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44"/>
  </p:notesMasterIdLst>
  <p:handoutMasterIdLst>
    <p:handoutMasterId r:id="rId45"/>
  </p:handoutMasterIdLst>
  <p:sldIdLst>
    <p:sldId id="835" r:id="rId2"/>
    <p:sldId id="850" r:id="rId3"/>
    <p:sldId id="851" r:id="rId4"/>
    <p:sldId id="852" r:id="rId5"/>
    <p:sldId id="853" r:id="rId6"/>
    <p:sldId id="854" r:id="rId7"/>
    <p:sldId id="855" r:id="rId8"/>
    <p:sldId id="813" r:id="rId9"/>
    <p:sldId id="814" r:id="rId10"/>
    <p:sldId id="838" r:id="rId11"/>
    <p:sldId id="839" r:id="rId12"/>
    <p:sldId id="837" r:id="rId13"/>
    <p:sldId id="816" r:id="rId14"/>
    <p:sldId id="817" r:id="rId15"/>
    <p:sldId id="845" r:id="rId16"/>
    <p:sldId id="856" r:id="rId17"/>
    <p:sldId id="857" r:id="rId18"/>
    <p:sldId id="821" r:id="rId19"/>
    <p:sldId id="841" r:id="rId20"/>
    <p:sldId id="842" r:id="rId21"/>
    <p:sldId id="843" r:id="rId22"/>
    <p:sldId id="840" r:id="rId23"/>
    <p:sldId id="836" r:id="rId24"/>
    <p:sldId id="829" r:id="rId25"/>
    <p:sldId id="819" r:id="rId26"/>
    <p:sldId id="822" r:id="rId27"/>
    <p:sldId id="825" r:id="rId28"/>
    <p:sldId id="823" r:id="rId29"/>
    <p:sldId id="806" r:id="rId30"/>
    <p:sldId id="804" r:id="rId31"/>
    <p:sldId id="798" r:id="rId32"/>
    <p:sldId id="799" r:id="rId33"/>
    <p:sldId id="833" r:id="rId34"/>
    <p:sldId id="768" r:id="rId35"/>
    <p:sldId id="830" r:id="rId36"/>
    <p:sldId id="792" r:id="rId37"/>
    <p:sldId id="734" r:id="rId38"/>
    <p:sldId id="770" r:id="rId39"/>
    <p:sldId id="858" r:id="rId40"/>
    <p:sldId id="846" r:id="rId41"/>
    <p:sldId id="847" r:id="rId42"/>
    <p:sldId id="771" r:id="rId43"/>
  </p:sldIdLst>
  <p:sldSz cx="9144000" cy="6858000" type="screen4x3"/>
  <p:notesSz cx="7099300" cy="10234613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5E3C8"/>
    <a:srgbClr val="008000"/>
    <a:srgbClr val="CCECFF"/>
    <a:srgbClr val="3333FF"/>
    <a:srgbClr val="FFFF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BDEA61-2381-4BFA-A075-FD1F2EDFDF1D}" v="9" dt="2018-10-23T01:39:51.9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4" autoAdjust="0"/>
    <p:restoredTop sz="89767" autoAdjust="0"/>
  </p:normalViewPr>
  <p:slideViewPr>
    <p:cSldViewPr>
      <p:cViewPr varScale="1">
        <p:scale>
          <a:sx n="64" d="100"/>
          <a:sy n="64" d="100"/>
        </p:scale>
        <p:origin x="1524" y="102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i Qi" userId="f29008d1e1aa583c" providerId="LiveId" clId="{9782BB96-6534-4D2E-B57A-211D928B8DD4}"/>
  </pc:docChgLst>
  <pc:docChgLst>
    <pc:chgData name="Qi Qi" userId="f29008d1e1aa583c" providerId="LiveId" clId="{B7748EE6-35BF-4A13-BEF8-1B337CB9AE93}"/>
    <pc:docChg chg="undo custSel addSld delSld modSld sldOrd">
      <pc:chgData name="Qi Qi" userId="f29008d1e1aa583c" providerId="LiveId" clId="{B7748EE6-35BF-4A13-BEF8-1B337CB9AE93}" dt="2018-10-21T14:45:12.914" v="8" actId="14100"/>
      <pc:docMkLst>
        <pc:docMk/>
      </pc:docMkLst>
      <pc:sldChg chg="modTransition">
        <pc:chgData name="Qi Qi" userId="f29008d1e1aa583c" providerId="LiveId" clId="{B7748EE6-35BF-4A13-BEF8-1B337CB9AE93}" dt="2018-10-21T14:38:06.518" v="0"/>
        <pc:sldMkLst>
          <pc:docMk/>
          <pc:sldMk cId="2030676548" sldId="850"/>
        </pc:sldMkLst>
      </pc:sldChg>
      <pc:sldChg chg="modTransition">
        <pc:chgData name="Qi Qi" userId="f29008d1e1aa583c" providerId="LiveId" clId="{B7748EE6-35BF-4A13-BEF8-1B337CB9AE93}" dt="2018-10-21T14:38:06.518" v="0"/>
        <pc:sldMkLst>
          <pc:docMk/>
          <pc:sldMk cId="4230967859" sldId="851"/>
        </pc:sldMkLst>
      </pc:sldChg>
      <pc:sldChg chg="modTransition">
        <pc:chgData name="Qi Qi" userId="f29008d1e1aa583c" providerId="LiveId" clId="{B7748EE6-35BF-4A13-BEF8-1B337CB9AE93}" dt="2018-10-21T14:38:06.518" v="0"/>
        <pc:sldMkLst>
          <pc:docMk/>
          <pc:sldMk cId="1904828887" sldId="852"/>
        </pc:sldMkLst>
      </pc:sldChg>
      <pc:sldChg chg="modTransition">
        <pc:chgData name="Qi Qi" userId="f29008d1e1aa583c" providerId="LiveId" clId="{B7748EE6-35BF-4A13-BEF8-1B337CB9AE93}" dt="2018-10-21T14:38:06.518" v="0"/>
        <pc:sldMkLst>
          <pc:docMk/>
          <pc:sldMk cId="4192513711" sldId="853"/>
        </pc:sldMkLst>
      </pc:sldChg>
      <pc:sldChg chg="modTransition">
        <pc:chgData name="Qi Qi" userId="f29008d1e1aa583c" providerId="LiveId" clId="{B7748EE6-35BF-4A13-BEF8-1B337CB9AE93}" dt="2018-10-21T14:38:06.518" v="0"/>
        <pc:sldMkLst>
          <pc:docMk/>
          <pc:sldMk cId="2552965348" sldId="854"/>
        </pc:sldMkLst>
      </pc:sldChg>
      <pc:sldChg chg="modTransition">
        <pc:chgData name="Qi Qi" userId="f29008d1e1aa583c" providerId="LiveId" clId="{B7748EE6-35BF-4A13-BEF8-1B337CB9AE93}" dt="2018-10-21T14:38:06.518" v="0"/>
        <pc:sldMkLst>
          <pc:docMk/>
          <pc:sldMk cId="1288219149" sldId="855"/>
        </pc:sldMkLst>
      </pc:sldChg>
      <pc:sldChg chg="modSp add">
        <pc:chgData name="Qi Qi" userId="f29008d1e1aa583c" providerId="LiveId" clId="{B7748EE6-35BF-4A13-BEF8-1B337CB9AE93}" dt="2018-10-21T14:44:30.307" v="5" actId="20577"/>
        <pc:sldMkLst>
          <pc:docMk/>
          <pc:sldMk cId="625807515" sldId="856"/>
        </pc:sldMkLst>
        <pc:spChg chg="mod">
          <ac:chgData name="Qi Qi" userId="f29008d1e1aa583c" providerId="LiveId" clId="{B7748EE6-35BF-4A13-BEF8-1B337CB9AE93}" dt="2018-10-21T14:44:30.307" v="5" actId="20577"/>
          <ac:spMkLst>
            <pc:docMk/>
            <pc:sldMk cId="625807515" sldId="856"/>
            <ac:spMk id="2" creationId="{00000000-0000-0000-0000-000000000000}"/>
          </ac:spMkLst>
        </pc:spChg>
      </pc:sldChg>
      <pc:sldChg chg="modSp">
        <pc:chgData name="Qi Qi" userId="f29008d1e1aa583c" providerId="LiveId" clId="{B7748EE6-35BF-4A13-BEF8-1B337CB9AE93}" dt="2018-10-21T14:45:12.914" v="8" actId="14100"/>
        <pc:sldMkLst>
          <pc:docMk/>
          <pc:sldMk cId="1510207232" sldId="857"/>
        </pc:sldMkLst>
        <pc:picChg chg="mod">
          <ac:chgData name="Qi Qi" userId="f29008d1e1aa583c" providerId="LiveId" clId="{B7748EE6-35BF-4A13-BEF8-1B337CB9AE93}" dt="2018-10-21T14:45:12.914" v="8" actId="14100"/>
          <ac:picMkLst>
            <pc:docMk/>
            <pc:sldMk cId="1510207232" sldId="857"/>
            <ac:picMk id="4" creationId="{00000000-0000-0000-0000-000000000000}"/>
          </ac:picMkLst>
        </pc:picChg>
      </pc:sldChg>
    </pc:docChg>
  </pc:docChgLst>
  <pc:docChgLst>
    <pc:chgData name="Qi Qi" userId="f29008d1e1aa583c" providerId="LiveId" clId="{3FBDEA61-2381-4BFA-A075-FD1F2EDFDF1D}"/>
    <pc:docChg chg="undo custSel modSld">
      <pc:chgData name="Qi Qi" userId="f29008d1e1aa583c" providerId="LiveId" clId="{3FBDEA61-2381-4BFA-A075-FD1F2EDFDF1D}" dt="2018-10-23T02:02:07.201" v="1670" actId="20577"/>
      <pc:docMkLst>
        <pc:docMk/>
      </pc:docMkLst>
      <pc:sldChg chg="modNotesTx">
        <pc:chgData name="Qi Qi" userId="f29008d1e1aa583c" providerId="LiveId" clId="{3FBDEA61-2381-4BFA-A075-FD1F2EDFDF1D}" dt="2018-10-23T01:40:48.760" v="1264" actId="20577"/>
        <pc:sldMkLst>
          <pc:docMk/>
          <pc:sldMk cId="0" sldId="734"/>
        </pc:sldMkLst>
      </pc:sldChg>
      <pc:sldChg chg="modSp">
        <pc:chgData name="Qi Qi" userId="f29008d1e1aa583c" providerId="LiveId" clId="{3FBDEA61-2381-4BFA-A075-FD1F2EDFDF1D}" dt="2018-10-23T01:23:16.589" v="619" actId="20577"/>
        <pc:sldMkLst>
          <pc:docMk/>
          <pc:sldMk cId="0" sldId="768"/>
        </pc:sldMkLst>
        <pc:spChg chg="mod">
          <ac:chgData name="Qi Qi" userId="f29008d1e1aa583c" providerId="LiveId" clId="{3FBDEA61-2381-4BFA-A075-FD1F2EDFDF1D}" dt="2018-10-23T01:23:16.589" v="619" actId="20577"/>
          <ac:spMkLst>
            <pc:docMk/>
            <pc:sldMk cId="0" sldId="768"/>
            <ac:spMk id="18435" creationId="{00000000-0000-0000-0000-000000000000}"/>
          </ac:spMkLst>
        </pc:spChg>
      </pc:sldChg>
      <pc:sldChg chg="modNotesTx">
        <pc:chgData name="Qi Qi" userId="f29008d1e1aa583c" providerId="LiveId" clId="{3FBDEA61-2381-4BFA-A075-FD1F2EDFDF1D}" dt="2018-10-23T01:33:02.064" v="957" actId="20577"/>
        <pc:sldMkLst>
          <pc:docMk/>
          <pc:sldMk cId="0" sldId="792"/>
        </pc:sldMkLst>
      </pc:sldChg>
      <pc:sldChg chg="modNotesTx">
        <pc:chgData name="Qi Qi" userId="f29008d1e1aa583c" providerId="LiveId" clId="{3FBDEA61-2381-4BFA-A075-FD1F2EDFDF1D}" dt="2018-10-23T01:17:07.916" v="557" actId="20577"/>
        <pc:sldMkLst>
          <pc:docMk/>
          <pc:sldMk cId="0" sldId="798"/>
        </pc:sldMkLst>
      </pc:sldChg>
      <pc:sldChg chg="modNotesTx">
        <pc:chgData name="Qi Qi" userId="f29008d1e1aa583c" providerId="LiveId" clId="{3FBDEA61-2381-4BFA-A075-FD1F2EDFDF1D}" dt="2018-10-23T01:14:58.345" v="408" actId="20577"/>
        <pc:sldMkLst>
          <pc:docMk/>
          <pc:sldMk cId="0" sldId="799"/>
        </pc:sldMkLst>
      </pc:sldChg>
      <pc:sldChg chg="modNotesTx">
        <pc:chgData name="Qi Qi" userId="f29008d1e1aa583c" providerId="LiveId" clId="{3FBDEA61-2381-4BFA-A075-FD1F2EDFDF1D}" dt="2018-10-22T05:30:42.728" v="316" actId="5793"/>
        <pc:sldMkLst>
          <pc:docMk/>
          <pc:sldMk cId="0" sldId="823"/>
        </pc:sldMkLst>
      </pc:sldChg>
      <pc:sldChg chg="modNotesTx">
        <pc:chgData name="Qi Qi" userId="f29008d1e1aa583c" providerId="LiveId" clId="{3FBDEA61-2381-4BFA-A075-FD1F2EDFDF1D}" dt="2018-10-22T05:28:16.187" v="260" actId="20577"/>
        <pc:sldMkLst>
          <pc:docMk/>
          <pc:sldMk cId="0" sldId="825"/>
        </pc:sldMkLst>
      </pc:sldChg>
      <pc:sldChg chg="modNotesTx">
        <pc:chgData name="Qi Qi" userId="f29008d1e1aa583c" providerId="LiveId" clId="{3FBDEA61-2381-4BFA-A075-FD1F2EDFDF1D}" dt="2018-10-22T05:21:08.544" v="138" actId="20577"/>
        <pc:sldMkLst>
          <pc:docMk/>
          <pc:sldMk cId="0" sldId="829"/>
        </pc:sldMkLst>
      </pc:sldChg>
      <pc:sldChg chg="modNotesTx">
        <pc:chgData name="Qi Qi" userId="f29008d1e1aa583c" providerId="LiveId" clId="{3FBDEA61-2381-4BFA-A075-FD1F2EDFDF1D}" dt="2018-10-23T01:30:28.961" v="808" actId="20577"/>
        <pc:sldMkLst>
          <pc:docMk/>
          <pc:sldMk cId="0" sldId="830"/>
        </pc:sldMkLst>
      </pc:sldChg>
      <pc:sldChg chg="modNotesTx">
        <pc:chgData name="Qi Qi" userId="f29008d1e1aa583c" providerId="LiveId" clId="{3FBDEA61-2381-4BFA-A075-FD1F2EDFDF1D}" dt="2018-10-23T01:27:23.210" v="771" actId="20577"/>
        <pc:sldMkLst>
          <pc:docMk/>
          <pc:sldMk cId="0" sldId="833"/>
        </pc:sldMkLst>
      </pc:sldChg>
      <pc:sldChg chg="modNotesTx">
        <pc:chgData name="Qi Qi" userId="f29008d1e1aa583c" providerId="LiveId" clId="{3FBDEA61-2381-4BFA-A075-FD1F2EDFDF1D}" dt="2018-10-23T01:48:57.312" v="1406" actId="20577"/>
        <pc:sldMkLst>
          <pc:docMk/>
          <pc:sldMk cId="3868229211" sldId="846"/>
        </pc:sldMkLst>
      </pc:sldChg>
      <pc:sldChg chg="modNotesTx">
        <pc:chgData name="Qi Qi" userId="f29008d1e1aa583c" providerId="LiveId" clId="{3FBDEA61-2381-4BFA-A075-FD1F2EDFDF1D}" dt="2018-10-23T02:02:07.201" v="1670" actId="20577"/>
        <pc:sldMkLst>
          <pc:docMk/>
          <pc:sldMk cId="2371156271" sldId="847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Get the robot to walk.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7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  <a:p>
            <a:r>
              <a:rPr lang="en-US" altLang="zh-CN" dirty="0">
                <a:ea typeface="ＭＳ Ｐゴシック" pitchFamily="34" charset="-128"/>
              </a:rPr>
              <a:t>Crawler (</a:t>
            </a:r>
            <a:r>
              <a:rPr lang="zh-CN" altLang="en-US" dirty="0">
                <a:ea typeface="ＭＳ Ｐゴシック" pitchFamily="34" charset="-128"/>
              </a:rPr>
              <a:t>爬行者</a:t>
            </a:r>
            <a:r>
              <a:rPr lang="en-US" altLang="zh-CN" dirty="0">
                <a:ea typeface="ＭＳ Ｐゴシック" pitchFamily="34" charset="-128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Moving right to get 1 point, moving left to get -1 point. The goal is to maximize the total reward over time.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08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63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RL, we could have to try bad things, because that we don’t reward function and transition models.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1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Try to model (approximate) the T and R functions.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82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You act, and count, and build your model, and then use that model to solve the MDP. That’s basically what reinforcement learning does.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8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Example to illustrate what is the model-based and what is the model-free.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“</a:t>
            </a:r>
            <a:r>
              <a:rPr lang="en-US" altLang="zh-CN" dirty="0"/>
              <a:t>Model-based </a:t>
            </a:r>
            <a:r>
              <a:rPr lang="zh-CN" altLang="en-US" dirty="0"/>
              <a:t>”</a:t>
            </a:r>
            <a:r>
              <a:rPr lang="en-US" altLang="zh-CN" dirty="0"/>
              <a:t>:</a:t>
            </a:r>
            <a:r>
              <a:rPr lang="en-US" altLang="zh-CN" sz="12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chemeClr val="tx1"/>
                </a:solidFill>
                <a:latin typeface="Calibri" pitchFamily="34" charset="0"/>
              </a:rPr>
              <a:t>“Model free”: Why does this work?  Because samples appear with the right frequencies.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99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Given a policy,</a:t>
            </a:r>
            <a:r>
              <a:rPr lang="zh-CN" altLang="en-US" dirty="0"/>
              <a:t> </a:t>
            </a:r>
            <a:r>
              <a:rPr lang="en-US" altLang="zh-CN" dirty="0"/>
              <a:t>acting,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observe</a:t>
            </a:r>
            <a:r>
              <a:rPr lang="zh-CN" altLang="en-US" dirty="0"/>
              <a:t> </a:t>
            </a:r>
            <a:r>
              <a:rPr lang="en-US" altLang="zh-CN" dirty="0"/>
              <a:t>state</a:t>
            </a:r>
            <a:r>
              <a:rPr lang="zh-CN" altLang="en-US" dirty="0"/>
              <a:t> </a:t>
            </a:r>
            <a:r>
              <a:rPr lang="en-US" altLang="zh-CN" dirty="0"/>
              <a:t>transition, and rewards. Try to estimate state values. </a:t>
            </a:r>
          </a:p>
          <a:p>
            <a:r>
              <a:rPr lang="en-US" altLang="zh-CN" dirty="0"/>
              <a:t>Evaluating the given policy.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64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State values – expected total reward when exiting the game.  Simply take averages of those sums of sample sequences.</a:t>
            </a:r>
          </a:p>
          <a:p>
            <a:r>
              <a:rPr lang="en-US" altLang="zh-CN" dirty="0"/>
              <a:t>C: [3*9 + 1*(-11)] / 4 = 4</a:t>
            </a:r>
          </a:p>
          <a:p>
            <a:r>
              <a:rPr lang="en-US" altLang="zh-CN" dirty="0"/>
              <a:t>E: [8 + (-12)]/2 = -2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86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Double Bandits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34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1" dirty="0">
                <a:solidFill>
                  <a:schemeClr val="accent2"/>
                </a:solidFill>
                <a:latin typeface="宋体" panose="02010600030101010101" pitchFamily="2" charset="-122"/>
                <a:ea typeface="+mn-ea"/>
                <a:cs typeface="Calibri"/>
              </a:rPr>
              <a:t>If B and E both go to C under this policy, how can their values be so different?  </a:t>
            </a:r>
            <a:r>
              <a:rPr lang="en-US" altLang="zh-CN" sz="1200" i="0" dirty="0">
                <a:solidFill>
                  <a:schemeClr val="accent2"/>
                </a:solidFill>
                <a:latin typeface="宋体" panose="02010600030101010101" pitchFamily="2" charset="-122"/>
                <a:ea typeface="+mn-ea"/>
                <a:cs typeface="Calibri"/>
              </a:rPr>
              <a:t>Values </a:t>
            </a:r>
            <a:r>
              <a:rPr lang="en-US" altLang="zh-CN" sz="1200" i="0">
                <a:solidFill>
                  <a:schemeClr val="accent2"/>
                </a:solidFill>
                <a:latin typeface="宋体" panose="02010600030101010101" pitchFamily="2" charset="-122"/>
                <a:ea typeface="+mn-ea"/>
                <a:cs typeface="Calibri"/>
              </a:rPr>
              <a:t>of consecutive B </a:t>
            </a:r>
            <a:r>
              <a:rPr lang="en-US" altLang="zh-CN" sz="1200" i="0" dirty="0">
                <a:solidFill>
                  <a:schemeClr val="accent2"/>
                </a:solidFill>
                <a:latin typeface="宋体" panose="02010600030101010101" pitchFamily="2" charset="-122"/>
                <a:ea typeface="+mn-ea"/>
                <a:cs typeface="Calibri"/>
              </a:rPr>
              <a:t>and E are not consistent.</a:t>
            </a:r>
            <a:endParaRPr lang="en-US" altLang="zh-CN" sz="1200" i="1" dirty="0">
              <a:solidFill>
                <a:schemeClr val="accent2"/>
              </a:solidFill>
              <a:latin typeface="宋体" panose="02010600030101010101" pitchFamily="2" charset="-122"/>
              <a:ea typeface="+mn-ea"/>
              <a:cs typeface="Calibri"/>
            </a:endParaRPr>
          </a:p>
          <a:p>
            <a:r>
              <a:rPr lang="en-US" altLang="zh-CN" dirty="0"/>
              <a:t>It just reflects via samples that B is luckier than E, but not reflects the real similar situation for both B and 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23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1" dirty="0">
                <a:latin typeface="Calibri"/>
                <a:cs typeface="Calibri"/>
              </a:rPr>
              <a:t>Almost!  But we can’t rewind time to get sample after sample from the just past state 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39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 way of Running average calculation.  To calculate the averages of V values (state values) in a running way. Because you can’t rewind games’ states to do sampling as you wanted.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Makes recent samples more important than previous ones.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76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policy is fixed now. The 2</a:t>
            </a:r>
            <a:r>
              <a:rPr lang="en-US" altLang="zh-CN" baseline="30000" dirty="0"/>
              <a:t>nd</a:t>
            </a:r>
            <a:r>
              <a:rPr lang="en-US" altLang="zh-CN" dirty="0"/>
              <a:t> picture shows current V-values. Updates took places in the following 3</a:t>
            </a:r>
            <a:r>
              <a:rPr lang="en-US" altLang="zh-CN" baseline="30000" dirty="0"/>
              <a:t>rd</a:t>
            </a:r>
            <a:r>
              <a:rPr lang="en-US" altLang="zh-CN" dirty="0"/>
              <a:t> and 4</a:t>
            </a:r>
            <a:r>
              <a:rPr lang="en-US" altLang="zh-CN" baseline="30000" dirty="0"/>
              <a:t>th</a:t>
            </a:r>
            <a:r>
              <a:rPr lang="en-US" altLang="zh-CN" dirty="0"/>
              <a:t> figures.</a:t>
            </a:r>
          </a:p>
          <a:p>
            <a:r>
              <a:rPr lang="en-US" altLang="zh-CN" dirty="0"/>
              <a:t>[blue expression] represents a sample value.</a:t>
            </a:r>
          </a:p>
          <a:p>
            <a:r>
              <a:rPr lang="en-US" altLang="zh-CN" dirty="0"/>
              <a:t>Questions to ask: watch B and C’s values, how they changed given negative transition rewards. One is going down, the other is going up. Why?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75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Because of</a:t>
            </a:r>
            <a:r>
              <a:rPr lang="zh-CN" altLang="en-US" dirty="0"/>
              <a:t> </a:t>
            </a:r>
            <a:r>
              <a:rPr lang="en-US" altLang="zh-CN" dirty="0"/>
              <a:t>model-free, we don’t know T or R functions.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51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Try to learn the Q values this time.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295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Offline planning : build a model, and do offline computation of optimal action planning.</a:t>
            </a:r>
          </a:p>
          <a:p>
            <a:r>
              <a:rPr lang="en-US" altLang="zh-CN" dirty="0"/>
              <a:t>Exploration: try something new.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22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Max </a:t>
            </a:r>
            <a:r>
              <a:rPr lang="en-US" altLang="zh-CN" dirty="0" err="1"/>
              <a:t>Q_k</a:t>
            </a:r>
            <a:r>
              <a:rPr lang="en-US" altLang="zh-CN" dirty="0"/>
              <a:t>() part actually equals to </a:t>
            </a:r>
            <a:r>
              <a:rPr lang="en-US" altLang="zh-CN" dirty="0" err="1"/>
              <a:t>V_k</a:t>
            </a:r>
            <a:r>
              <a:rPr lang="en-US" altLang="zh-CN" dirty="0"/>
              <a:t>().</a:t>
            </a:r>
          </a:p>
          <a:p>
            <a:r>
              <a:rPr lang="en-US" altLang="zh-CN" dirty="0"/>
              <a:t>More samples, and take averages, the resulted Q values will eventually converges to its true values.</a:t>
            </a:r>
          </a:p>
          <a:p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don’t know the probability distribution, but we can take samples (samples are drawn explicitly from the distribution).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9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altLang="zh-CN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altLang="zh-CN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altLang="zh-CN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altLang="zh-CN" dirty="0">
                <a:solidFill>
                  <a:srgbClr val="CC0000"/>
                </a:solidFill>
                <a:latin typeface="Calibri" pitchFamily="34" charset="0"/>
              </a:rPr>
              <a:t>[Demo: Q-learning – crawler (L10D3)] as following.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47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行动：总是选择红色的机器去玩。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866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Exercise for </a:t>
            </a:r>
            <a:r>
              <a:rPr lang="en-US" altLang="zh-CN"/>
              <a:t>Q-value updates.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646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Note: there is no living reward in this case.  Alpha=0.5</a:t>
            </a:r>
          </a:p>
          <a:p>
            <a:r>
              <a:rPr lang="en-US" altLang="zh-CN" dirty="0"/>
              <a:t>Q values learning looks for the max rewards, it won’t averages good and bad rewards in that direction’s Q state value.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063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two pictures show the angles (</a:t>
            </a:r>
            <a:r>
              <a:rPr lang="en-US" altLang="zh-CN"/>
              <a:t>discretized boxes) </a:t>
            </a:r>
            <a:r>
              <a:rPr lang="en-US" altLang="zh-CN" dirty="0"/>
              <a:t>of the motor joints(first and the second). Green color means good rewards, red color means bad rewards. The robot can change its angles of the motor joints.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06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96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 </a:t>
            </a:r>
            <a:r>
              <a:rPr lang="en-US" altLang="zh-CN" dirty="0"/>
              <a:t>times playing red machine expects for $15, actually got $12, simply close. This is a real playing, vs. offline planning for solving the MDP.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58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What should we do (optimal play) in this situation? Go to play in real world, because we don’t have enough information now.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37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96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74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511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Not very efficient.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3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9"/>
            <a:ext cx="9144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9144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1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1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2"/>
            <a:ext cx="58293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3"/>
            <a:ext cx="58293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2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2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4"/>
            <a:ext cx="303014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4"/>
            <a:ext cx="303133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4"/>
            <a:ext cx="38338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3"/>
            <a:ext cx="2256235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2"/>
            <a:ext cx="41148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40"/>
            <a:ext cx="41148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97001"/>
            <a:ext cx="85344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6245226"/>
            <a:ext cx="1600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6245226"/>
            <a:ext cx="21717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9144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2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tags" Target="../tags/tag10.xml"/><Relationship Id="rId10" Type="http://schemas.openxmlformats.org/officeDocument/2006/relationships/image" Target="../media/image24.png"/><Relationship Id="rId4" Type="http://schemas.openxmlformats.org/officeDocument/2006/relationships/tags" Target="../tags/tag9.xml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13" Type="http://schemas.openxmlformats.org/officeDocument/2006/relationships/image" Target="../media/image37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5.png"/><Relationship Id="rId5" Type="http://schemas.openxmlformats.org/officeDocument/2006/relationships/tags" Target="../tags/tag17.xml"/><Relationship Id="rId10" Type="http://schemas.openxmlformats.org/officeDocument/2006/relationships/image" Target="../media/image34.png"/><Relationship Id="rId4" Type="http://schemas.openxmlformats.org/officeDocument/2006/relationships/tags" Target="../tags/tag16.xml"/><Relationship Id="rId9" Type="http://schemas.openxmlformats.org/officeDocument/2006/relationships/image" Target="../media/image33.png"/><Relationship Id="rId1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1.xml"/><Relationship Id="rId7" Type="http://schemas.openxmlformats.org/officeDocument/2006/relationships/image" Target="../media/image39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1.png"/><Relationship Id="rId3" Type="http://schemas.openxmlformats.org/officeDocument/2006/relationships/tags" Target="../tags/tag28.xml"/><Relationship Id="rId7" Type="http://schemas.openxmlformats.org/officeDocument/2006/relationships/notesSlide" Target="../notesSlides/notesSlide29.xml"/><Relationship Id="rId12" Type="http://schemas.openxmlformats.org/officeDocument/2006/relationships/oleObject" Target="../embeddings/oleObject2.bin"/><Relationship Id="rId2" Type="http://schemas.openxmlformats.org/officeDocument/2006/relationships/tags" Target="../tags/tag2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30.xml"/><Relationship Id="rId10" Type="http://schemas.openxmlformats.org/officeDocument/2006/relationships/image" Target="../media/image54.png"/><Relationship Id="rId4" Type="http://schemas.openxmlformats.org/officeDocument/2006/relationships/tags" Target="../tags/tag29.xml"/><Relationship Id="rId9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2955983"/>
            <a:ext cx="5032376" cy="2311598"/>
          </a:xfrm>
          <a:prstGeom prst="rect">
            <a:avLst/>
          </a:prstGeom>
          <a:noFill/>
        </p:spPr>
      </p:pic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-1600200" y="1295400"/>
            <a:ext cx="12192000" cy="1524000"/>
          </a:xfrm>
        </p:spPr>
        <p:txBody>
          <a:bodyPr/>
          <a:lstStyle/>
          <a:p>
            <a:pPr eaLnBrk="1" hangingPunct="1"/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强化学习 </a:t>
            </a:r>
            <a:endParaRPr lang="en-US" altLang="zh-CN" sz="3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/>
            <a:r>
              <a:rPr 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" y="1397001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-152400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4668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-152400" y="6554234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752600" y="611933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8963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-31595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52400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20011" y="6433810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152400" y="6488668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152400" y="6304002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9225" y="1397001"/>
            <a:ext cx="6305550" cy="4729163"/>
          </a:xfrm>
        </p:spPr>
      </p:pic>
      <p:sp>
        <p:nvSpPr>
          <p:cNvPr id="5" name="TextBox 4"/>
          <p:cNvSpPr txBox="1"/>
          <p:nvPr/>
        </p:nvSpPr>
        <p:spPr>
          <a:xfrm>
            <a:off x="6733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1143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4343400" y="6488668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Crawler Bot</a:t>
            </a:r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" y="1143000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小结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刚才做的不是事先规划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而是在实践中学习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!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这实际上就是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强化学习 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reinforcement learning)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有这样一个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MDP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问题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但是你不知道它的细节所以不能预先计算求解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需要实际去操作从而搞明白它是如何工作的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强化学习的重要思想：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探索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尝试不同的行动，从而获得相关的信息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利用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最终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你需要利用所获得的知识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遗憾误差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Regret):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即使很聪明地学习，也会犯错误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采样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由于存在概率因素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需要重复的尝试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难点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这种学习比求解一个已知的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MDP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还要难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580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强化学习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-114548" y="1295400"/>
            <a:ext cx="9067801" cy="5664199"/>
          </a:xfrm>
        </p:spPr>
        <p:txBody>
          <a:bodyPr/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依然假设是一个马可夫决策过程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(MDP):</a:t>
            </a: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一个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zh-CN" alt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状态集合</a:t>
            </a:r>
            <a:r>
              <a:rPr 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s </a:t>
            </a:r>
            <a:r>
              <a:rPr 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S</a:t>
            </a: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一个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zh-CN" alt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行动集合</a:t>
            </a:r>
            <a:r>
              <a:rPr 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A</a:t>
            </a: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一个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zh-CN" alt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转移模型</a:t>
            </a:r>
            <a:r>
              <a:rPr 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T(</a:t>
            </a:r>
            <a:r>
              <a:rPr lang="en-US" sz="2000" dirty="0" err="1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s,a,s</a:t>
            </a:r>
            <a:r>
              <a:rPr lang="en-US" altLang="ja-JP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’)</a:t>
            </a:r>
            <a:endParaRPr lang="en-US" altLang="ja-JP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一个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zh-CN" alt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奖赏函数</a:t>
            </a:r>
            <a:r>
              <a:rPr lang="en-US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R(</a:t>
            </a:r>
            <a:r>
              <a:rPr lang="en-US" sz="2000" dirty="0" err="1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s,a,s</a:t>
            </a:r>
            <a:r>
              <a:rPr lang="en-US" altLang="ja-JP" sz="20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’)</a:t>
            </a:r>
            <a:endParaRPr lang="en-US" altLang="ja-JP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仍旧是搜寻一个策略 </a:t>
            </a:r>
            <a:r>
              <a:rPr 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1800" dirty="0">
              <a:latin typeface="宋体" panose="02010600030101010101" pitchFamily="2" charset="-122"/>
              <a:ea typeface="宋体" panose="02010600030101010101" pitchFamily="2" charset="-122"/>
              <a:cs typeface="Calibri"/>
              <a:sym typeface="Symbol" pitchFamily="18" charset="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新的地方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: </a:t>
            </a:r>
            <a:r>
              <a:rPr lang="zh-CN" alt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不知道</a:t>
            </a:r>
            <a:r>
              <a:rPr lang="en-US" altLang="ja-JP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 T </a:t>
            </a:r>
            <a:r>
              <a:rPr lang="zh-CN" alt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或</a:t>
            </a:r>
            <a:r>
              <a:rPr lang="en-US" altLang="ja-JP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 R</a:t>
            </a: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不知道哪些状态是好的，或那些行动会带来什么</a:t>
            </a:r>
            <a:endParaRPr lang="en-US" altLang="ja-JP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  <a:sym typeface="Symbol" pitchFamily="18" charset="2"/>
            </a:endParaRP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必须在实践中尝试行动和状态，并从中进行学习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2635" y="2102020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4010999" y="187016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20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1141" y="2819400"/>
            <a:ext cx="4102230" cy="21336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632" y="2209800"/>
            <a:ext cx="3755509" cy="28190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0" y="5358826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基于模型的学习</a:t>
            </a:r>
            <a:br>
              <a:rPr lang="en-US" altLang="zh-CN" sz="3600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362200"/>
            <a:ext cx="7760678" cy="34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两个老虎机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0154" y="1295400"/>
            <a:ext cx="2743200" cy="304800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5224" y="3810000"/>
            <a:ext cx="2268706" cy="2817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067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基于模型的学习</a:t>
            </a:r>
            <a:b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0" y="1397000"/>
            <a:ext cx="8839200" cy="530859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2600" dirty="0">
                <a:latin typeface="宋体" panose="02010600030101010101" pitchFamily="2" charset="-122"/>
                <a:ea typeface="宋体" panose="02010600030101010101" pitchFamily="2" charset="-122"/>
              </a:rPr>
              <a:t>思想</a:t>
            </a:r>
            <a:r>
              <a:rPr lang="en-US" sz="26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基于经验学习一个近似的模型</a:t>
            </a:r>
            <a:endParaRPr lang="en-US" sz="2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利用学好的模型去求解当前的</a:t>
            </a:r>
            <a:r>
              <a:rPr lang="en-US" altLang="zh-CN" sz="2200" dirty="0">
                <a:latin typeface="宋体" panose="02010600030101010101" pitchFamily="2" charset="-122"/>
                <a:ea typeface="宋体" panose="02010600030101010101" pitchFamily="2" charset="-122"/>
              </a:rPr>
              <a:t>MDP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问题</a:t>
            </a:r>
            <a:r>
              <a:rPr lang="en-US" altLang="zh-CN" sz="22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可以应用状态值迭代方法等</a:t>
            </a:r>
            <a:r>
              <a:rPr lang="en-US" altLang="zh-CN" sz="22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lang="en-US" sz="2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600" dirty="0">
                <a:latin typeface="宋体" panose="02010600030101010101" pitchFamily="2" charset="-122"/>
                <a:ea typeface="宋体" panose="02010600030101010101" pitchFamily="2" charset="-122"/>
              </a:rPr>
              <a:t>步骤</a:t>
            </a:r>
            <a:r>
              <a:rPr lang="en-US" sz="2600" dirty="0">
                <a:latin typeface="宋体" panose="02010600030101010101" pitchFamily="2" charset="-122"/>
                <a:ea typeface="宋体" panose="02010600030101010101" pitchFamily="2" charset="-122"/>
              </a:rPr>
              <a:t> 1: </a:t>
            </a:r>
            <a:r>
              <a:rPr lang="zh-CN" altLang="en-US" sz="2600" dirty="0">
                <a:latin typeface="宋体" panose="02010600030101010101" pitchFamily="2" charset="-122"/>
                <a:ea typeface="宋体" panose="02010600030101010101" pitchFamily="2" charset="-122"/>
              </a:rPr>
              <a:t>学习经验化的</a:t>
            </a:r>
            <a:r>
              <a:rPr lang="en-US" sz="2600" dirty="0">
                <a:latin typeface="宋体" panose="02010600030101010101" pitchFamily="2" charset="-122"/>
                <a:ea typeface="宋体" panose="02010600030101010101" pitchFamily="2" charset="-122"/>
              </a:rPr>
              <a:t> MDP </a:t>
            </a:r>
            <a:r>
              <a:rPr lang="zh-CN" altLang="en-US" sz="2600" dirty="0">
                <a:latin typeface="宋体" panose="02010600030101010101" pitchFamily="2" charset="-122"/>
                <a:ea typeface="宋体" panose="02010600030101010101" pitchFamily="2" charset="-122"/>
              </a:rPr>
              <a:t>模型</a:t>
            </a:r>
            <a:endParaRPr lang="en-US" sz="2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对于每对 </a:t>
            </a:r>
            <a:r>
              <a:rPr lang="en-US" altLang="zh-CN" sz="2200" dirty="0" err="1">
                <a:latin typeface="宋体" panose="02010600030101010101" pitchFamily="2" charset="-122"/>
                <a:ea typeface="宋体" panose="02010600030101010101" pitchFamily="2" charset="-122"/>
              </a:rPr>
              <a:t>s,a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，数出结果是</a:t>
            </a:r>
            <a:r>
              <a:rPr 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 s’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的数量</a:t>
            </a:r>
            <a:endParaRPr lang="en-US" sz="2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归一化后给出一个估计</a:t>
            </a:r>
            <a:endParaRPr lang="en-US" sz="2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当我们经历 </a:t>
            </a:r>
            <a:r>
              <a:rPr lang="en-US" altLang="zh-CN" sz="2200" dirty="0">
                <a:latin typeface="宋体" panose="02010600030101010101" pitchFamily="2" charset="-122"/>
                <a:ea typeface="宋体" panose="02010600030101010101" pitchFamily="2" charset="-122"/>
              </a:rPr>
              <a:t>(s, a, s’) 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后，发现奖赏值 </a:t>
            </a:r>
            <a:r>
              <a:rPr 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22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 </a:t>
            </a:r>
            <a:endParaRPr lang="en-US" sz="2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600" dirty="0">
                <a:latin typeface="宋体" panose="02010600030101010101" pitchFamily="2" charset="-122"/>
                <a:ea typeface="宋体" panose="02010600030101010101" pitchFamily="2" charset="-122"/>
              </a:rPr>
              <a:t>步骤</a:t>
            </a:r>
            <a:r>
              <a:rPr lang="en-US" sz="2600" dirty="0">
                <a:latin typeface="宋体" panose="02010600030101010101" pitchFamily="2" charset="-122"/>
                <a:ea typeface="宋体" panose="02010600030101010101" pitchFamily="2" charset="-122"/>
              </a:rPr>
              <a:t> 2: </a:t>
            </a:r>
            <a:r>
              <a:rPr lang="zh-CN" altLang="en-US" sz="2600" dirty="0">
                <a:latin typeface="宋体" panose="02010600030101010101" pitchFamily="2" charset="-122"/>
                <a:ea typeface="宋体" panose="02010600030101010101" pitchFamily="2" charset="-122"/>
              </a:rPr>
              <a:t>求解基于学到的模型的</a:t>
            </a:r>
            <a:r>
              <a:rPr lang="en-US" altLang="zh-CN" sz="26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2600" dirty="0">
                <a:latin typeface="宋体" panose="02010600030101010101" pitchFamily="2" charset="-122"/>
                <a:ea typeface="宋体" panose="02010600030101010101" pitchFamily="2" charset="-122"/>
              </a:rPr>
              <a:t>MDP</a:t>
            </a:r>
          </a:p>
          <a:p>
            <a:pPr lvl="1">
              <a:lnSpc>
                <a:spcPct val="80000"/>
              </a:lnSpc>
            </a:pP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例如</a:t>
            </a:r>
            <a:r>
              <a:rPr 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使用状态值迭代法，就像之前一样进行线下求解</a:t>
            </a:r>
            <a:endParaRPr lang="en-US" sz="2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810417" y="3975065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6172200" y="4420286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2800" y="3303511"/>
            <a:ext cx="1756903" cy="1021455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2297" y="2595535"/>
            <a:ext cx="1756903" cy="939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举例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基于模型的学习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9728" y="192225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输入策略</a:t>
            </a:r>
            <a:r>
              <a:rPr 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-274028" y="5603420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观察到的</a:t>
            </a:r>
            <a:r>
              <a:rPr 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(</a:t>
            </a:r>
            <a:r>
              <a:rPr lang="zh-CN" alt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训练过程</a:t>
            </a:r>
            <a:r>
              <a:rPr 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)</a:t>
            </a:r>
            <a:endParaRPr lang="en-US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14579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学到的模型</a:t>
            </a:r>
            <a:endParaRPr lang="en-US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551160"/>
              </p:ext>
            </p:extLst>
          </p:nvPr>
        </p:nvGraphicFramePr>
        <p:xfrm>
          <a:off x="-42414" y="2699473"/>
          <a:ext cx="2359185" cy="2539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6664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6664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664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1611791" y="3676572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1128" y="2866202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539613" y="3901966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324368" y="3901326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026932" y="4425174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00365" y="2596505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62144" y="2567353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18184" y="4699312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91221" y="2010352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386421" y="2543752"/>
            <a:ext cx="20574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53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648200" y="2514600"/>
            <a:ext cx="20574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1221" y="4143952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386421" y="4677352"/>
            <a:ext cx="20574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53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648200" y="4648200"/>
            <a:ext cx="20574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23744" y="4677352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10400" y="206758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858000" y="2600980"/>
            <a:ext cx="22860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858000" y="4734580"/>
            <a:ext cx="21336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7373816" y="215257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391401" y="428617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举例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年龄期望值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1447800" y="1214736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目标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计算班上同学的年龄期值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6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0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49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76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04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6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5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4800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029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800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1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6200" y="3244826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如果事先没有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P(A),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那么可以进行采样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[a</a:t>
            </a:r>
            <a:r>
              <a:rPr lang="en-US" sz="2400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, a</a:t>
            </a:r>
            <a:r>
              <a:rPr lang="en-US" sz="2400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, … </a:t>
            </a:r>
            <a:r>
              <a:rPr lang="en-US" sz="2400" dirty="0" err="1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en-US" sz="2400" baseline="-25000" dirty="0" err="1">
                <a:latin typeface="宋体" panose="02010600030101010101" pitchFamily="2" charset="-122"/>
                <a:ea typeface="宋体" panose="02010600030101010101" pitchFamily="2" charset="-122"/>
              </a:rPr>
              <a:t>N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3810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Known P(A)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不基于模型的学习</a:t>
            </a:r>
            <a:b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2895600"/>
            <a:ext cx="3651250" cy="3350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被动强化学习</a:t>
            </a:r>
            <a:br>
              <a:rPr lang="en-US" altLang="zh-CN" sz="3600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1828800"/>
            <a:ext cx="6096000" cy="4527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被动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(passive)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强化学习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063" y="1391652"/>
            <a:ext cx="9424737" cy="546634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简单的任务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策略评价 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policy evaluation</a:t>
            </a: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输入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一个跟定的策略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你不知道转移概率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T(</a:t>
            </a:r>
            <a:r>
              <a:rPr lang="en-US" sz="2400" dirty="0" err="1">
                <a:latin typeface="宋体" panose="02010600030101010101" pitchFamily="2" charset="-122"/>
                <a:ea typeface="宋体" panose="02010600030101010101" pitchFamily="2" charset="-122"/>
              </a:rPr>
              <a:t>s,a,s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’)</a:t>
            </a: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你不知道奖赏函数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R(</a:t>
            </a:r>
            <a:r>
              <a:rPr lang="en-US" sz="2400" dirty="0" err="1">
                <a:latin typeface="宋体" panose="02010600030101010101" pitchFamily="2" charset="-122"/>
                <a:ea typeface="宋体" panose="02010600030101010101" pitchFamily="2" charset="-122"/>
              </a:rPr>
              <a:t>s,a,s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’)</a:t>
            </a: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目标</a:t>
            </a:r>
            <a:r>
              <a:rPr 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计算出状态值 </a:t>
            </a:r>
            <a:r>
              <a:rPr lang="en-US" altLang="zh-CN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state values)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在这种情况下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智能体自身没有行动的选择权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只执行策略，并从经验中学习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这并不是线下规划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1" y="2674217"/>
            <a:ext cx="2847474" cy="16647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直接估值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084" y="1447800"/>
            <a:ext cx="7442200" cy="4729164"/>
          </a:xfrm>
        </p:spPr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目标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在策略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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下，计算每个状态的值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思想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从每个样本进行估值，然后再平均化所有样本的值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按照策略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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进行行动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每次你访问到一个状态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记录下沿路折扣后的奖赏值之和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再平均化那些样本估值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2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这就叫做直接估值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0920" y="2286000"/>
            <a:ext cx="1783080" cy="198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举例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直接估值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44216" y="1806588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输入策略</a:t>
            </a:r>
            <a:r>
              <a:rPr 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-120416" y="5856856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观察到的样本</a:t>
            </a:r>
            <a:r>
              <a:rPr 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(</a:t>
            </a:r>
            <a:r>
              <a:rPr lang="zh-CN" alt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训练</a:t>
            </a:r>
            <a:r>
              <a:rPr 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)</a:t>
            </a:r>
            <a:endParaRPr lang="en-US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1736508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输出的状态值</a:t>
            </a:r>
            <a:endParaRPr lang="en-US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159873"/>
              </p:ext>
            </p:extLst>
          </p:nvPr>
        </p:nvGraphicFramePr>
        <p:xfrm>
          <a:off x="31984" y="2949589"/>
          <a:ext cx="24384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1794019" y="3916445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06175" y="306628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594069" y="412593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484468" y="4138218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121831" y="4656458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59127" y="2567353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62144" y="2567353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18184" y="4699312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9983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97583" y="2514600"/>
            <a:ext cx="2042744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53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815256" y="2514600"/>
            <a:ext cx="1925512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49983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597583" y="4648200"/>
            <a:ext cx="2042744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53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741984" y="4648200"/>
            <a:ext cx="2039816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97583" y="471070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589173"/>
              </p:ext>
            </p:extLst>
          </p:nvPr>
        </p:nvGraphicFramePr>
        <p:xfrm>
          <a:off x="6781800" y="2850796"/>
          <a:ext cx="24384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6858000" y="3688995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/>
                <a:cs typeface="Calibri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731368" y="3688995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/>
                <a:cs typeface="Calibri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458200" y="377023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/>
                <a:cs typeface="Calibri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620000" y="285079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/>
                <a:cs typeface="Calibri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649312" y="454155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/>
                <a:cs typeface="Calibri"/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直接估值的问题所在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4055" y="1508077"/>
            <a:ext cx="6659686" cy="4729164"/>
          </a:xfrm>
        </p:spPr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其优势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?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容易理解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不需要知道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T, R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最终计算正确的状态值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通过大量样本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其劣势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?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浪费了一些关于状态之间连接的信息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每个状态值必须分开单独学习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所以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将花费很长的时间去学习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147198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输出值</a:t>
            </a:r>
            <a:endParaRPr lang="en-US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228559"/>
              </p:ext>
            </p:extLst>
          </p:nvPr>
        </p:nvGraphicFramePr>
        <p:xfrm>
          <a:off x="6477000" y="2233983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553200" y="307218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26568" y="307218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29600" y="307218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1400" y="223398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7600" y="392056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02870" y="3124937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23638" y="2289668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7214088" y="3481024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8068407" y="3479560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7687408" y="3941915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为什么不能直接用策略评价</a:t>
            </a:r>
            <a: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(</a:t>
            </a:r>
            <a:r>
              <a:rPr lang="en-US" sz="32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Policy Evaluation)?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-381000" y="1475635"/>
            <a:ext cx="9655941" cy="538236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给定一个策略，根据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Bellman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更新公式计算 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V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-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值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每一轮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,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用向前一步更新计算结果替换当前的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V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这种方法充分利用了状态节点间的连接关系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但是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我们需要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T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和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R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才能计算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!</a:t>
            </a:r>
          </a:p>
          <a:p>
            <a:pPr>
              <a:lnSpc>
                <a:spcPct val="8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关键问题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如何在不知道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T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和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R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的情况下，更新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V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-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值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?</a:t>
            </a: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换句话说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如何在不知道权值的情况下，估计一个加权均值？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62109" y="3079109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25096" y="2573693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934200" y="1701816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两个老虎机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 MDP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17600"/>
            <a:ext cx="9144000" cy="4983164"/>
          </a:xfrm>
        </p:spPr>
        <p:txBody>
          <a:bodyPr/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行动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en-US" sz="2400" i="1" dirty="0">
                <a:solidFill>
                  <a:srgbClr val="3333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Blue</a:t>
            </a:r>
            <a:r>
              <a:rPr lang="en-US" sz="2400" i="1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en-US" sz="2400" i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Red</a:t>
            </a: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状态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en-US" sz="2400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Win</a:t>
            </a:r>
            <a:r>
              <a:rPr 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 Lose</a:t>
            </a:r>
          </a:p>
        </p:txBody>
      </p:sp>
      <p:sp>
        <p:nvSpPr>
          <p:cNvPr id="5" name="Oval 4"/>
          <p:cNvSpPr/>
          <p:nvPr/>
        </p:nvSpPr>
        <p:spPr>
          <a:xfrm>
            <a:off x="1752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W</a:t>
            </a:r>
          </a:p>
        </p:txBody>
      </p:sp>
      <p:sp>
        <p:nvSpPr>
          <p:cNvPr id="6" name="Oval 5"/>
          <p:cNvSpPr/>
          <p:nvPr/>
        </p:nvSpPr>
        <p:spPr>
          <a:xfrm>
            <a:off x="6705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L</a:t>
            </a:r>
          </a:p>
        </p:txBody>
      </p:sp>
      <p:cxnSp>
        <p:nvCxnSpPr>
          <p:cNvPr id="8" name="Curved Connector 7"/>
          <p:cNvCxnSpPr>
            <a:stCxn id="5" idx="0"/>
            <a:endCxn id="6" idx="1"/>
          </p:cNvCxnSpPr>
          <p:nvPr/>
        </p:nvCxnSpPr>
        <p:spPr>
          <a:xfrm rot="16200000" flipH="1">
            <a:off x="4400550" y="971552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5" idx="0"/>
            <a:endCxn id="5" idx="6"/>
          </p:cNvCxnSpPr>
          <p:nvPr/>
        </p:nvCxnSpPr>
        <p:spPr>
          <a:xfrm rot="16200000" flipH="1">
            <a:off x="2095500" y="3276601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4"/>
            <a:endCxn id="5" idx="5"/>
          </p:cNvCxnSpPr>
          <p:nvPr/>
        </p:nvCxnSpPr>
        <p:spPr>
          <a:xfrm rot="5400000" flipH="1">
            <a:off x="4643018" y="1556920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3"/>
          <p:cNvCxnSpPr>
            <a:stCxn id="6" idx="4"/>
            <a:endCxn id="6" idx="2"/>
          </p:cNvCxnSpPr>
          <p:nvPr/>
        </p:nvCxnSpPr>
        <p:spPr>
          <a:xfrm rot="5400000" flipH="1">
            <a:off x="6705600" y="3619501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6" idx="6"/>
            <a:endCxn id="5" idx="4"/>
          </p:cNvCxnSpPr>
          <p:nvPr/>
        </p:nvCxnSpPr>
        <p:spPr>
          <a:xfrm flipH="1">
            <a:off x="2095500" y="3619501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1752600" y="3619501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6200" y="396240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924800" y="388620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810000" y="1976736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0.25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76600" y="282660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0.75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962400" y="434340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0.75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334000" y="33528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0.25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6286500" y="1233070"/>
            <a:ext cx="26289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i="1" dirty="0">
                <a:solidFill>
                  <a:schemeClr val="tx1"/>
                </a:solidFill>
                <a:latin typeface="Calibri" pitchFamily="34" charset="0"/>
              </a:rPr>
              <a:t>假设：奖赏没有折扣</a:t>
            </a:r>
            <a:endParaRPr lang="en-US" sz="20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zh-CN" altLang="en-US" sz="2000" i="1" dirty="0">
                <a:solidFill>
                  <a:schemeClr val="tx1"/>
                </a:solidFill>
                <a:latin typeface="Calibri" pitchFamily="34" charset="0"/>
              </a:rPr>
              <a:t>玩 </a:t>
            </a:r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100 </a:t>
            </a:r>
            <a:r>
              <a:rPr lang="zh-CN" altLang="en-US" sz="2000" i="1" dirty="0">
                <a:solidFill>
                  <a:schemeClr val="tx1"/>
                </a:solidFill>
                <a:latin typeface="Calibri" pitchFamily="34" charset="0"/>
              </a:rPr>
              <a:t>次</a:t>
            </a:r>
            <a:endParaRPr lang="en-US" sz="8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zh-CN" altLang="en-US" sz="2000" i="1" dirty="0">
                <a:solidFill>
                  <a:schemeClr val="tx1"/>
                </a:solidFill>
                <a:latin typeface="Calibri" pitchFamily="34" charset="0"/>
              </a:rPr>
              <a:t>两个状态有相同的功效值</a:t>
            </a:r>
            <a:endParaRPr lang="en-US" sz="2000" i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9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能否用基于样本的策略评价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-41917" y="1181101"/>
            <a:ext cx="9185917" cy="560069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我们想改进对 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V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-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值得估计，通过计算下面这些加权均值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思想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通过行动进行采样，得到结果状态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s’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，然后进行均值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7314406" y="3384263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7069930" y="3589052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6987380" y="4162138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6765131" y="4366927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7241380" y="3689064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  <a:sym typeface="Symbol" pitchFamily="18" charset="2"/>
              </a:rPr>
              <a:t>(s)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7546180" y="3246151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7165181" y="4070064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361103" y="5555964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073106" y="4366927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432717" y="36705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390896" y="4368061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399879" y="4946364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432717" y="4847928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636034" y="2015405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6022181" y="4200239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6627018" y="4389151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6490494" y="5014626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6658768" y="4933663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7527131" y="4389152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7088980" y="4389152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7995444" y="5011451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8163718" y="4930488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5952541" y="4381214"/>
            <a:ext cx="1974641" cy="898525"/>
            <a:chOff x="5913646" y="2940050"/>
            <a:chExt cx="1974642" cy="8985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5913646" y="2940050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时间差分学习</a:t>
            </a:r>
            <a:b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</a:br>
            <a:r>
              <a:rPr lang="en-US" sz="32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-375190" y="1053741"/>
            <a:ext cx="8686800" cy="3042794"/>
          </a:xfrm>
        </p:spPr>
        <p:txBody>
          <a:bodyPr/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基本思想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从每一次经验中学习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!</a:t>
            </a: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每经历一次状态过渡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(s, a, s’, r )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，就更新一下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V(s)</a:t>
            </a: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逐渐地，结果状态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s’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将会越来越多地参与到更新过程中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buFont typeface="Wingdings" pitchFamily="2" charset="2"/>
              <a:buNone/>
            </a:pP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V-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值的时间差分学习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固定的策略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,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还是在做策略评价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!</a:t>
            </a:r>
          </a:p>
          <a:p>
            <a:pPr lvl="1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把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V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值逐渐地向最终结果的值方向移动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逐渐在计算均值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901796" y="4329001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898769" y="5087826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7313568" y="1359024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898619" y="5845063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344488" y="4271474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349007" y="4978401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357799" y="5730876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指数移动平均法</a:t>
            </a:r>
            <a:b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-76200" y="1524000"/>
            <a:ext cx="9220200" cy="4876800"/>
          </a:xfrm>
        </p:spPr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指数移动平均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插值更新法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lvl="4"/>
            <a:endParaRPr 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使最近的样本更重要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2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逐渐遗忘过去的值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(distant past values were wrong anyway)</a:t>
            </a: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（逐渐）降低学习参数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(alpha)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能够使该均值收敛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810000" y="20574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832444"/>
              </p:ext>
            </p:extLst>
          </p:nvPr>
        </p:nvGraphicFramePr>
        <p:xfrm>
          <a:off x="6926949" y="2695610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942408"/>
              </p:ext>
            </p:extLst>
          </p:nvPr>
        </p:nvGraphicFramePr>
        <p:xfrm>
          <a:off x="4601189" y="2672531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举例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时间差分学习法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-194368" y="5087119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1, </a:t>
            </a:r>
            <a:r>
              <a:rPr lang="el-GR" dirty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4931" y="1371845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23269" y="3451750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2301" y="2757158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314701" y="202806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568402"/>
              </p:ext>
            </p:extLst>
          </p:nvPr>
        </p:nvGraphicFramePr>
        <p:xfrm>
          <a:off x="2343404" y="2714488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3852750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131782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686964"/>
              </p:ext>
            </p:extLst>
          </p:nvPr>
        </p:nvGraphicFramePr>
        <p:xfrm>
          <a:off x="4601189" y="2672531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6110535" y="3428074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389567" y="2733482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853874"/>
              </p:ext>
            </p:extLst>
          </p:nvPr>
        </p:nvGraphicFramePr>
        <p:xfrm>
          <a:off x="6926949" y="2695610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8436295" y="3451153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715327" y="2756561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974449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040408"/>
              </p:ext>
            </p:extLst>
          </p:nvPr>
        </p:nvGraphicFramePr>
        <p:xfrm>
          <a:off x="-118168" y="2695610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2133600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-103513" y="1472709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244598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5421805" y="3817867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8494909" y="3840946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07796" y="5691489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通过时间差分法学习到状态值以后怎么办？</a:t>
            </a:r>
            <a:endParaRPr lang="en-US" sz="36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0" y="1407960"/>
            <a:ext cx="9144000" cy="5450040"/>
          </a:xfrm>
        </p:spPr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时间差分状态值学习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是一种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model-free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方法进行策略评价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.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通过计算样本均值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,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模仿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Bellman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的更新，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然而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,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如果想要把状态值转换为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(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新的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)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策略，就变得很难了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</a:t>
            </a:r>
          </a:p>
          <a:p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想法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学习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Q-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值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,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而不是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V-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值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从而使行动的选择变得也是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model-free!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596999" y="3428355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47818" y="4080339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6096000" y="3197347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主动强化学习</a:t>
            </a:r>
            <a:br>
              <a:rPr lang="en-US" altLang="zh-CN" sz="3600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978" y="1814645"/>
            <a:ext cx="2942023" cy="153016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6924" y="2739223"/>
            <a:ext cx="3134045" cy="1836788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8800" y="4343400"/>
            <a:ext cx="3170216" cy="1654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主动强化学习</a:t>
            </a: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-228600" y="1371600"/>
            <a:ext cx="93726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完整的强化学习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找到最优策略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你不知道转移概率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T(</a:t>
            </a:r>
            <a:r>
              <a:rPr lang="en-US" sz="2400" dirty="0" err="1">
                <a:latin typeface="宋体" panose="02010600030101010101" pitchFamily="2" charset="-122"/>
                <a:ea typeface="宋体" panose="02010600030101010101" pitchFamily="2" charset="-122"/>
              </a:rPr>
              <a:t>s,a,s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’)</a:t>
            </a: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你不知道奖赏函数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R(</a:t>
            </a:r>
            <a:r>
              <a:rPr lang="en-US" sz="2400" dirty="0" err="1">
                <a:latin typeface="宋体" panose="02010600030101010101" pitchFamily="2" charset="-122"/>
                <a:ea typeface="宋体" panose="02010600030101010101" pitchFamily="2" charset="-122"/>
              </a:rPr>
              <a:t>s,a,s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’)</a:t>
            </a: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你现在可以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自主选择行动</a:t>
            </a:r>
            <a:endParaRPr lang="en-US" sz="2400" b="1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目标</a:t>
            </a:r>
            <a:r>
              <a:rPr 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学习最优策略</a:t>
            </a:r>
            <a:r>
              <a:rPr 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/ </a:t>
            </a:r>
            <a:r>
              <a:rPr lang="zh-CN" alt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状态值</a:t>
            </a:r>
            <a:endParaRPr lang="en-US" sz="2400" dirty="0">
              <a:solidFill>
                <a:srgbClr val="CC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在这种情况下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智能体决定做什么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行动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!</a:t>
            </a: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基本上的平衡制约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探索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vs.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利用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这并不是线下规划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8800" y="2692393"/>
            <a:ext cx="3046971" cy="1473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Q</a:t>
            </a:r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值迭代</a:t>
            </a:r>
            <a:br>
              <a:rPr lang="en-US" altLang="zh-CN" sz="36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</a:br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先介绍一下</a:t>
            </a:r>
            <a:r>
              <a:rPr lang="en-US" sz="36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  <a:sym typeface="Symbol" pitchFamily="18" charset="2"/>
              </a:rPr>
              <a:t>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-152400" y="1444626"/>
            <a:ext cx="92964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状态值迭代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找到后继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(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有限深度的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)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值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初始化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V</a:t>
            </a:r>
            <a:r>
              <a:rPr lang="en-US" sz="2000" baseline="-25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0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给定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en-US" sz="2000" dirty="0" err="1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V</a:t>
            </a:r>
            <a:r>
              <a:rPr lang="en-US" sz="2000" baseline="-25000" dirty="0" err="1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k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,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计算深度为 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k+1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的值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但是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Q-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值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更有用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,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所以转而计算它们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初始化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Q</a:t>
            </a:r>
            <a:r>
              <a:rPr lang="en-US" sz="2000" baseline="-25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0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(</a:t>
            </a:r>
            <a:r>
              <a:rPr lang="en-US" sz="2000" dirty="0" err="1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s,a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给定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en-US" sz="2000" dirty="0" err="1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Q</a:t>
            </a:r>
            <a:r>
              <a:rPr lang="en-US" sz="2000" baseline="-25000" dirty="0" err="1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k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,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计算深度为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k+1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的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q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值 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for all q-states: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57200" y="2664766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4648201" y="3538539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04800" y="5030614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宋体" panose="02010600030101010101" pitchFamily="2" charset="-122"/>
                <a:ea typeface="宋体" panose="02010600030101010101" pitchFamily="2" charset="-122"/>
              </a:rPr>
              <a:t>Q-</a:t>
            </a:r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值学习</a:t>
            </a:r>
            <a:br>
              <a:rPr lang="en-US" altLang="zh-CN" sz="3600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-79542" y="1320265"/>
            <a:ext cx="8794750" cy="5662511"/>
          </a:xfrm>
        </p:spPr>
        <p:txBody>
          <a:bodyPr/>
          <a:lstStyle/>
          <a:p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Q-Learning: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基于样本的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Q-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值 迭代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学习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Q(</a:t>
            </a:r>
            <a:r>
              <a:rPr lang="en-US" sz="2800" dirty="0" err="1">
                <a:latin typeface="宋体" panose="02010600030101010101" pitchFamily="2" charset="-122"/>
                <a:ea typeface="宋体" panose="02010600030101010101" pitchFamily="2" charset="-122"/>
              </a:rPr>
              <a:t>s,a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)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的值，在实践过程中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获得一个样本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(</a:t>
            </a:r>
            <a:r>
              <a:rPr lang="en-US" sz="2400" dirty="0" err="1">
                <a:latin typeface="宋体" panose="02010600030101010101" pitchFamily="2" charset="-122"/>
                <a:ea typeface="宋体" panose="02010600030101010101" pitchFamily="2" charset="-122"/>
              </a:rPr>
              <a:t>s,a,s’,r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考虑你旧的估值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考虑你新的估值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lvl="2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2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把新的估值结合进来，计算实时均值更新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85342" y="3764396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2361" y="6196545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4659" y="4721585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28601" y="182704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223478"/>
              </p:ext>
            </p:extLst>
          </p:nvPr>
        </p:nvGraphicFramePr>
        <p:xfrm>
          <a:off x="5958658" y="2563122"/>
          <a:ext cx="3185342" cy="2706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hoto Editor Photo" r:id="rId12" imgW="4762913" imgH="4046571" progId="MSPhotoEd.3">
                  <p:embed/>
                </p:oleObj>
              </mc:Choice>
              <mc:Fallback>
                <p:oleObj name="Photo Editor Photo" r:id="rId12" imgW="4762913" imgH="4046571" progId="MSPhotoEd.3">
                  <p:embed/>
                  <p:pic>
                    <p:nvPicPr>
                      <p:cNvPr id="19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8658" y="2563122"/>
                        <a:ext cx="3185342" cy="27064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B7ED48-4472-45B9-9F6B-3A062E52B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9289E07C-4663-4B27-99BD-326A04BA881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597027"/>
              </p:ext>
            </p:extLst>
          </p:nvPr>
        </p:nvGraphicFramePr>
        <p:xfrm>
          <a:off x="571500" y="-152400"/>
          <a:ext cx="8001000" cy="6798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hoto Editor Photo" r:id="rId4" imgW="4762913" imgH="4046571" progId="MSPhotoEd.3">
                  <p:embed/>
                </p:oleObj>
              </mc:Choice>
              <mc:Fallback>
                <p:oleObj name="Photo Editor Photo" r:id="rId4" imgW="4762913" imgH="4046571" progId="MSPhotoEd.3">
                  <p:embed/>
                  <p:pic>
                    <p:nvPicPr>
                      <p:cNvPr id="19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-152400"/>
                        <a:ext cx="8001000" cy="6798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76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线下规划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6578258" cy="5562600"/>
          </a:xfrm>
        </p:spPr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求解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MDPs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是线下规划的过程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通过计算确定所有的数量值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需要知道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MDP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问题的细节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实际上你并没有玩这个游戏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913" y="4496638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/>
                <a:cs typeface="Calibri"/>
              </a:rPr>
              <a:t>Play 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97" y="5387755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libri"/>
                <a:cs typeface="Calibri"/>
              </a:rPr>
              <a:t>Play 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5017" y="3797735"/>
            <a:ext cx="274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Value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1844" y="4552128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Calibri"/>
                <a:cs typeface="Calibri"/>
              </a:rPr>
              <a:t>150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61844" y="5387755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Calibri"/>
                <a:cs typeface="Calibri"/>
              </a:rPr>
              <a:t>100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49497" y="3414460"/>
            <a:ext cx="6705600" cy="2696855"/>
            <a:chOff x="1600200" y="1815326"/>
            <a:chExt cx="8756724" cy="3521777"/>
          </a:xfrm>
        </p:grpSpPr>
        <p:sp>
          <p:nvSpPr>
            <p:cNvPr id="10" name="Oval 9"/>
            <p:cNvSpPr/>
            <p:nvPr/>
          </p:nvSpPr>
          <p:spPr>
            <a:xfrm>
              <a:off x="3276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8000"/>
                  </a:solidFill>
                  <a:latin typeface="Calibri"/>
                  <a:cs typeface="Calibri"/>
                </a:rPr>
                <a:t>W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8229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libri"/>
                  <a:cs typeface="Calibri"/>
                </a:rPr>
                <a:t>L</a:t>
              </a:r>
            </a:p>
          </p:txBody>
        </p:sp>
        <p:cxnSp>
          <p:nvCxnSpPr>
            <p:cNvPr id="12" name="Curved Connector 11"/>
            <p:cNvCxnSpPr>
              <a:stCxn id="10" idx="0"/>
              <a:endCxn id="11" idx="1"/>
            </p:cNvCxnSpPr>
            <p:nvPr/>
          </p:nvCxnSpPr>
          <p:spPr>
            <a:xfrm rot="16200000" flipH="1">
              <a:off x="5924549" y="971551"/>
              <a:ext cx="100433" cy="4710533"/>
            </a:xfrm>
            <a:prstGeom prst="curvedConnector3">
              <a:avLst>
                <a:gd name="adj1" fmla="val -822914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3"/>
            <p:cNvCxnSpPr>
              <a:stCxn id="10" idx="0"/>
              <a:endCxn id="10" idx="6"/>
            </p:cNvCxnSpPr>
            <p:nvPr/>
          </p:nvCxnSpPr>
          <p:spPr>
            <a:xfrm rot="16200000" flipH="1">
              <a:off x="3619500" y="3276601"/>
              <a:ext cx="342900" cy="342900"/>
            </a:xfrm>
            <a:prstGeom prst="curvedConnector4">
              <a:avLst>
                <a:gd name="adj1" fmla="val -87180"/>
                <a:gd name="adj2" fmla="val 338462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11" idx="4"/>
              <a:endCxn id="10" idx="5"/>
            </p:cNvCxnSpPr>
            <p:nvPr/>
          </p:nvCxnSpPr>
          <p:spPr>
            <a:xfrm rot="5400000" flipH="1">
              <a:off x="6167017" y="1556919"/>
              <a:ext cx="100433" cy="4710533"/>
            </a:xfrm>
            <a:prstGeom prst="curvedConnector3">
              <a:avLst>
                <a:gd name="adj1" fmla="val -927967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3"/>
            <p:cNvCxnSpPr>
              <a:stCxn id="11" idx="4"/>
              <a:endCxn id="11" idx="2"/>
            </p:cNvCxnSpPr>
            <p:nvPr/>
          </p:nvCxnSpPr>
          <p:spPr>
            <a:xfrm rot="5400000" flipH="1">
              <a:off x="8229600" y="3619501"/>
              <a:ext cx="342900" cy="342900"/>
            </a:xfrm>
            <a:prstGeom prst="curvedConnector4">
              <a:avLst>
                <a:gd name="adj1" fmla="val -84616"/>
                <a:gd name="adj2" fmla="val 325641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29"/>
            <p:cNvCxnSpPr>
              <a:stCxn id="11" idx="6"/>
              <a:endCxn id="10" idx="4"/>
            </p:cNvCxnSpPr>
            <p:nvPr/>
          </p:nvCxnSpPr>
          <p:spPr>
            <a:xfrm flipH="1">
              <a:off x="3619500" y="3619501"/>
              <a:ext cx="5295900" cy="342900"/>
            </a:xfrm>
            <a:prstGeom prst="curvedConnector4">
              <a:avLst>
                <a:gd name="adj1" fmla="val -7681"/>
                <a:gd name="adj2" fmla="val 589178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3"/>
            <p:cNvCxnSpPr>
              <a:stCxn id="10" idx="4"/>
              <a:endCxn id="10" idx="2"/>
            </p:cNvCxnSpPr>
            <p:nvPr/>
          </p:nvCxnSpPr>
          <p:spPr>
            <a:xfrm rot="5400000" flipH="1">
              <a:off x="3276600" y="3619501"/>
              <a:ext cx="342900" cy="342900"/>
            </a:xfrm>
            <a:prstGeom prst="curvedConnector4">
              <a:avLst>
                <a:gd name="adj1" fmla="val -376924"/>
                <a:gd name="adj2" fmla="val 415385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600200" y="3769613"/>
              <a:ext cx="995082" cy="15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$1</a:t>
              </a:r>
            </a:p>
            <a:p>
              <a:endParaRPr lang="en-US" sz="2400" dirty="0">
                <a:latin typeface="Calibri"/>
                <a:cs typeface="Calibri"/>
              </a:endParaRPr>
            </a:p>
            <a:p>
              <a:r>
                <a:rPr lang="en-US" sz="2400" dirty="0">
                  <a:latin typeface="Calibri"/>
                  <a:cs typeface="Calibri"/>
                </a:rPr>
                <a:t>1.0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49291" y="3769614"/>
              <a:ext cx="1007633" cy="156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$1</a:t>
              </a:r>
            </a:p>
            <a:p>
              <a:endParaRPr lang="en-US" sz="2400" dirty="0">
                <a:latin typeface="Calibri"/>
                <a:cs typeface="Calibri"/>
              </a:endParaRPr>
            </a:p>
            <a:p>
              <a:r>
                <a:rPr lang="en-US" sz="2400" dirty="0">
                  <a:latin typeface="Calibri"/>
                  <a:cs typeface="Calibri"/>
                </a:rPr>
                <a:t>1.0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3999" y="1815326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0.25 	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$0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00600" y="2826603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0.75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$2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82004" y="4267157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0.75 	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$2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30701" y="3137634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0.25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$0</a:t>
              </a:r>
              <a:endParaRPr lang="en-US" sz="2400" dirty="0">
                <a:latin typeface="Calibri"/>
                <a:cs typeface="Calibri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5693" y="3657600"/>
            <a:ext cx="2643803" cy="2667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Rounded Rectangle 83">
            <a:extLst>
              <a:ext uri="{FF2B5EF4-FFF2-40B4-BE49-F238E27FC236}">
                <a16:creationId xmlns:a16="http://schemas.microsoft.com/office/drawing/2014/main" id="{0FC3E174-FFF8-4DC0-A01F-C7CBC00679C0}"/>
              </a:ext>
            </a:extLst>
          </p:cNvPr>
          <p:cNvSpPr/>
          <p:nvPr/>
        </p:nvSpPr>
        <p:spPr>
          <a:xfrm>
            <a:off x="6286500" y="1233070"/>
            <a:ext cx="26289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i="1" dirty="0">
                <a:solidFill>
                  <a:schemeClr val="tx1"/>
                </a:solidFill>
                <a:latin typeface="Calibri" pitchFamily="34" charset="0"/>
              </a:rPr>
              <a:t>假设：奖赏没有折扣</a:t>
            </a:r>
            <a:endParaRPr lang="en-US" sz="20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zh-CN" altLang="en-US" sz="2000" i="1" dirty="0">
                <a:solidFill>
                  <a:schemeClr val="tx1"/>
                </a:solidFill>
                <a:latin typeface="Calibri" pitchFamily="34" charset="0"/>
              </a:rPr>
              <a:t>玩 </a:t>
            </a:r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100 </a:t>
            </a:r>
            <a:r>
              <a:rPr lang="zh-CN" altLang="en-US" sz="2000" i="1" dirty="0">
                <a:solidFill>
                  <a:schemeClr val="tx1"/>
                </a:solidFill>
                <a:latin typeface="Calibri" pitchFamily="34" charset="0"/>
              </a:rPr>
              <a:t>次</a:t>
            </a:r>
            <a:endParaRPr lang="en-US" sz="8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zh-CN" altLang="en-US" sz="2000" i="1" dirty="0">
                <a:solidFill>
                  <a:schemeClr val="tx1"/>
                </a:solidFill>
                <a:latin typeface="Calibri" pitchFamily="34" charset="0"/>
              </a:rPr>
              <a:t>两个状态有相同的功效值</a:t>
            </a:r>
            <a:endParaRPr lang="en-US" sz="2000" i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2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视频演示</a:t>
            </a:r>
            <a:r>
              <a:rPr 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 Q-Learning -- </a:t>
            </a:r>
            <a:r>
              <a:rPr lang="en-US" sz="3600" dirty="0" err="1">
                <a:latin typeface="宋体" panose="02010600030101010101" pitchFamily="2" charset="-122"/>
                <a:ea typeface="宋体" panose="02010600030101010101" pitchFamily="2" charset="-122"/>
              </a:rPr>
              <a:t>Gridworld</a:t>
            </a:r>
            <a:endParaRPr lang="en-US" sz="3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339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视频演示</a:t>
            </a:r>
            <a:r>
              <a:rPr 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2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Q-Learning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性质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519586"/>
            <a:ext cx="9144000" cy="5262213"/>
          </a:xfrm>
        </p:spPr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好结果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 Q-learning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收敛于最优策略 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–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即便你在实践采样过程中行动是次优化的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!</a:t>
            </a:r>
          </a:p>
          <a:p>
            <a:pPr lvl="2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这叫做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没有策略的学习 </a:t>
            </a:r>
            <a:r>
              <a:rPr 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off-policy learning</a:t>
            </a:r>
          </a:p>
          <a:p>
            <a:pPr lvl="2"/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需要注意的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你不得不要探索充分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你最终要调整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learning rate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到足够小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…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但也不能减小太快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最终来讲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学习过程中你如何选择行动无关紧要</a:t>
            </a:r>
            <a:r>
              <a:rPr lang="en-US" sz="2400">
                <a:latin typeface="宋体" panose="02010600030101010101" pitchFamily="2" charset="-122"/>
                <a:ea typeface="宋体" panose="02010600030101010101" pitchFamily="2" charset="-122"/>
              </a:rPr>
              <a:t>(!)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3"/>
            <a:endParaRPr 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6648" y="3429000"/>
            <a:ext cx="1557352" cy="112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实际地玩一下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35381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350726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992504" y="465221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5904" y="464203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9304" y="464203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2704" y="464203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26104" y="464203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92504" y="518561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25904" y="517543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59304" y="517543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92704" y="517543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26104" y="517543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</p:spTree>
    <p:extLst>
      <p:ext uri="{BB962C8B-B14F-4D97-AF65-F5344CB8AC3E}">
        <p14:creationId xmlns:p14="http://schemas.microsoft.com/office/powerpoint/2010/main" val="41925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在线规划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规则改变了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!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红色机器的中奖概率和以前不一样了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未知的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1752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W</a:t>
            </a:r>
          </a:p>
        </p:txBody>
      </p:sp>
      <p:sp>
        <p:nvSpPr>
          <p:cNvPr id="5" name="Oval 4"/>
          <p:cNvSpPr/>
          <p:nvPr/>
        </p:nvSpPr>
        <p:spPr>
          <a:xfrm>
            <a:off x="6705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L</a:t>
            </a:r>
          </a:p>
        </p:txBody>
      </p:sp>
      <p:cxnSp>
        <p:nvCxnSpPr>
          <p:cNvPr id="6" name="Curved Connector 5"/>
          <p:cNvCxnSpPr>
            <a:stCxn id="4" idx="0"/>
            <a:endCxn id="5" idx="1"/>
          </p:cNvCxnSpPr>
          <p:nvPr/>
        </p:nvCxnSpPr>
        <p:spPr>
          <a:xfrm rot="16200000" flipH="1">
            <a:off x="4400550" y="1219023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13"/>
          <p:cNvCxnSpPr>
            <a:stCxn id="4" idx="0"/>
            <a:endCxn id="4" idx="6"/>
          </p:cNvCxnSpPr>
          <p:nvPr/>
        </p:nvCxnSpPr>
        <p:spPr>
          <a:xfrm rot="16200000" flipH="1">
            <a:off x="2095500" y="3524072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5" idx="4"/>
            <a:endCxn id="4" idx="5"/>
          </p:cNvCxnSpPr>
          <p:nvPr/>
        </p:nvCxnSpPr>
        <p:spPr>
          <a:xfrm rot="5400000" flipH="1">
            <a:off x="4643018" y="1804391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6705600" y="3866972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29"/>
          <p:cNvCxnSpPr>
            <a:stCxn id="5" idx="6"/>
            <a:endCxn id="4" idx="4"/>
          </p:cNvCxnSpPr>
          <p:nvPr/>
        </p:nvCxnSpPr>
        <p:spPr>
          <a:xfrm flipH="1">
            <a:off x="2095500" y="3866972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3"/>
          <p:cNvCxnSpPr>
            <a:stCxn id="4" idx="4"/>
            <a:endCxn id="4" idx="2"/>
          </p:cNvCxnSpPr>
          <p:nvPr/>
        </p:nvCxnSpPr>
        <p:spPr>
          <a:xfrm rot="5400000" flipH="1">
            <a:off x="1752600" y="3866972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" y="4209872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4800" y="4133672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0" y="2224207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6600" y="3074075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459087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0" y="3600272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1362501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370522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638800" y="468162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2200" y="467144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5600" y="467144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9000" y="467144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2400" y="467144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38800" y="521502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2200" y="520484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05600" y="520484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39000" y="520484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520484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</p:spTree>
    <p:extLst>
      <p:ext uri="{BB962C8B-B14F-4D97-AF65-F5344CB8AC3E}">
        <p14:creationId xmlns:p14="http://schemas.microsoft.com/office/powerpoint/2010/main" val="12882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1905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4724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强化学习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0" y="4419601"/>
            <a:ext cx="9144000" cy="243839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基本思想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通过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zh-CN" altLang="en-US" sz="24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奖赏值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的形式来获得反馈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智能体的功效值是由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奖赏函数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(</a:t>
            </a:r>
            <a:r>
              <a:rPr lang="en-US" altLang="ja-JP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reward function)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来定义的</a:t>
            </a:r>
            <a:endParaRPr lang="en-US" altLang="ja-JP" sz="2400" dirty="0"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必须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(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通过学习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)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行动，以获得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最大化的期望奖赏值</a:t>
            </a:r>
            <a:endParaRPr lang="en-US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这里的学习是基于观察到的样本结果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Calibri"/>
              </a:rPr>
              <a:t>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29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3429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3200" y="25908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" y="241631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-578948" y="4491336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2695408" y="4491336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5943600" y="4491336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152400" y="640080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742652"/>
            <a:ext cx="2240452" cy="167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0099" y="2722208"/>
            <a:ext cx="2463802" cy="167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9213" y="2722208"/>
            <a:ext cx="2463802" cy="167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6 -- adversarial search</Template>
  <TotalTime>56935</TotalTime>
  <Words>2908</Words>
  <Application>Microsoft Office PowerPoint</Application>
  <PresentationFormat>全屏显示(4:3)</PresentationFormat>
  <Paragraphs>516</Paragraphs>
  <Slides>42</Slides>
  <Notes>32</Notes>
  <HiddenSlides>0</HiddenSlides>
  <MMClips>7</MMClips>
  <ScaleCrop>false</ScaleCrop>
  <HeadingPairs>
    <vt:vector size="8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48" baseType="lpstr">
      <vt:lpstr>宋体</vt:lpstr>
      <vt:lpstr>Arial</vt:lpstr>
      <vt:lpstr>Calibri</vt:lpstr>
      <vt:lpstr>Wingdings</vt:lpstr>
      <vt:lpstr>dan-berkeley-nlp-v1</vt:lpstr>
      <vt:lpstr>Photo Editor Photo</vt:lpstr>
      <vt:lpstr>PowerPoint 演示文稿</vt:lpstr>
      <vt:lpstr>两个老虎机</vt:lpstr>
      <vt:lpstr>两个老虎机 MDP</vt:lpstr>
      <vt:lpstr>线下规划</vt:lpstr>
      <vt:lpstr>实际地玩一下!</vt:lpstr>
      <vt:lpstr>在线规划</vt:lpstr>
      <vt:lpstr>Let’s Play!</vt:lpstr>
      <vt:lpstr>强化学习</vt:lpstr>
      <vt:lpstr>Example: Learning to Walk</vt:lpstr>
      <vt:lpstr>Example: Learning to Walk</vt:lpstr>
      <vt:lpstr>Example: Learning to Walk</vt:lpstr>
      <vt:lpstr>Example: Learning to Walk</vt:lpstr>
      <vt:lpstr>Example: Toddler Robot</vt:lpstr>
      <vt:lpstr>The Crawler!</vt:lpstr>
      <vt:lpstr>Video of Demo Crawler Bot</vt:lpstr>
      <vt:lpstr>小结</vt:lpstr>
      <vt:lpstr>强化学习</vt:lpstr>
      <vt:lpstr>Offline (MDPs) vs. Online (RL)</vt:lpstr>
      <vt:lpstr>基于模型的学习 Model-Based Learning</vt:lpstr>
      <vt:lpstr>基于模型的学习 Model-Based Learning</vt:lpstr>
      <vt:lpstr>举例: 基于模型的学习</vt:lpstr>
      <vt:lpstr>举例: 年龄期望值</vt:lpstr>
      <vt:lpstr>不基于模型的学习 Model-Free Learning</vt:lpstr>
      <vt:lpstr>被动强化学习 Passive Reinforcement Learning</vt:lpstr>
      <vt:lpstr>被动(passive)强化学习</vt:lpstr>
      <vt:lpstr>直接估值</vt:lpstr>
      <vt:lpstr>举例: 直接估值</vt:lpstr>
      <vt:lpstr>直接估值的问题所在</vt:lpstr>
      <vt:lpstr>为什么不能直接用策略评价 (Policy Evaluation)?</vt:lpstr>
      <vt:lpstr>能否用基于样本的策略评价?</vt:lpstr>
      <vt:lpstr>时间差分学习 Temporal Difference Learning</vt:lpstr>
      <vt:lpstr>指数移动平均法 Exponential Moving Average</vt:lpstr>
      <vt:lpstr>举例: 时间差分学习法</vt:lpstr>
      <vt:lpstr>通过时间差分法学习到状态值以后怎么办？</vt:lpstr>
      <vt:lpstr>主动强化学习 Active Reinforcement Learning</vt:lpstr>
      <vt:lpstr>主动强化学习</vt:lpstr>
      <vt:lpstr>Q值迭代 先介绍一下: Q-Value Iteration</vt:lpstr>
      <vt:lpstr>Q-值学习 Q-Learning</vt:lpstr>
      <vt:lpstr>PowerPoint 演示文稿</vt:lpstr>
      <vt:lpstr>视频演示 Q-Learning -- Gridworld</vt:lpstr>
      <vt:lpstr>视频演示 Q-Learning -- Crawler</vt:lpstr>
      <vt:lpstr>Q-Learning 性质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Qi Qi</cp:lastModifiedBy>
  <cp:revision>3000</cp:revision>
  <cp:lastPrinted>2014-02-20T19:34:11Z</cp:lastPrinted>
  <dcterms:created xsi:type="dcterms:W3CDTF">2004-08-27T04:16:05Z</dcterms:created>
  <dcterms:modified xsi:type="dcterms:W3CDTF">2019-10-21T05:39:46Z</dcterms:modified>
</cp:coreProperties>
</file>