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3"/>
  </p:notesMasterIdLst>
  <p:sldIdLst>
    <p:sldId id="364" r:id="rId2"/>
    <p:sldId id="328" r:id="rId3"/>
    <p:sldId id="307" r:id="rId4"/>
    <p:sldId id="377" r:id="rId5"/>
    <p:sldId id="298" r:id="rId6"/>
    <p:sldId id="330" r:id="rId7"/>
    <p:sldId id="331" r:id="rId8"/>
    <p:sldId id="332" r:id="rId9"/>
    <p:sldId id="333" r:id="rId10"/>
    <p:sldId id="334" r:id="rId11"/>
    <p:sldId id="335" r:id="rId12"/>
    <p:sldId id="372" r:id="rId13"/>
    <p:sldId id="375" r:id="rId14"/>
    <p:sldId id="374" r:id="rId15"/>
    <p:sldId id="336" r:id="rId16"/>
    <p:sldId id="373" r:id="rId17"/>
    <p:sldId id="337" r:id="rId18"/>
    <p:sldId id="338" r:id="rId19"/>
    <p:sldId id="339" r:id="rId20"/>
    <p:sldId id="340" r:id="rId21"/>
    <p:sldId id="261" r:id="rId22"/>
    <p:sldId id="341" r:id="rId23"/>
    <p:sldId id="378" r:id="rId24"/>
    <p:sldId id="342" r:id="rId25"/>
    <p:sldId id="343" r:id="rId26"/>
    <p:sldId id="344" r:id="rId27"/>
    <p:sldId id="345" r:id="rId28"/>
    <p:sldId id="365" r:id="rId29"/>
    <p:sldId id="346" r:id="rId30"/>
    <p:sldId id="347" r:id="rId31"/>
    <p:sldId id="366" r:id="rId32"/>
    <p:sldId id="349" r:id="rId33"/>
    <p:sldId id="350" r:id="rId34"/>
    <p:sldId id="379" r:id="rId35"/>
    <p:sldId id="351" r:id="rId36"/>
    <p:sldId id="352" r:id="rId37"/>
    <p:sldId id="353" r:id="rId38"/>
    <p:sldId id="354" r:id="rId39"/>
    <p:sldId id="355" r:id="rId40"/>
    <p:sldId id="367" r:id="rId41"/>
    <p:sldId id="368" r:id="rId42"/>
    <p:sldId id="317" r:id="rId43"/>
    <p:sldId id="358" r:id="rId44"/>
    <p:sldId id="359" r:id="rId45"/>
    <p:sldId id="361" r:id="rId46"/>
    <p:sldId id="360" r:id="rId47"/>
    <p:sldId id="369" r:id="rId48"/>
    <p:sldId id="380" r:id="rId49"/>
    <p:sldId id="371" r:id="rId50"/>
    <p:sldId id="376" r:id="rId51"/>
    <p:sldId id="363" r:id="rId5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0" autoAdjust="0"/>
    <p:restoredTop sz="94227" autoAdjust="0"/>
  </p:normalViewPr>
  <p:slideViewPr>
    <p:cSldViewPr snapToGrid="0" snapToObjects="1">
      <p:cViewPr varScale="1">
        <p:scale>
          <a:sx n="72" d="100"/>
          <a:sy n="72" d="100"/>
        </p:scale>
        <p:origin x="136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A78F5D-46F4-4BD5-91FB-10FE9EBAAA88}" type="datetimeFigureOut">
              <a:rPr lang="zh-CN" altLang="en-US" smtClean="0"/>
              <a:pPr/>
              <a:t>2019/11/4</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575268-7F3D-4A13-ADC5-7716194FD1BA}" type="slidenum">
              <a:rPr lang="zh-CN" altLang="en-US" smtClean="0"/>
              <a:pPr/>
              <a:t>‹#›</a:t>
            </a:fld>
            <a:endParaRPr lang="zh-CN" altLang="en-US"/>
          </a:p>
        </p:txBody>
      </p:sp>
    </p:spTree>
    <p:extLst>
      <p:ext uri="{BB962C8B-B14F-4D97-AF65-F5344CB8AC3E}">
        <p14:creationId xmlns:p14="http://schemas.microsoft.com/office/powerpoint/2010/main" val="178528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normAutofit fontScale="92500" lnSpcReduction="20000"/>
          </a:bodyPr>
          <a:lstStyle/>
          <a:p>
            <a:r>
              <a:rPr lang="en-US" dirty="0"/>
              <a:t>Reference AI winter --- logic (exceptions,</a:t>
            </a:r>
            <a:r>
              <a:rPr lang="en-US" baseline="0" dirty="0"/>
              <a:t> etc.  +  so much knowledge --- can learn)</a:t>
            </a:r>
          </a:p>
          <a:p>
            <a:endParaRPr lang="en-US" baseline="0" dirty="0"/>
          </a:p>
          <a:p>
            <a:r>
              <a:rPr lang="en-US" dirty="0"/>
              <a:t>Diagnosis: temperature, blood</a:t>
            </a:r>
            <a:r>
              <a:rPr lang="en-US" baseline="0" dirty="0"/>
              <a:t> pressure, types of pain </a:t>
            </a:r>
            <a:r>
              <a:rPr lang="en-US" baseline="0" dirty="0">
                <a:sym typeface="Wingdings"/>
              </a:rPr>
              <a:t> disease</a:t>
            </a:r>
          </a:p>
          <a:p>
            <a:endParaRPr lang="en-US" baseline="0" dirty="0">
              <a:sym typeface="Wingdings"/>
            </a:endParaRPr>
          </a:p>
          <a:p>
            <a:r>
              <a:rPr lang="en-US" baseline="0" dirty="0">
                <a:sym typeface="Wingdings"/>
              </a:rPr>
              <a:t>Speech: temporal signal of pressure variation  words and sentences</a:t>
            </a:r>
          </a:p>
          <a:p>
            <a:endParaRPr lang="en-US" baseline="0" dirty="0">
              <a:sym typeface="Wingdings"/>
            </a:endParaRPr>
          </a:p>
          <a:p>
            <a:r>
              <a:rPr lang="en-US" baseline="0" dirty="0">
                <a:sym typeface="Wingdings"/>
              </a:rPr>
              <a:t>Tracking objects: e.g. helicopter you saw in last lecture, combines </a:t>
            </a:r>
            <a:r>
              <a:rPr lang="en-US" baseline="0" dirty="0" err="1">
                <a:sym typeface="Wingdings"/>
              </a:rPr>
              <a:t>gps</a:t>
            </a:r>
            <a:r>
              <a:rPr lang="en-US" baseline="0" dirty="0">
                <a:sym typeface="Wingdings"/>
              </a:rPr>
              <a:t> data with accelerometers, gyros and magnetic compass to infer its position and orientation using probabilistic reasoning</a:t>
            </a:r>
          </a:p>
          <a:p>
            <a:endParaRPr lang="en-US" baseline="0" dirty="0">
              <a:sym typeface="Wingdings"/>
            </a:endParaRPr>
          </a:p>
          <a:p>
            <a:r>
              <a:rPr lang="en-US" dirty="0"/>
              <a:t>Robot mapping: turns out if you put a camera on the helicopter, it would not only be able to fly upside down, but also build</a:t>
            </a:r>
            <a:r>
              <a:rPr lang="en-US" baseline="0" dirty="0"/>
              <a:t> a map of the environment!</a:t>
            </a:r>
          </a:p>
          <a:p>
            <a:endParaRPr lang="en-US" baseline="0" dirty="0"/>
          </a:p>
          <a:p>
            <a:r>
              <a:rPr lang="en-US" baseline="0" dirty="0"/>
              <a:t>Genetics: discovery of gene interactions from gene expression data</a:t>
            </a:r>
          </a:p>
          <a:p>
            <a:endParaRPr lang="en-US" baseline="0" dirty="0"/>
          </a:p>
          <a:p>
            <a:r>
              <a:rPr lang="en-US" baseline="0" dirty="0"/>
              <a:t>Error correcting codes: which we use on pretty much all our digital communication lines.  They ensure that even in the presence of noise (which is everywhere) we can communicate reliably.</a:t>
            </a:r>
          </a:p>
          <a:p>
            <a:endParaRPr lang="en-US" baseline="0" dirty="0"/>
          </a:p>
          <a:p>
            <a:endParaRPr lang="en-US" baseline="0" dirty="0"/>
          </a:p>
          <a:p>
            <a:r>
              <a:rPr lang="en-US" baseline="0" dirty="0"/>
              <a:t>OK: how do we collect all that knowledge in general?  --- Part III</a:t>
            </a:r>
          </a:p>
          <a:p>
            <a:endParaRPr lang="en-US" baseline="0" dirty="0"/>
          </a:p>
          <a:p>
            <a:endParaRPr lang="en-US" baseline="0" dirty="0"/>
          </a:p>
          <a:p>
            <a:r>
              <a:rPr lang="en-US" baseline="0" dirty="0"/>
              <a:t>Good news: We are going to learn about the tools that got us out of AI winter</a:t>
            </a:r>
          </a:p>
          <a:p>
            <a:r>
              <a:rPr lang="en-US" baseline="0" dirty="0"/>
              <a:t>The other news: It’s going to get very mathematical!  Total shift in gears compared to what we have looked at before.  </a:t>
            </a:r>
          </a:p>
          <a:p>
            <a:r>
              <a:rPr lang="en-US" baseline="0" dirty="0"/>
              <a:t>And yet other news: Time for a fresh start --- which might help if you fell behind in the past weeks.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B81D889-D7E9-4039-B45C-464273848925}" type="slidenum">
              <a:rPr lang="en-US" smtClean="0"/>
              <a:pPr>
                <a:defRPr/>
              </a:pPr>
              <a:t>1</a:t>
            </a:fld>
            <a:endParaRPr lang="en-US"/>
          </a:p>
        </p:txBody>
      </p:sp>
    </p:spTree>
    <p:extLst>
      <p:ext uri="{BB962C8B-B14F-4D97-AF65-F5344CB8AC3E}">
        <p14:creationId xmlns:p14="http://schemas.microsoft.com/office/powerpoint/2010/main" val="229780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mathematical terms, we are dealing with an </a:t>
            </a:r>
            <a:r>
              <a:rPr lang="en-US" altLang="zh-CN" sz="1200" b="1" kern="1200" dirty="0">
                <a:solidFill>
                  <a:schemeClr val="tx1"/>
                </a:solidFill>
                <a:effectLst/>
                <a:latin typeface="+mn-lt"/>
                <a:ea typeface="+mn-ea"/>
                <a:cs typeface="+mn-cs"/>
              </a:rPr>
              <a:t>event</a:t>
            </a:r>
            <a:r>
              <a:rPr lang="en-US" altLang="zh-CN" sz="1200" kern="1200" dirty="0">
                <a:solidFill>
                  <a:schemeClr val="tx1"/>
                </a:solidFill>
                <a:effectLst/>
                <a:latin typeface="+mn-lt"/>
                <a:ea typeface="+mn-ea"/>
                <a:cs typeface="+mn-cs"/>
              </a:rPr>
              <a:t> A which occurs if and only if each one of several events A1,...,An has occurred, i.e., A = A1 ∩A2 ∩ · · · ∩ An. The occurrence of A is viewed as an occurrence of A1, followed by the occurrence of A2, then of A3, </a:t>
            </a:r>
            <a:r>
              <a:rPr lang="en-US" altLang="zh-CN" sz="1200" kern="1200" dirty="0" err="1">
                <a:solidFill>
                  <a:schemeClr val="tx1"/>
                </a:solidFill>
                <a:effectLst/>
                <a:latin typeface="+mn-lt"/>
                <a:ea typeface="+mn-ea"/>
                <a:cs typeface="+mn-cs"/>
              </a:rPr>
              <a:t>etc</a:t>
            </a:r>
            <a:r>
              <a:rPr lang="en-US" altLang="zh-CN" sz="1200" kern="1200" dirty="0">
                <a:solidFill>
                  <a:schemeClr val="tx1"/>
                </a:solidFill>
                <a:effectLst/>
                <a:latin typeface="+mn-lt"/>
                <a:ea typeface="+mn-ea"/>
                <a:cs typeface="+mn-cs"/>
              </a:rPr>
              <a:t>, and it is visualized as a path on the tree with n branches, corresponding to the events A1, . . . , 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Visualization of the total probability theorem. The intersection event A = A1 ∩A2 ∩· · ·∩An is associated with a path on the tree of a sequential </a:t>
            </a:r>
            <a:r>
              <a:rPr lang="en-US" altLang="zh-CN" sz="1200" kern="1200" dirty="0" err="1">
                <a:solidFill>
                  <a:schemeClr val="tx1"/>
                </a:solidFill>
                <a:effectLst/>
                <a:latin typeface="+mn-lt"/>
                <a:ea typeface="+mn-ea"/>
                <a:cs typeface="+mn-cs"/>
              </a:rPr>
              <a:t>descrip</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tion</a:t>
            </a:r>
            <a:r>
              <a:rPr lang="en-US" altLang="zh-CN" sz="1200" kern="1200" dirty="0">
                <a:solidFill>
                  <a:schemeClr val="tx1"/>
                </a:solidFill>
                <a:effectLst/>
                <a:latin typeface="+mn-lt"/>
                <a:ea typeface="+mn-ea"/>
                <a:cs typeface="+mn-cs"/>
              </a:rPr>
              <a:t> of the experiment. We associate the branches of this path with the events A1,...,An, and we record next to the branches the corresponding conditional probabilities. </a:t>
            </a:r>
            <a:endParaRPr lang="en-US" altLang="zh-CN" dirty="0"/>
          </a:p>
          <a:p>
            <a:r>
              <a:rPr lang="en-US" altLang="zh-CN" sz="1200" kern="1200" dirty="0">
                <a:solidFill>
                  <a:schemeClr val="tx1"/>
                </a:solidFill>
                <a:effectLst/>
                <a:latin typeface="+mn-lt"/>
                <a:ea typeface="+mn-ea"/>
                <a:cs typeface="+mn-cs"/>
              </a:rPr>
              <a:t>The final node of the path corresponds to the intersection event A, and its probability is obtained by multiplying the conditional probabilities recorded along the branches of the path </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Note that any intermediate node along the path also corresponds to some inter- section event and its probability is obtained by multiplying the corresponding conditional probabilities up to that node. </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14</a:t>
            </a:fld>
            <a:endParaRPr lang="zh-CN" altLang="en-US"/>
          </a:p>
        </p:txBody>
      </p:sp>
    </p:spTree>
    <p:extLst>
      <p:ext uri="{BB962C8B-B14F-4D97-AF65-F5344CB8AC3E}">
        <p14:creationId xmlns:p14="http://schemas.microsoft.com/office/powerpoint/2010/main" val="3113141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variable means an attribute, measurement or inquiry that may take on one of several</a:t>
            </a:r>
            <a:r>
              <a:rPr lang="en-US" altLang="zh-CN" baseline="0" dirty="0"/>
              <a:t> possible outcomes, or values, from a specified domain. If we have beliefs (i.e. probabilities) attached to the possible values that a variable may attain, we will call that variable a random variable.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L in possible locations, maybe {(0,0), (0,1), …}</a:t>
            </a:r>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15</a:t>
            </a:fld>
            <a:endParaRPr lang="zh-CN" altLang="en-US"/>
          </a:p>
        </p:txBody>
      </p:sp>
    </p:spTree>
    <p:extLst>
      <p:ext uri="{BB962C8B-B14F-4D97-AF65-F5344CB8AC3E}">
        <p14:creationId xmlns:p14="http://schemas.microsoft.com/office/powerpoint/2010/main" val="89536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是</a:t>
            </a:r>
            <a:r>
              <a:rPr lang="zh-CN" altLang="en-US" i="1" dirty="0">
                <a:solidFill>
                  <a:srgbClr val="CC00CC"/>
                </a:solidFill>
                <a:sym typeface="Symbol"/>
              </a:rPr>
              <a:t>映射函数，</a:t>
            </a:r>
            <a:r>
              <a:rPr lang="en-US" altLang="zh-CN" i="1" dirty="0">
                <a:solidFill>
                  <a:srgbClr val="CC00CC"/>
                </a:solidFill>
                <a:sym typeface="Symbol"/>
              </a:rPr>
              <a:t>from sample space to real numbers</a:t>
            </a:r>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16</a:t>
            </a:fld>
            <a:endParaRPr lang="zh-CN" altLang="en-US"/>
          </a:p>
        </p:txBody>
      </p:sp>
    </p:spTree>
    <p:extLst>
      <p:ext uri="{BB962C8B-B14F-4D97-AF65-F5344CB8AC3E}">
        <p14:creationId xmlns:p14="http://schemas.microsoft.com/office/powerpoint/2010/main" val="9813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布尔记号</a:t>
            </a:r>
            <a:r>
              <a:rPr lang="en-US" altLang="zh-CN" dirty="0"/>
              <a:t>—</a:t>
            </a:r>
            <a:r>
              <a:rPr lang="zh-CN" altLang="en-US" dirty="0"/>
              <a:t>对于布尔随机变量</a:t>
            </a:r>
            <a:endParaRPr lang="en-US" altLang="zh-CN" dirty="0"/>
          </a:p>
          <a:p>
            <a:endParaRPr lang="en-US" altLang="zh-CN" dirty="0"/>
          </a:p>
          <a:p>
            <a:r>
              <a:rPr lang="zh-CN" altLang="en-US" dirty="0"/>
              <a:t>一个事件可以看成是一个命题逻辑句子</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18</a:t>
            </a:fld>
            <a:endParaRPr lang="zh-CN" altLang="en-US"/>
          </a:p>
        </p:txBody>
      </p:sp>
    </p:spTree>
    <p:extLst>
      <p:ext uri="{BB962C8B-B14F-4D97-AF65-F5344CB8AC3E}">
        <p14:creationId xmlns:p14="http://schemas.microsoft.com/office/powerpoint/2010/main" val="420576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80000"/>
              </a:lnSpc>
            </a:pPr>
            <a:r>
              <a:rPr lang="en-US" altLang="zh-CN" sz="2400" dirty="0"/>
              <a:t>Joint distribution is at heart of probability model. It contains all interactions of variables. </a:t>
            </a:r>
          </a:p>
          <a:p>
            <a:pPr>
              <a:lnSpc>
                <a:spcPct val="80000"/>
              </a:lnSpc>
            </a:pPr>
            <a:r>
              <a:rPr lang="en-US" altLang="zh-CN" sz="2400" dirty="0"/>
              <a:t>Size of distribution if n variables with domain sizes d?</a:t>
            </a:r>
            <a:endParaRPr lang="en-US" altLang="zh-CN" sz="1200" dirty="0"/>
          </a:p>
          <a:p>
            <a:pPr lvl="1">
              <a:lnSpc>
                <a:spcPct val="80000"/>
              </a:lnSpc>
            </a:pPr>
            <a:r>
              <a:rPr lang="en-US" altLang="zh-CN" sz="2000" dirty="0"/>
              <a:t>For all but the smallest distributions, impractical to write out!</a:t>
            </a:r>
          </a:p>
          <a:p>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19</a:t>
            </a:fld>
            <a:endParaRPr lang="zh-CN" altLang="en-US"/>
          </a:p>
        </p:txBody>
      </p:sp>
    </p:spTree>
    <p:extLst>
      <p:ext uri="{BB962C8B-B14F-4D97-AF65-F5344CB8AC3E}">
        <p14:creationId xmlns:p14="http://schemas.microsoft.com/office/powerpoint/2010/main" val="310229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假设实验结果都是等概率的。</a:t>
            </a:r>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20</a:t>
            </a:fld>
            <a:endParaRPr lang="zh-CN" altLang="en-US"/>
          </a:p>
        </p:txBody>
      </p:sp>
    </p:spTree>
    <p:extLst>
      <p:ext uri="{BB962C8B-B14F-4D97-AF65-F5344CB8AC3E}">
        <p14:creationId xmlns:p14="http://schemas.microsoft.com/office/powerpoint/2010/main" val="29796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CSP is like a big truth table. </a:t>
            </a:r>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21</a:t>
            </a:fld>
            <a:endParaRPr lang="zh-CN" altLang="en-US"/>
          </a:p>
        </p:txBody>
      </p:sp>
    </p:spTree>
    <p:extLst>
      <p:ext uri="{BB962C8B-B14F-4D97-AF65-F5344CB8AC3E}">
        <p14:creationId xmlns:p14="http://schemas.microsoft.com/office/powerpoint/2010/main" val="340375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a:t>
            </a:r>
            <a:r>
              <a:rPr lang="en-US" altLang="zh-CN" baseline="0" dirty="0"/>
              <a:t> no.3’s </a:t>
            </a:r>
            <a:r>
              <a:rPr lang="en-US" altLang="zh-CN" baseline="0" dirty="0" err="1"/>
              <a:t>prob</a:t>
            </a:r>
            <a:r>
              <a:rPr lang="en-US" altLang="zh-CN" baseline="0" dirty="0"/>
              <a:t> equals to 0.7.</a:t>
            </a:r>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24</a:t>
            </a:fld>
            <a:endParaRPr lang="zh-CN" altLang="en-US"/>
          </a:p>
        </p:txBody>
      </p:sp>
    </p:spTree>
    <p:extLst>
      <p:ext uri="{BB962C8B-B14F-4D97-AF65-F5344CB8AC3E}">
        <p14:creationId xmlns:p14="http://schemas.microsoft.com/office/powerpoint/2010/main" val="275954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Its trivial to convert from left (join distr.) to right (marginal distr.), but it is harder to go the other way around.</a:t>
            </a:r>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25</a:t>
            </a:fld>
            <a:endParaRPr lang="zh-CN" altLang="en-US"/>
          </a:p>
        </p:txBody>
      </p:sp>
    </p:spTree>
    <p:extLst>
      <p:ext uri="{BB962C8B-B14F-4D97-AF65-F5344CB8AC3E}">
        <p14:creationId xmlns:p14="http://schemas.microsoft.com/office/powerpoint/2010/main" val="3380033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zh-CN" altLang="en-US" baseline="0" dirty="0"/>
              <a:t> </a:t>
            </a:r>
            <a:r>
              <a:rPr kumimoji="1" lang="en-US" altLang="zh-CN" baseline="0" dirty="0"/>
              <a:t>the</a:t>
            </a:r>
            <a:r>
              <a:rPr kumimoji="1" lang="zh-CN" altLang="en-US" baseline="0" dirty="0"/>
              <a:t> </a:t>
            </a:r>
            <a:r>
              <a:rPr kumimoji="1" lang="en-US" altLang="zh-CN" baseline="0" dirty="0"/>
              <a:t>diagram,</a:t>
            </a:r>
            <a:r>
              <a:rPr kumimoji="1" lang="zh-CN" altLang="en-US" baseline="0" dirty="0"/>
              <a:t> </a:t>
            </a:r>
            <a:r>
              <a:rPr kumimoji="1" lang="en-US" altLang="zh-CN" baseline="0" dirty="0"/>
              <a:t>assuming</a:t>
            </a:r>
            <a:r>
              <a:rPr kumimoji="1" lang="zh-CN" altLang="en-US" baseline="0" dirty="0"/>
              <a:t> </a:t>
            </a:r>
            <a:r>
              <a:rPr kumimoji="1" lang="en-US" altLang="zh-CN" baseline="0" dirty="0"/>
              <a:t>all</a:t>
            </a:r>
            <a:r>
              <a:rPr kumimoji="1" lang="zh-CN" altLang="en-US" baseline="0" dirty="0"/>
              <a:t> </a:t>
            </a:r>
            <a:r>
              <a:rPr kumimoji="1" lang="en-US" altLang="zh-CN" baseline="0" dirty="0"/>
              <a:t>outcomes</a:t>
            </a:r>
            <a:r>
              <a:rPr kumimoji="1" lang="zh-CN" altLang="en-US" baseline="0" dirty="0"/>
              <a:t> </a:t>
            </a:r>
            <a:r>
              <a:rPr kumimoji="1" lang="en-US" altLang="zh-CN" baseline="0" dirty="0"/>
              <a:t>are</a:t>
            </a:r>
            <a:r>
              <a:rPr kumimoji="1" lang="zh-CN" altLang="en-US" baseline="0" dirty="0"/>
              <a:t> </a:t>
            </a:r>
            <a:r>
              <a:rPr kumimoji="1" lang="en-US" altLang="zh-CN" baseline="0" dirty="0"/>
              <a:t>equally</a:t>
            </a:r>
            <a:r>
              <a:rPr kumimoji="1" lang="zh-CN" altLang="en-US" baseline="0" dirty="0"/>
              <a:t> </a:t>
            </a:r>
            <a:r>
              <a:rPr kumimoji="1" lang="en-US" altLang="zh-CN" baseline="0" dirty="0"/>
              <a:t>likely.</a:t>
            </a:r>
            <a:endParaRPr kumimoji="1" lang="zh-CN" altLang="en-US" dirty="0"/>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27</a:t>
            </a:fld>
            <a:endParaRPr lang="zh-CN" altLang="en-US"/>
          </a:p>
        </p:txBody>
      </p:sp>
    </p:spTree>
    <p:extLst>
      <p:ext uri="{BB962C8B-B14F-4D97-AF65-F5344CB8AC3E}">
        <p14:creationId xmlns:p14="http://schemas.microsoft.com/office/powerpoint/2010/main" val="96435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sz="2800" dirty="0"/>
              <a:t>Probability</a:t>
            </a:r>
          </a:p>
          <a:p>
            <a:pPr lvl="8"/>
            <a:endParaRPr lang="en-US" altLang="zh-CN" sz="300" dirty="0"/>
          </a:p>
          <a:p>
            <a:pPr lvl="1" eaLnBrk="1" hangingPunct="1"/>
            <a:r>
              <a:rPr lang="en-US" altLang="zh-CN" sz="2400" dirty="0"/>
              <a:t>Random Variables</a:t>
            </a:r>
          </a:p>
          <a:p>
            <a:pPr lvl="1" eaLnBrk="1" hangingPunct="1"/>
            <a:r>
              <a:rPr lang="en-US" altLang="zh-CN" sz="2400" dirty="0"/>
              <a:t>Joint and Marginal Distributions</a:t>
            </a:r>
          </a:p>
          <a:p>
            <a:pPr lvl="1" eaLnBrk="1" hangingPunct="1"/>
            <a:r>
              <a:rPr lang="en-US" altLang="zh-CN" sz="2400" dirty="0"/>
              <a:t>Conditional Distribution</a:t>
            </a:r>
          </a:p>
          <a:p>
            <a:pPr lvl="1" eaLnBrk="1" hangingPunct="1"/>
            <a:r>
              <a:rPr lang="en-US" altLang="zh-CN" sz="2400" dirty="0"/>
              <a:t>Product Rule, Chain Rule, Bayes’ Rule</a:t>
            </a:r>
          </a:p>
          <a:p>
            <a:pPr lvl="1" eaLnBrk="1" hangingPunct="1"/>
            <a:r>
              <a:rPr lang="en-US" altLang="zh-CN" sz="2400" dirty="0"/>
              <a:t>Inference</a:t>
            </a:r>
          </a:p>
          <a:p>
            <a:pPr lvl="1" eaLnBrk="1" hangingPunct="1"/>
            <a:r>
              <a:rPr lang="en-US" altLang="zh-CN" sz="2400" dirty="0"/>
              <a:t>Independence</a:t>
            </a:r>
          </a:p>
          <a:p>
            <a:endParaRPr kumimoji="1" lang="en-US" altLang="zh-CN" dirty="0"/>
          </a:p>
          <a:p>
            <a:r>
              <a:rPr kumimoji="1" lang="zh-CN" altLang="en-US" dirty="0"/>
              <a:t>先展示概率问题的小测验幻灯片。</a:t>
            </a:r>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2</a:t>
            </a:fld>
            <a:endParaRPr lang="zh-CN" altLang="en-US"/>
          </a:p>
        </p:txBody>
      </p:sp>
    </p:spTree>
    <p:extLst>
      <p:ext uri="{BB962C8B-B14F-4D97-AF65-F5344CB8AC3E}">
        <p14:creationId xmlns:p14="http://schemas.microsoft.com/office/powerpoint/2010/main" val="1956419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a:t>
            </a:r>
            <a:r>
              <a:rPr kumimoji="1" lang="zh-CN" altLang="en-US" baseline="0" dirty="0"/>
              <a:t> </a:t>
            </a:r>
            <a:r>
              <a:rPr kumimoji="1" lang="en-US" altLang="zh-CN" baseline="0" dirty="0"/>
              <a:t>and</a:t>
            </a:r>
            <a:r>
              <a:rPr kumimoji="1" lang="zh-CN" altLang="en-US" baseline="0" dirty="0"/>
              <a:t> </a:t>
            </a:r>
            <a:r>
              <a:rPr kumimoji="1" lang="en-US" altLang="zh-CN" baseline="0" dirty="0"/>
              <a:t>B</a:t>
            </a:r>
            <a:r>
              <a:rPr kumimoji="1" lang="zh-CN" altLang="en-US" baseline="0" dirty="0"/>
              <a:t> </a:t>
            </a:r>
            <a:r>
              <a:rPr kumimoji="1" lang="en-US" altLang="zh-CN" baseline="0" dirty="0"/>
              <a:t>are</a:t>
            </a:r>
            <a:r>
              <a:rPr kumimoji="1" lang="zh-CN" altLang="en-US" baseline="0" dirty="0"/>
              <a:t> </a:t>
            </a:r>
            <a:r>
              <a:rPr kumimoji="1" lang="en-US" altLang="zh-CN" baseline="0" dirty="0"/>
              <a:t>random</a:t>
            </a:r>
            <a:r>
              <a:rPr kumimoji="1" lang="zh-CN" altLang="en-US" baseline="0" dirty="0"/>
              <a:t> </a:t>
            </a:r>
            <a:r>
              <a:rPr kumimoji="1" lang="en-US" altLang="zh-CN" baseline="0" dirty="0"/>
              <a:t>variables</a:t>
            </a:r>
            <a:r>
              <a:rPr kumimoji="1" lang="zh-CN" altLang="en-US" baseline="0" dirty="0"/>
              <a:t> </a:t>
            </a:r>
            <a:r>
              <a:rPr kumimoji="1" lang="en-US" altLang="zh-CN" baseline="0" dirty="0"/>
              <a:t>here,</a:t>
            </a:r>
            <a:r>
              <a:rPr kumimoji="1" lang="zh-CN" altLang="en-US" baseline="0" dirty="0"/>
              <a:t> </a:t>
            </a:r>
            <a:r>
              <a:rPr kumimoji="1" lang="en-US" altLang="zh-CN" baseline="0" dirty="0"/>
              <a:t>not</a:t>
            </a:r>
            <a:r>
              <a:rPr kumimoji="1" lang="zh-CN" altLang="en-US" baseline="0" dirty="0"/>
              <a:t> </a:t>
            </a:r>
            <a:r>
              <a:rPr kumimoji="1" lang="en-US" altLang="zh-CN" baseline="0" dirty="0"/>
              <a:t>events.</a:t>
            </a:r>
            <a:endParaRPr kumimoji="1" lang="zh-CN" altLang="en-US" dirty="0"/>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28</a:t>
            </a:fld>
            <a:endParaRPr lang="zh-CN" altLang="en-US"/>
          </a:p>
        </p:txBody>
      </p:sp>
    </p:spTree>
    <p:extLst>
      <p:ext uri="{BB962C8B-B14F-4D97-AF65-F5344CB8AC3E}">
        <p14:creationId xmlns:p14="http://schemas.microsoft.com/office/powerpoint/2010/main" val="436684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a:t>
            </a:r>
            <a:r>
              <a:rPr kumimoji="1" lang="zh-CN" altLang="en-US" dirty="0"/>
              <a:t> </a:t>
            </a:r>
            <a:r>
              <a:rPr kumimoji="1" lang="en-US" altLang="zh-CN" dirty="0"/>
              <a:t>is</a:t>
            </a:r>
            <a:r>
              <a:rPr kumimoji="1" lang="zh-CN" altLang="en-US" dirty="0"/>
              <a:t> </a:t>
            </a:r>
            <a:r>
              <a:rPr kumimoji="1" lang="en-US" altLang="zh-CN" dirty="0"/>
              <a:t>0.2/(0.2+0.4)=1/3.</a:t>
            </a:r>
            <a:endParaRPr kumimoji="1" lang="zh-CN" altLang="en-US" dirty="0"/>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29</a:t>
            </a:fld>
            <a:endParaRPr lang="zh-CN" altLang="en-US"/>
          </a:p>
        </p:txBody>
      </p:sp>
    </p:spTree>
    <p:extLst>
      <p:ext uri="{BB962C8B-B14F-4D97-AF65-F5344CB8AC3E}">
        <p14:creationId xmlns:p14="http://schemas.microsoft.com/office/powerpoint/2010/main" val="7392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条件概率分布正规化后，满足概率的公理，即变成联合分布。</a:t>
            </a:r>
            <a:endParaRPr lang="en-US" altLang="zh-CN" dirty="0"/>
          </a:p>
          <a:p>
            <a:r>
              <a:rPr lang="zh-CN" altLang="en-US" dirty="0"/>
              <a:t>计算</a:t>
            </a:r>
            <a:r>
              <a:rPr lang="en-US" altLang="zh-CN" dirty="0"/>
              <a:t>P(W)marginal distr. , and compare its prob values with those in the conditional distr.  It shows that when variable T is observed, the change of W’s prob values.  Semantically, cond. Distr. is conditional on observations, so it is different than marginal distributions.</a:t>
            </a:r>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30</a:t>
            </a:fld>
            <a:endParaRPr lang="zh-CN" altLang="en-US"/>
          </a:p>
        </p:txBody>
      </p:sp>
    </p:spTree>
    <p:extLst>
      <p:ext uri="{BB962C8B-B14F-4D97-AF65-F5344CB8AC3E}">
        <p14:creationId xmlns:p14="http://schemas.microsoft.com/office/powerpoint/2010/main" val="4185989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从联合概率分布到条件概率分布。</a:t>
            </a:r>
            <a:endParaRPr lang="en-US" altLang="zh-CN" dirty="0"/>
          </a:p>
          <a:p>
            <a:r>
              <a:rPr lang="zh-CN" altLang="en-US" dirty="0"/>
              <a:t>如何计算条件分布 </a:t>
            </a:r>
            <a:r>
              <a:rPr lang="en-US" altLang="zh-CN" dirty="0"/>
              <a:t>– </a:t>
            </a:r>
            <a:r>
              <a:rPr lang="zh-CN" altLang="en-US" dirty="0"/>
              <a:t>利用条件公式</a:t>
            </a:r>
            <a:endParaRPr lang="en-US" altLang="zh-CN" dirty="0"/>
          </a:p>
          <a:p>
            <a:r>
              <a:rPr lang="zh-CN" altLang="en-US" dirty="0"/>
              <a:t>或正规化直接除以总和。</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31</a:t>
            </a:fld>
            <a:endParaRPr lang="zh-CN" altLang="en-US"/>
          </a:p>
        </p:txBody>
      </p:sp>
    </p:spTree>
    <p:extLst>
      <p:ext uri="{BB962C8B-B14F-4D97-AF65-F5344CB8AC3E}">
        <p14:creationId xmlns:p14="http://schemas.microsoft.com/office/powerpoint/2010/main" val="231169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计算条件分布 </a:t>
            </a:r>
            <a:r>
              <a:rPr lang="en-US" altLang="zh-CN" dirty="0"/>
              <a:t>– </a:t>
            </a:r>
            <a:r>
              <a:rPr lang="zh-CN" altLang="en-US" dirty="0"/>
              <a:t>利用正规化技巧（使之满足概率公理）。</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32</a:t>
            </a:fld>
            <a:endParaRPr lang="zh-CN" altLang="en-US"/>
          </a:p>
        </p:txBody>
      </p:sp>
    </p:spTree>
    <p:extLst>
      <p:ext uri="{BB962C8B-B14F-4D97-AF65-F5344CB8AC3E}">
        <p14:creationId xmlns:p14="http://schemas.microsoft.com/office/powerpoint/2010/main" val="3831850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选择和正规化，是公式里的 分子和分母部分。与条件概率定义公式是一样的。</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33</a:t>
            </a:fld>
            <a:endParaRPr lang="zh-CN" altLang="en-US"/>
          </a:p>
        </p:txBody>
      </p:sp>
    </p:spTree>
    <p:extLst>
      <p:ext uri="{BB962C8B-B14F-4D97-AF65-F5344CB8AC3E}">
        <p14:creationId xmlns:p14="http://schemas.microsoft.com/office/powerpoint/2010/main" val="3650678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为满足概率公理</a:t>
            </a:r>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35</a:t>
            </a:fld>
            <a:endParaRPr lang="zh-CN" altLang="en-US"/>
          </a:p>
        </p:txBody>
      </p:sp>
    </p:spTree>
    <p:extLst>
      <p:ext uri="{BB962C8B-B14F-4D97-AF65-F5344CB8AC3E}">
        <p14:creationId xmlns:p14="http://schemas.microsoft.com/office/powerpoint/2010/main" val="1432661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Bayesian interpretation of probability,</a:t>
            </a:r>
            <a:r>
              <a:rPr lang="en-US" altLang="zh-CN" baseline="0" dirty="0"/>
              <a:t> </a:t>
            </a:r>
            <a:r>
              <a:rPr lang="en-US" altLang="zh-CN" dirty="0"/>
              <a:t>according to which, probabilities encode degrees of belief about events in the world and data are used to strengthen, update, or weaken those degrees</a:t>
            </a:r>
            <a:r>
              <a:rPr lang="en-US" altLang="zh-CN" baseline="0" dirty="0"/>
              <a:t> of belief.</a:t>
            </a:r>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36</a:t>
            </a:fld>
            <a:endParaRPr lang="zh-CN" altLang="en-US"/>
          </a:p>
        </p:txBody>
      </p:sp>
    </p:spTree>
    <p:extLst>
      <p:ext uri="{BB962C8B-B14F-4D97-AF65-F5344CB8AC3E}">
        <p14:creationId xmlns:p14="http://schemas.microsoft.com/office/powerpoint/2010/main" val="534281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从联合概率分布模型出发。</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37</a:t>
            </a:fld>
            <a:endParaRPr lang="zh-CN" altLang="en-US"/>
          </a:p>
        </p:txBody>
      </p:sp>
    </p:spTree>
    <p:extLst>
      <p:ext uri="{BB962C8B-B14F-4D97-AF65-F5344CB8AC3E}">
        <p14:creationId xmlns:p14="http://schemas.microsoft.com/office/powerpoint/2010/main" val="11794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主要应用概率基本公理，求和计算。</a:t>
            </a:r>
            <a:endParaRPr lang="en-US" altLang="zh-CN" dirty="0"/>
          </a:p>
          <a:p>
            <a:r>
              <a:rPr lang="zh-CN" altLang="en-US" dirty="0"/>
              <a:t>作为课堂练习。</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38</a:t>
            </a:fld>
            <a:endParaRPr lang="zh-CN" altLang="en-US"/>
          </a:p>
        </p:txBody>
      </p:sp>
    </p:spTree>
    <p:extLst>
      <p:ext uri="{BB962C8B-B14F-4D97-AF65-F5344CB8AC3E}">
        <p14:creationId xmlns:p14="http://schemas.microsoft.com/office/powerpoint/2010/main" val="176278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Only have one shot bust, if you got it, and you will get the utility.</a:t>
            </a:r>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3</a:t>
            </a:fld>
            <a:endParaRPr lang="zh-CN" altLang="en-US"/>
          </a:p>
        </p:txBody>
      </p:sp>
    </p:spTree>
    <p:extLst>
      <p:ext uri="{BB962C8B-B14F-4D97-AF65-F5344CB8AC3E}">
        <p14:creationId xmlns:p14="http://schemas.microsoft.com/office/powerpoint/2010/main" val="4233093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因为是从联合概率模型出发，这在实际问题中很多时候不现实。需要先解决一个更普遍化、归纳性的问题，然后再解决具体问题，这是在最小化经验风险原理里所要避免的。</a:t>
            </a:r>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39</a:t>
            </a:fld>
            <a:endParaRPr lang="zh-CN" altLang="en-US"/>
          </a:p>
        </p:txBody>
      </p:sp>
    </p:spTree>
    <p:extLst>
      <p:ext uri="{BB962C8B-B14F-4D97-AF65-F5344CB8AC3E}">
        <p14:creationId xmlns:p14="http://schemas.microsoft.com/office/powerpoint/2010/main" val="554778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P(D|W) is family of conditional distributions. Just stacked up two cond. Distributions. </a:t>
            </a:r>
          </a:p>
          <a:p>
            <a:r>
              <a:rPr kumimoji="1" lang="en-US" altLang="zh-CN" dirty="0"/>
              <a:t>0.08</a:t>
            </a:r>
          </a:p>
          <a:p>
            <a:r>
              <a:rPr kumimoji="1" lang="en-US" altLang="zh-CN" dirty="0"/>
              <a:t>0.72</a:t>
            </a:r>
          </a:p>
          <a:p>
            <a:r>
              <a:rPr kumimoji="1" lang="en-US" altLang="zh-CN" dirty="0"/>
              <a:t>0.14</a:t>
            </a:r>
          </a:p>
          <a:p>
            <a:r>
              <a:rPr kumimoji="1" lang="en-US" altLang="zh-CN" dirty="0"/>
              <a:t>0.06</a:t>
            </a:r>
          </a:p>
          <a:p>
            <a:r>
              <a:rPr kumimoji="1" lang="zh-CN" altLang="en-US" dirty="0"/>
              <a:t>满足概率法则。</a:t>
            </a:r>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41</a:t>
            </a:fld>
            <a:endParaRPr lang="zh-CN" altLang="en-US"/>
          </a:p>
        </p:txBody>
      </p:sp>
    </p:spTree>
    <p:extLst>
      <p:ext uri="{BB962C8B-B14F-4D97-AF65-F5344CB8AC3E}">
        <p14:creationId xmlns:p14="http://schemas.microsoft.com/office/powerpoint/2010/main" val="206885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即之前幻灯片介绍的乘法原则。</a:t>
            </a:r>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43</a:t>
            </a:fld>
            <a:endParaRPr lang="zh-CN" altLang="en-US"/>
          </a:p>
        </p:txBody>
      </p:sp>
    </p:spTree>
    <p:extLst>
      <p:ext uri="{BB962C8B-B14F-4D97-AF65-F5344CB8AC3E}">
        <p14:creationId xmlns:p14="http://schemas.microsoft.com/office/powerpoint/2010/main" val="493908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条件概率后面的事件不同，反映的是当前概率集中所处在的环境不同，后者由给定的事件来决定。</a:t>
            </a:r>
            <a:endParaRPr kumimoji="1"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EB575268-7F3D-4A13-ADC5-7716194FD1BA}" type="slidenum">
              <a:rPr lang="zh-CN" altLang="en-US" smtClean="0"/>
              <a:pPr/>
              <a:t>46</a:t>
            </a:fld>
            <a:endParaRPr lang="zh-CN" altLang="en-US"/>
          </a:p>
        </p:txBody>
      </p:sp>
    </p:spTree>
    <p:extLst>
      <p:ext uri="{BB962C8B-B14F-4D97-AF65-F5344CB8AC3E}">
        <p14:creationId xmlns:p14="http://schemas.microsoft.com/office/powerpoint/2010/main" val="1356800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Revised P(A|B) = 0.851.</a:t>
            </a:r>
            <a:endParaRPr lang="zh-CN" altLang="en-US" dirty="0"/>
          </a:p>
        </p:txBody>
      </p:sp>
      <p:sp>
        <p:nvSpPr>
          <p:cNvPr id="4" name="灯片编号占位符 3"/>
          <p:cNvSpPr>
            <a:spLocks noGrp="1"/>
          </p:cNvSpPr>
          <p:nvPr>
            <p:ph type="sldNum" sz="quarter" idx="5"/>
          </p:nvPr>
        </p:nvSpPr>
        <p:spPr/>
        <p:txBody>
          <a:bodyPr/>
          <a:lstStyle/>
          <a:p>
            <a:fld id="{EB575268-7F3D-4A13-ADC5-7716194FD1BA}" type="slidenum">
              <a:rPr lang="zh-CN" altLang="en-US" smtClean="0"/>
              <a:pPr/>
              <a:t>48</a:t>
            </a:fld>
            <a:endParaRPr lang="zh-CN" altLang="en-US"/>
          </a:p>
        </p:txBody>
      </p:sp>
    </p:spTree>
    <p:extLst>
      <p:ext uri="{BB962C8B-B14F-4D97-AF65-F5344CB8AC3E}">
        <p14:creationId xmlns:p14="http://schemas.microsoft.com/office/powerpoint/2010/main" val="326048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课堂练习或测验</a:t>
            </a:r>
            <a:endParaRPr lang="en-US" altLang="zh-CN" dirty="0"/>
          </a:p>
          <a:p>
            <a:r>
              <a:rPr lang="zh-CN" altLang="en-US" dirty="0"/>
              <a:t>等于</a:t>
            </a:r>
            <a:r>
              <a:rPr lang="en-US" altLang="zh-CN" dirty="0"/>
              <a:t>0.5.</a:t>
            </a:r>
          </a:p>
          <a:p>
            <a:r>
              <a:rPr lang="zh-CN" altLang="en-US" dirty="0"/>
              <a:t>利用 </a:t>
            </a:r>
            <a:r>
              <a:rPr lang="en-US" altLang="zh-CN" dirty="0"/>
              <a:t>total</a:t>
            </a:r>
            <a:r>
              <a:rPr lang="zh-CN" altLang="en-US" dirty="0"/>
              <a:t> </a:t>
            </a:r>
            <a:r>
              <a:rPr lang="en-US" altLang="zh-CN" dirty="0"/>
              <a:t>probability</a:t>
            </a:r>
            <a:r>
              <a:rPr lang="zh-CN" altLang="en-US" dirty="0"/>
              <a:t> </a:t>
            </a:r>
            <a:r>
              <a:rPr lang="en-US" altLang="zh-CN" dirty="0"/>
              <a:t>theorem.</a:t>
            </a:r>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49</a:t>
            </a:fld>
            <a:endParaRPr lang="zh-CN" altLang="en-US"/>
          </a:p>
        </p:txBody>
      </p:sp>
    </p:spTree>
    <p:extLst>
      <p:ext uri="{BB962C8B-B14F-4D97-AF65-F5344CB8AC3E}">
        <p14:creationId xmlns:p14="http://schemas.microsoft.com/office/powerpoint/2010/main" val="208831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试想逻辑字句：如果采取</a:t>
            </a:r>
            <a:r>
              <a:rPr lang="en-US" altLang="zh-CN" dirty="0" err="1"/>
              <a:t>A_t</a:t>
            </a:r>
            <a:r>
              <a:rPr lang="en-US" altLang="zh-CN" dirty="0"/>
              <a:t>,</a:t>
            </a:r>
            <a:r>
              <a:rPr lang="en-US" altLang="zh-CN" baseline="0" dirty="0"/>
              <a:t> </a:t>
            </a:r>
            <a:r>
              <a:rPr lang="zh-CN" altLang="en-US" baseline="0" dirty="0"/>
              <a:t>那么保证赶上飞机。这句的真值只有真或假（</a:t>
            </a:r>
            <a:r>
              <a:rPr lang="en-US" altLang="zh-CN" baseline="0" dirty="0"/>
              <a:t>1</a:t>
            </a:r>
            <a:r>
              <a:rPr lang="zh-CN" altLang="en-US" baseline="0" dirty="0"/>
              <a:t>或</a:t>
            </a:r>
            <a:r>
              <a:rPr lang="en-US" altLang="zh-CN" baseline="0" dirty="0"/>
              <a:t>0</a:t>
            </a:r>
            <a:r>
              <a:rPr lang="zh-CN" altLang="en-US" baseline="0" dirty="0"/>
              <a:t>），但是这不是一个因果关系，相关的前提因素还有很多。真值表示一个程度如何，比如在属于</a:t>
            </a:r>
            <a:r>
              <a:rPr lang="en-US" altLang="zh-CN" baseline="0" dirty="0"/>
              <a:t>0</a:t>
            </a:r>
            <a:r>
              <a:rPr lang="zh-CN" altLang="en-US" baseline="0" dirty="0"/>
              <a:t>到</a:t>
            </a:r>
            <a:r>
              <a:rPr lang="en-US" altLang="zh-CN" baseline="0" dirty="0"/>
              <a:t>1</a:t>
            </a:r>
            <a:r>
              <a:rPr lang="zh-CN" altLang="en-US" baseline="0" dirty="0"/>
              <a:t>之间的一个值。</a:t>
            </a:r>
            <a:endParaRPr lang="en-US" altLang="zh-CN" baseline="0" dirty="0"/>
          </a:p>
          <a:p>
            <a:r>
              <a:rPr lang="zh-CN" altLang="en-US" baseline="0" dirty="0"/>
              <a:t>很多不确定的因素难以一一描述。</a:t>
            </a:r>
            <a:endParaRPr lang="en-US" altLang="zh-CN" baseline="0" dirty="0"/>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6</a:t>
            </a:fld>
            <a:endParaRPr lang="zh-CN" altLang="en-US"/>
          </a:p>
        </p:txBody>
      </p:sp>
    </p:spTree>
    <p:extLst>
      <p:ext uri="{BB962C8B-B14F-4D97-AF65-F5344CB8AC3E}">
        <p14:creationId xmlns:p14="http://schemas.microsoft.com/office/powerpoint/2010/main" val="266876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can’t guarantee any outcomes,</a:t>
            </a:r>
            <a:r>
              <a:rPr lang="en-US" altLang="zh-CN" baseline="0" dirty="0"/>
              <a:t> but it can provide some degree of belief that they will be achieved.</a:t>
            </a:r>
          </a:p>
          <a:p>
            <a:endParaRPr lang="en-US" altLang="zh-CN" baseline="0" dirty="0"/>
          </a:p>
          <a:p>
            <a:r>
              <a:rPr lang="en-US" altLang="zh-CN" baseline="0" dirty="0"/>
              <a:t>Our tool for dealing with degrees of belief is probability theory.</a:t>
            </a:r>
          </a:p>
          <a:p>
            <a:endParaRPr lang="en-US" altLang="zh-CN" baseline="0" dirty="0"/>
          </a:p>
          <a:p>
            <a:r>
              <a:rPr lang="en-US" altLang="zh-CN" baseline="0" dirty="0"/>
              <a:t>A logical agent believes each sentence to be true or false or has no opinion, whereas a probabilistic agent may have a numerical degree of belief between 0 and 1.</a:t>
            </a:r>
          </a:p>
          <a:p>
            <a:endParaRPr lang="en-US" altLang="zh-CN" baseline="0" dirty="0"/>
          </a:p>
          <a:p>
            <a:r>
              <a:rPr lang="zh-CN" altLang="en-US" baseline="0" dirty="0"/>
              <a:t>即使对逻辑规则修改，也很难反映准确的推理（各种因素难以确定发生与否）。</a:t>
            </a:r>
            <a:endParaRPr lang="en-US" altLang="zh-CN" baseline="0" dirty="0"/>
          </a:p>
          <a:p>
            <a:endParaRPr lang="en-US" altLang="zh-CN" baseline="0" dirty="0"/>
          </a:p>
          <a:p>
            <a:r>
              <a:rPr lang="zh-CN" altLang="en-US" baseline="0" dirty="0"/>
              <a:t>不确定下的推理，和合理的决策（在后面章节里介绍）。</a:t>
            </a:r>
            <a:endParaRPr lang="en-US" altLang="zh-CN" baseline="0" dirty="0"/>
          </a:p>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7</a:t>
            </a:fld>
            <a:endParaRPr lang="zh-CN" altLang="en-US"/>
          </a:p>
        </p:txBody>
      </p:sp>
    </p:spTree>
    <p:extLst>
      <p:ext uri="{BB962C8B-B14F-4D97-AF65-F5344CB8AC3E}">
        <p14:creationId xmlns:p14="http://schemas.microsoft.com/office/powerpoint/2010/main" val="276621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We’ll adhere to the Bayesian interpretation of probability, according to which, probabilities encode degrees of belief about events in the world and data are used to strengthen, update, or weaken those degrees</a:t>
            </a:r>
            <a:r>
              <a:rPr lang="en-US" altLang="zh-CN" baseline="0" dirty="0"/>
              <a:t> of belief.</a:t>
            </a:r>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8</a:t>
            </a:fld>
            <a:endParaRPr lang="zh-CN" altLang="en-US"/>
          </a:p>
        </p:txBody>
      </p:sp>
    </p:spTree>
    <p:extLst>
      <p:ext uri="{BB962C8B-B14F-4D97-AF65-F5344CB8AC3E}">
        <p14:creationId xmlns:p14="http://schemas.microsoft.com/office/powerpoint/2010/main" val="179852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fundamental idea of decision theory is that an agent is rational if and only if</a:t>
            </a:r>
            <a:r>
              <a:rPr lang="en-US" altLang="zh-CN" baseline="0" dirty="0"/>
              <a:t> it chooses the action that yields the highest expected utility, averaged over all the possible outcomes of the action. ------ principle of maximum expected utility.</a:t>
            </a:r>
          </a:p>
          <a:p>
            <a:endParaRPr lang="en-US" altLang="zh-CN" baseline="0" dirty="0"/>
          </a:p>
          <a:p>
            <a:r>
              <a:rPr lang="en-US" altLang="zh-CN" baseline="0" dirty="0"/>
              <a:t>1440minutes=24hours</a:t>
            </a:r>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9</a:t>
            </a:fld>
            <a:endParaRPr lang="zh-CN" altLang="en-US"/>
          </a:p>
        </p:txBody>
      </p:sp>
    </p:spTree>
    <p:extLst>
      <p:ext uri="{BB962C8B-B14F-4D97-AF65-F5344CB8AC3E}">
        <p14:creationId xmlns:p14="http://schemas.microsoft.com/office/powerpoint/2010/main" val="1207743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第二个必须满足的条件暗含两个基本原理：</a:t>
            </a:r>
            <a:endParaRPr lang="en-US" altLang="zh-CN" dirty="0"/>
          </a:p>
          <a:p>
            <a:r>
              <a:rPr lang="en-US" altLang="zh-CN" dirty="0"/>
              <a:t>P(sure proposition) = 1</a:t>
            </a:r>
          </a:p>
          <a:p>
            <a:r>
              <a:rPr lang="en-US" altLang="zh-CN" dirty="0"/>
              <a:t>P(A or B) = P(A)</a:t>
            </a:r>
            <a:r>
              <a:rPr lang="en-US" altLang="zh-CN" baseline="0" dirty="0"/>
              <a:t> + P(B) if A and B are mutually exclusive.</a:t>
            </a:r>
          </a:p>
          <a:p>
            <a:endParaRPr lang="en-US" altLang="zh-CN" baseline="0" dirty="0"/>
          </a:p>
          <a:p>
            <a:r>
              <a:rPr lang="en-US" altLang="zh-CN" baseline="0" dirty="0"/>
              <a:t>Element events as points (or worlds or configurations). Elementary events are mutually exclusive.</a:t>
            </a:r>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10</a:t>
            </a:fld>
            <a:endParaRPr lang="zh-CN" altLang="en-US"/>
          </a:p>
        </p:txBody>
      </p:sp>
    </p:spTree>
    <p:extLst>
      <p:ext uri="{BB962C8B-B14F-4D97-AF65-F5344CB8AC3E}">
        <p14:creationId xmlns:p14="http://schemas.microsoft.com/office/powerpoint/2010/main" val="22913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575268-7F3D-4A13-ADC5-7716194FD1BA}" type="slidenum">
              <a:rPr lang="zh-CN" altLang="en-US" smtClean="0"/>
              <a:pPr/>
              <a:t>11</a:t>
            </a:fld>
            <a:endParaRPr lang="zh-CN" altLang="en-US"/>
          </a:p>
        </p:txBody>
      </p:sp>
    </p:spTree>
    <p:extLst>
      <p:ext uri="{BB962C8B-B14F-4D97-AF65-F5344CB8AC3E}">
        <p14:creationId xmlns:p14="http://schemas.microsoft.com/office/powerpoint/2010/main" val="205585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73E0C-9672-4684-9962-691462FD9E40}"/>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58B8F4E-2497-4DAD-8329-E903EB52857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5F5EAF-8082-4599-9EBB-3F3D877AD0EF}"/>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1F262E4C-456A-4F66-AD6F-DCFFC8FC7F6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842ADA5-8883-44F5-95D7-AAD8D5DA13A4}"/>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32515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C04BA-96A3-471F-AE8A-3B8CBA4B16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91BD33-3DCF-4B81-8FF2-F16A11B20CC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CD23E9A-4CF1-4A3E-9BC7-A50ABF479505}"/>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57F24E4C-7139-496A-ACC6-4928B44359A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3BEAA77-0CC0-49C4-8D0E-2417AED5D879}"/>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135149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4B4FE6-C13C-4996-B3B7-2776BCB78740}"/>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13C209-3934-4E0D-97BF-412D1146A21B}"/>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C99D1-8431-4F96-B99A-374E2023384E}"/>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F9C0AC4B-C178-45F2-87F1-7635D6ACD7E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AA2DDD9-5DAA-4138-82A8-CEF8149E9166}"/>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67655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05031-B2AD-4845-BC39-78CBC94A91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707FB-CBD1-43D2-8D66-C18FEE172B2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E283D0-6EEF-4E2B-9CF1-1A4F326CFAA7}"/>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4F159BD5-9DFE-443C-852E-A4521340FA9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2B7353F-580F-4C2A-B1CD-56AD8D33BF9E}"/>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123189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77CF46-E4D2-4131-9313-0DF8C94073FA}"/>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89C4B580-957D-4A7B-8735-9004E9C9ACB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0A94A5B-656C-4AF8-A13A-925509D7F64E}"/>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B11416E7-2F66-4DD6-90D4-F3F0FD55D82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95BB13B-E0A1-4752-87AF-7DEE21BD5931}"/>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273745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7F3D8D-FE87-4745-8EE1-0733CC4CB7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C6A341-5F72-44A4-9A48-3874BE71614C}"/>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CC14DB3-EED8-47BF-90DA-882419F3E687}"/>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25B1324-7935-4DEC-A42E-030611F799F5}"/>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6" name="页脚占位符 5">
            <a:extLst>
              <a:ext uri="{FF2B5EF4-FFF2-40B4-BE49-F238E27FC236}">
                <a16:creationId xmlns:a16="http://schemas.microsoft.com/office/drawing/2014/main" id="{7E68E9E5-DFDA-4A62-A253-F0639B09D88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3C3C753-4A24-49B8-A165-69DB63EF0B4A}"/>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304767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250770-7729-4F0F-8542-41DFE31FB482}"/>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C28CFE-E306-4DB6-9AE3-11D75B3FB0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A8624A1-B1E3-48A6-9BE7-BE557E181744}"/>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B0AE956-4830-496B-AFE7-AB2B0AD3C83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0D0B2CA0-A903-4898-98B5-1294181FF348}"/>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83C0ACE-9072-4D28-9091-FE6AE45BBDDE}"/>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8" name="页脚占位符 7">
            <a:extLst>
              <a:ext uri="{FF2B5EF4-FFF2-40B4-BE49-F238E27FC236}">
                <a16:creationId xmlns:a16="http://schemas.microsoft.com/office/drawing/2014/main" id="{1EF3023B-0BA8-4A81-BACF-0C466A68FC0A}"/>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93E6FAF5-42DB-416C-B8FB-ABA6CB421595}"/>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135051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8812C-9EF8-43C6-B02C-523AE4DA824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F655E2-9EE5-47BF-AB12-9003A99F521E}"/>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4" name="页脚占位符 3">
            <a:extLst>
              <a:ext uri="{FF2B5EF4-FFF2-40B4-BE49-F238E27FC236}">
                <a16:creationId xmlns:a16="http://schemas.microsoft.com/office/drawing/2014/main" id="{C9754EDD-AF28-4505-B364-D2C03AA968E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0D21F9B-F036-4674-99AC-AE2A244056BE}"/>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24306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02FA40-BB0B-4EFB-B607-CC8D4842DAAE}"/>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3" name="页脚占位符 2">
            <a:extLst>
              <a:ext uri="{FF2B5EF4-FFF2-40B4-BE49-F238E27FC236}">
                <a16:creationId xmlns:a16="http://schemas.microsoft.com/office/drawing/2014/main" id="{A7A53972-2046-423B-B27A-CE96C5C2690B}"/>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219C5F0A-0C7D-4822-8B2A-A939DAB4EFF2}"/>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249848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00317E-91D0-4ABB-94D3-1DEC300AD8D3}"/>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32BD5BD1-354E-4301-A41F-27BF1303E45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E5049F8-5683-42AC-B791-9408AC56D1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0770389-7A61-4963-8E33-1E89B233DF43}"/>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6" name="页脚占位符 5">
            <a:extLst>
              <a:ext uri="{FF2B5EF4-FFF2-40B4-BE49-F238E27FC236}">
                <a16:creationId xmlns:a16="http://schemas.microsoft.com/office/drawing/2014/main" id="{CA1C669D-9E29-4647-B4B7-C42D24DC5AE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C670AF6-CF9C-4EDE-BB86-A165F8EB82AE}"/>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304870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01956F-DA4A-466B-9C19-DC5289C37275}"/>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CD5377A-3A35-4972-91E6-A96B144BDDF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EA08FD99-71F8-445C-9AF4-72527756C0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7A235FC4-71CF-4439-AEC3-92824E754C21}"/>
              </a:ext>
            </a:extLst>
          </p:cNvPr>
          <p:cNvSpPr>
            <a:spLocks noGrp="1"/>
          </p:cNvSpPr>
          <p:nvPr>
            <p:ph type="dt" sz="half" idx="10"/>
          </p:nvPr>
        </p:nvSpPr>
        <p:spPr/>
        <p:txBody>
          <a:bodyPr/>
          <a:lstStyle/>
          <a:p>
            <a:fld id="{26340BD0-DCCE-CD42-9369-382C0C420BB4}" type="datetimeFigureOut">
              <a:rPr kumimoji="1" lang="zh-CN" altLang="en-US" smtClean="0"/>
              <a:pPr/>
              <a:t>2019/11/4</a:t>
            </a:fld>
            <a:endParaRPr kumimoji="1" lang="zh-CN" altLang="en-US"/>
          </a:p>
        </p:txBody>
      </p:sp>
      <p:sp>
        <p:nvSpPr>
          <p:cNvPr id="6" name="页脚占位符 5">
            <a:extLst>
              <a:ext uri="{FF2B5EF4-FFF2-40B4-BE49-F238E27FC236}">
                <a16:creationId xmlns:a16="http://schemas.microsoft.com/office/drawing/2014/main" id="{0FA6AEC3-7A1E-4789-BB6E-E579D04C7C59}"/>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C2286A5-9033-43A6-9A15-D9111BDB175E}"/>
              </a:ext>
            </a:extLst>
          </p:cNvPr>
          <p:cNvSpPr>
            <a:spLocks noGrp="1"/>
          </p:cNvSpPr>
          <p:nvPr>
            <p:ph type="sldNum" sz="quarter" idx="12"/>
          </p:nvPr>
        </p:nvSpPr>
        <p:spPr/>
        <p:txBody>
          <a:body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365874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726B143-7102-4020-B964-6109F77AD4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38F12E-9280-424D-B0D7-543FEAADBD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DF4C886-FB07-460F-94F2-95F15F72F6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340BD0-DCCE-CD42-9369-382C0C420BB4}" type="datetimeFigureOut">
              <a:rPr kumimoji="1" lang="zh-CN" altLang="en-US" smtClean="0"/>
              <a:pPr/>
              <a:t>2019/11/4</a:t>
            </a:fld>
            <a:endParaRPr kumimoji="1" lang="zh-CN" altLang="en-US"/>
          </a:p>
        </p:txBody>
      </p:sp>
      <p:sp>
        <p:nvSpPr>
          <p:cNvPr id="5" name="页脚占位符 4">
            <a:extLst>
              <a:ext uri="{FF2B5EF4-FFF2-40B4-BE49-F238E27FC236}">
                <a16:creationId xmlns:a16="http://schemas.microsoft.com/office/drawing/2014/main" id="{16A3ACF5-B491-4819-8191-EECF7549833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3955E0E-86C5-4A71-9168-5A3CE19FB94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5FE4D2-0CC8-AC44-A073-4478A968B8DF}" type="slidenum">
              <a:rPr kumimoji="1" lang="zh-CN" altLang="en-US" smtClean="0"/>
              <a:pPr/>
              <a:t>‹#›</a:t>
            </a:fld>
            <a:endParaRPr kumimoji="1" lang="zh-CN" altLang="en-US"/>
          </a:p>
        </p:txBody>
      </p:sp>
    </p:spTree>
    <p:extLst>
      <p:ext uri="{BB962C8B-B14F-4D97-AF65-F5344CB8AC3E}">
        <p14:creationId xmlns:p14="http://schemas.microsoft.com/office/powerpoint/2010/main" val="9458461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4.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23.png"/><Relationship Id="rId2" Type="http://schemas.openxmlformats.org/officeDocument/2006/relationships/tags" Target="../tags/tag4.xml"/><Relationship Id="rId16" Type="http://schemas.openxmlformats.org/officeDocument/2006/relationships/image" Target="../media/image27.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0.png"/><Relationship Id="rId5" Type="http://schemas.openxmlformats.org/officeDocument/2006/relationships/tags" Target="../tags/tag7.xml"/><Relationship Id="rId1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tags" Target="../tags/tag6.xml"/><Relationship Id="rId9" Type="http://schemas.openxmlformats.org/officeDocument/2006/relationships/notesSlide" Target="../notesSlides/notesSlide13.xml"/><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7.xml"/><Relationship Id="rId7" Type="http://schemas.openxmlformats.org/officeDocument/2006/relationships/image" Target="../media/image1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0.xml"/><Relationship Id="rId7" Type="http://schemas.openxmlformats.org/officeDocument/2006/relationships/image" Target="../media/image3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4.xml"/><Relationship Id="rId7" Type="http://schemas.openxmlformats.org/officeDocument/2006/relationships/image" Target="../media/image3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2.xml"/><Relationship Id="rId5" Type="http://schemas.openxmlformats.org/officeDocument/2006/relationships/slideLayout" Target="../slideLayouts/slideLayout2.xml"/><Relationship Id="rId10" Type="http://schemas.openxmlformats.org/officeDocument/2006/relationships/image" Target="../media/image39.png"/><Relationship Id="rId4" Type="http://schemas.openxmlformats.org/officeDocument/2006/relationships/tags" Target="../tags/tag25.xml"/><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notesSlide" Target="../notesSlides/notesSlide24.xml"/><Relationship Id="rId18" Type="http://schemas.openxmlformats.org/officeDocument/2006/relationships/image" Target="../media/image29.png"/><Relationship Id="rId3" Type="http://schemas.openxmlformats.org/officeDocument/2006/relationships/tags" Target="../tags/tag28.xml"/><Relationship Id="rId21" Type="http://schemas.openxmlformats.org/officeDocument/2006/relationships/image" Target="../media/image46.png"/><Relationship Id="rId7" Type="http://schemas.openxmlformats.org/officeDocument/2006/relationships/tags" Target="../tags/tag32.xml"/><Relationship Id="rId12" Type="http://schemas.openxmlformats.org/officeDocument/2006/relationships/slideLayout" Target="../slideLayouts/slideLayout2.xml"/><Relationship Id="rId17" Type="http://schemas.openxmlformats.org/officeDocument/2006/relationships/image" Target="../media/image43.png"/><Relationship Id="rId2" Type="http://schemas.openxmlformats.org/officeDocument/2006/relationships/tags" Target="../tags/tag27.xml"/><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49.png"/><Relationship Id="rId5" Type="http://schemas.openxmlformats.org/officeDocument/2006/relationships/tags" Target="../tags/tag30.xml"/><Relationship Id="rId15" Type="http://schemas.openxmlformats.org/officeDocument/2006/relationships/image" Target="../media/image41.png"/><Relationship Id="rId23" Type="http://schemas.openxmlformats.org/officeDocument/2006/relationships/image" Target="../media/image48.png"/><Relationship Id="rId10" Type="http://schemas.openxmlformats.org/officeDocument/2006/relationships/tags" Target="../tags/tag35.xml"/><Relationship Id="rId19" Type="http://schemas.openxmlformats.org/officeDocument/2006/relationships/image" Target="../media/image44.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40.png"/><Relationship Id="rId22"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39.xml"/><Relationship Id="rId7" Type="http://schemas.openxmlformats.org/officeDocument/2006/relationships/image" Target="../media/image2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25.xml"/><Relationship Id="rId5" Type="http://schemas.openxmlformats.org/officeDocument/2006/relationships/slideLayout" Target="../slideLayouts/slideLayout2.xml"/><Relationship Id="rId10" Type="http://schemas.openxmlformats.org/officeDocument/2006/relationships/image" Target="../media/image50.png"/><Relationship Id="rId4" Type="http://schemas.openxmlformats.org/officeDocument/2006/relationships/tags" Target="../tags/tag40.xml"/><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tags" Target="../tags/tag44.xml"/><Relationship Id="rId21" Type="http://schemas.openxmlformats.org/officeDocument/2006/relationships/image" Target="../media/image61.png"/><Relationship Id="rId7" Type="http://schemas.openxmlformats.org/officeDocument/2006/relationships/tags" Target="../tags/tag48.xml"/><Relationship Id="rId12" Type="http://schemas.openxmlformats.org/officeDocument/2006/relationships/notesSlide" Target="../notesSlides/notesSlide28.xml"/><Relationship Id="rId17" Type="http://schemas.openxmlformats.org/officeDocument/2006/relationships/image" Target="../media/image57.png"/><Relationship Id="rId2" Type="http://schemas.openxmlformats.org/officeDocument/2006/relationships/tags" Target="../tags/tag4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slideLayout" Target="../slideLayouts/slideLayout2.xml"/><Relationship Id="rId24" Type="http://schemas.openxmlformats.org/officeDocument/2006/relationships/image" Target="../media/image64.emf"/><Relationship Id="rId5" Type="http://schemas.openxmlformats.org/officeDocument/2006/relationships/tags" Target="../tags/tag46.xml"/><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tags" Target="../tags/tag51.xml"/><Relationship Id="rId19" Type="http://schemas.openxmlformats.org/officeDocument/2006/relationships/image" Target="../media/image59.png"/><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54.png"/><Relationship Id="rId22"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56.xml"/><Relationship Id="rId7" Type="http://schemas.openxmlformats.org/officeDocument/2006/relationships/image" Target="../media/image71.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70.png"/><Relationship Id="rId5" Type="http://schemas.openxmlformats.org/officeDocument/2006/relationships/notesSlide" Target="../notesSlides/notesSlide33.xml"/><Relationship Id="rId10" Type="http://schemas.openxmlformats.org/officeDocument/2006/relationships/image" Target="../media/image73.jpeg"/><Relationship Id="rId4" Type="http://schemas.openxmlformats.org/officeDocument/2006/relationships/slideLayout" Target="../slideLayouts/slideLayout2.xml"/><Relationship Id="rId9" Type="http://schemas.openxmlformats.org/officeDocument/2006/relationships/hyperlink" Target="http://en.wikipedia.org/wiki/Image:Thomasbayes.jp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5.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zh-CN" altLang="en-US" dirty="0">
                <a:latin typeface="+mn-ea"/>
                <a:ea typeface="+mn-ea"/>
              </a:rPr>
              <a:t>人工智能的大体分类</a:t>
            </a:r>
            <a:endParaRPr lang="en-US" dirty="0">
              <a:latin typeface="+mn-ea"/>
              <a:ea typeface="+mn-ea"/>
            </a:endParaRPr>
          </a:p>
        </p:txBody>
      </p:sp>
      <p:sp>
        <p:nvSpPr>
          <p:cNvPr id="28674" name="Rectangle 3"/>
          <p:cNvSpPr>
            <a:spLocks noGrp="1" noChangeArrowheads="1"/>
          </p:cNvSpPr>
          <p:nvPr>
            <p:ph idx="1"/>
          </p:nvPr>
        </p:nvSpPr>
        <p:spPr>
          <a:xfrm>
            <a:off x="285750" y="2057401"/>
            <a:ext cx="6286500" cy="3394472"/>
          </a:xfrm>
        </p:spPr>
        <p:txBody>
          <a:bodyPr>
            <a:normAutofit lnSpcReduction="10000"/>
          </a:bodyPr>
          <a:lstStyle/>
          <a:p>
            <a:pPr marL="0" indent="0">
              <a:lnSpc>
                <a:spcPct val="90000"/>
              </a:lnSpc>
              <a:buNone/>
            </a:pPr>
            <a:r>
              <a:rPr lang="zh-CN" altLang="en-US" sz="2100" dirty="0">
                <a:latin typeface="+mn-ea"/>
              </a:rPr>
              <a:t>第一部分：搜索和规划 </a:t>
            </a:r>
            <a:r>
              <a:rPr lang="en-US" altLang="zh-CN" sz="2100" dirty="0">
                <a:latin typeface="+mn-ea"/>
              </a:rPr>
              <a:t>(Search and planning)</a:t>
            </a:r>
            <a:endParaRPr lang="en-US" sz="2100" dirty="0">
              <a:latin typeface="+mn-ea"/>
            </a:endParaRPr>
          </a:p>
          <a:p>
            <a:pPr marL="0" indent="0">
              <a:lnSpc>
                <a:spcPct val="90000"/>
              </a:lnSpc>
              <a:buNone/>
            </a:pPr>
            <a:r>
              <a:rPr lang="zh-CN" altLang="en-US" sz="2100" dirty="0">
                <a:latin typeface="+mn-ea"/>
              </a:rPr>
              <a:t>第二部分：概率推理 </a:t>
            </a:r>
            <a:r>
              <a:rPr lang="en-US" altLang="zh-CN" sz="2100" dirty="0">
                <a:latin typeface="+mn-ea"/>
              </a:rPr>
              <a:t>(Probabilistic reasoning)</a:t>
            </a:r>
            <a:endParaRPr lang="en-US" altLang="ja-JP" sz="2100" dirty="0">
              <a:latin typeface="+mn-ea"/>
            </a:endParaRPr>
          </a:p>
          <a:p>
            <a:pPr lvl="1">
              <a:lnSpc>
                <a:spcPct val="90000"/>
              </a:lnSpc>
            </a:pPr>
            <a:r>
              <a:rPr lang="zh-CN" altLang="en-US" dirty="0">
                <a:latin typeface="+mn-ea"/>
              </a:rPr>
              <a:t>医疗诊断</a:t>
            </a:r>
            <a:endParaRPr lang="en-US" dirty="0">
              <a:latin typeface="+mn-ea"/>
            </a:endParaRPr>
          </a:p>
          <a:p>
            <a:pPr lvl="1">
              <a:lnSpc>
                <a:spcPct val="90000"/>
              </a:lnSpc>
            </a:pPr>
            <a:r>
              <a:rPr lang="zh-CN" altLang="en-US" dirty="0">
                <a:latin typeface="+mn-ea"/>
              </a:rPr>
              <a:t>语音识别</a:t>
            </a:r>
            <a:endParaRPr lang="en-US" dirty="0">
              <a:latin typeface="+mn-ea"/>
            </a:endParaRPr>
          </a:p>
          <a:p>
            <a:pPr lvl="1">
              <a:lnSpc>
                <a:spcPct val="90000"/>
              </a:lnSpc>
            </a:pPr>
            <a:r>
              <a:rPr lang="zh-CN" altLang="en-US" dirty="0">
                <a:latin typeface="+mn-ea"/>
              </a:rPr>
              <a:t>追踪物体</a:t>
            </a:r>
            <a:endParaRPr lang="en-US" dirty="0">
              <a:latin typeface="+mn-ea"/>
            </a:endParaRPr>
          </a:p>
          <a:p>
            <a:pPr lvl="1">
              <a:lnSpc>
                <a:spcPct val="90000"/>
              </a:lnSpc>
            </a:pPr>
            <a:r>
              <a:rPr lang="zh-CN" altLang="en-US" dirty="0">
                <a:latin typeface="+mn-ea"/>
              </a:rPr>
              <a:t>机器人制图</a:t>
            </a:r>
            <a:endParaRPr lang="en-US" dirty="0">
              <a:latin typeface="+mn-ea"/>
            </a:endParaRPr>
          </a:p>
          <a:p>
            <a:pPr lvl="1">
              <a:lnSpc>
                <a:spcPct val="90000"/>
              </a:lnSpc>
            </a:pPr>
            <a:r>
              <a:rPr lang="zh-CN" altLang="en-US" dirty="0">
                <a:latin typeface="+mn-ea"/>
              </a:rPr>
              <a:t>基因学</a:t>
            </a:r>
            <a:endParaRPr lang="en-US" dirty="0">
              <a:latin typeface="+mn-ea"/>
            </a:endParaRPr>
          </a:p>
          <a:p>
            <a:pPr lvl="1">
              <a:lnSpc>
                <a:spcPct val="90000"/>
              </a:lnSpc>
            </a:pPr>
            <a:r>
              <a:rPr lang="zh-CN" altLang="en-US" dirty="0">
                <a:latin typeface="+mn-ea"/>
              </a:rPr>
              <a:t>通讯纠错代码</a:t>
            </a:r>
            <a:endParaRPr lang="en-US" dirty="0">
              <a:latin typeface="+mn-ea"/>
            </a:endParaRPr>
          </a:p>
          <a:p>
            <a:pPr lvl="1">
              <a:lnSpc>
                <a:spcPct val="90000"/>
              </a:lnSpc>
            </a:pPr>
            <a:r>
              <a:rPr lang="en-US" dirty="0">
                <a:latin typeface="+mn-ea"/>
              </a:rPr>
              <a:t>… </a:t>
            </a:r>
            <a:r>
              <a:rPr lang="zh-CN" altLang="en-US" dirty="0">
                <a:latin typeface="+mn-ea"/>
              </a:rPr>
              <a:t>还有很多</a:t>
            </a:r>
            <a:r>
              <a:rPr lang="en-US" dirty="0">
                <a:latin typeface="+mn-ea"/>
              </a:rPr>
              <a:t>!</a:t>
            </a:r>
          </a:p>
          <a:p>
            <a:pPr lvl="1">
              <a:lnSpc>
                <a:spcPct val="90000"/>
              </a:lnSpc>
            </a:pPr>
            <a:endParaRPr lang="en-US" dirty="0">
              <a:ea typeface="ＭＳ Ｐゴシック" pitchFamily="34" charset="-128"/>
            </a:endParaRPr>
          </a:p>
          <a:p>
            <a:pPr>
              <a:lnSpc>
                <a:spcPct val="90000"/>
              </a:lnSpc>
            </a:pPr>
            <a:r>
              <a:rPr lang="zh-CN" altLang="en-US" sz="2100" dirty="0">
                <a:latin typeface="+mn-ea"/>
              </a:rPr>
              <a:t>第三部分</a:t>
            </a:r>
            <a:r>
              <a:rPr lang="en-US" sz="2100" dirty="0">
                <a:latin typeface="+mn-ea"/>
              </a:rPr>
              <a:t>: </a:t>
            </a:r>
            <a:r>
              <a:rPr lang="zh-CN" altLang="en-US" sz="2100" dirty="0">
                <a:latin typeface="+mn-ea"/>
              </a:rPr>
              <a:t>机器学习 </a:t>
            </a:r>
            <a:r>
              <a:rPr lang="en-US" altLang="zh-CN" sz="2100" dirty="0">
                <a:latin typeface="+mn-ea"/>
              </a:rPr>
              <a:t>(Machine learning)</a:t>
            </a:r>
            <a:endParaRPr lang="en-US" sz="2100" dirty="0">
              <a:latin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825" y="3368841"/>
            <a:ext cx="2887168" cy="2034205"/>
          </a:xfrm>
          <a:prstGeom prst="rect">
            <a:avLst/>
          </a:prstGeom>
        </p:spPr>
      </p:pic>
    </p:spTree>
    <p:extLst>
      <p:ext uri="{BB962C8B-B14F-4D97-AF65-F5344CB8AC3E}">
        <p14:creationId xmlns:p14="http://schemas.microsoft.com/office/powerpoint/2010/main" val="226129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76776"/>
          </a:xfrm>
        </p:spPr>
        <p:txBody>
          <a:bodyPr/>
          <a:lstStyle/>
          <a:p>
            <a:r>
              <a:rPr lang="zh-CN" altLang="en-US" dirty="0"/>
              <a:t>概率的基本法则</a:t>
            </a:r>
            <a:endParaRPr lang="en-US" dirty="0"/>
          </a:p>
        </p:txBody>
      </p:sp>
      <p:sp>
        <p:nvSpPr>
          <p:cNvPr id="3" name="Content Placeholder 2"/>
          <p:cNvSpPr>
            <a:spLocks noGrp="1"/>
          </p:cNvSpPr>
          <p:nvPr>
            <p:ph idx="1"/>
          </p:nvPr>
        </p:nvSpPr>
        <p:spPr>
          <a:xfrm>
            <a:off x="63950" y="1910079"/>
            <a:ext cx="7916863" cy="4216085"/>
          </a:xfrm>
        </p:spPr>
        <p:txBody>
          <a:bodyPr/>
          <a:lstStyle/>
          <a:p>
            <a:pPr>
              <a:buFont typeface="Wingdings" panose="05000000000000000000" pitchFamily="2" charset="2"/>
              <a:buChar char="n"/>
            </a:pPr>
            <a:r>
              <a:rPr lang="zh-CN" altLang="en-US" dirty="0"/>
              <a:t>开始于一组</a:t>
            </a:r>
            <a:r>
              <a:rPr lang="zh-CN" altLang="en-US" dirty="0">
                <a:solidFill>
                  <a:srgbClr val="0070C0"/>
                </a:solidFill>
              </a:rPr>
              <a:t>可能世界的集合</a:t>
            </a:r>
            <a:r>
              <a:rPr lang="en-US" dirty="0">
                <a:solidFill>
                  <a:srgbClr val="0070C0"/>
                </a:solidFill>
              </a:rPr>
              <a:t> </a:t>
            </a:r>
            <a:r>
              <a:rPr lang="en-US" i="1" dirty="0">
                <a:solidFill>
                  <a:srgbClr val="CC00CC"/>
                </a:solidFill>
                <a:sym typeface="Symbol"/>
              </a:rPr>
              <a:t></a:t>
            </a:r>
            <a:r>
              <a:rPr lang="en-US" dirty="0"/>
              <a:t> </a:t>
            </a:r>
          </a:p>
          <a:p>
            <a:pPr lvl="1"/>
            <a:r>
              <a:rPr lang="zh-CN" altLang="en-US" dirty="0"/>
              <a:t>例如</a:t>
            </a:r>
            <a:r>
              <a:rPr lang="en-US" dirty="0"/>
              <a:t>, </a:t>
            </a:r>
            <a:r>
              <a:rPr lang="zh-CN" altLang="en-US" dirty="0"/>
              <a:t>一个骰子的</a:t>
            </a:r>
            <a:r>
              <a:rPr lang="en-US" altLang="zh-CN" dirty="0"/>
              <a:t>6</a:t>
            </a:r>
            <a:r>
              <a:rPr lang="zh-CN" altLang="en-US" dirty="0"/>
              <a:t>个可能结果</a:t>
            </a:r>
            <a:r>
              <a:rPr lang="en-US" dirty="0"/>
              <a:t>, </a:t>
            </a:r>
            <a:r>
              <a:rPr lang="en-US" dirty="0">
                <a:solidFill>
                  <a:srgbClr val="CC00CC"/>
                </a:solidFill>
              </a:rPr>
              <a:t>{1, 2, 3, 4, 5, 6}</a:t>
            </a:r>
          </a:p>
          <a:p>
            <a:endParaRPr lang="en-US" dirty="0"/>
          </a:p>
          <a:p>
            <a:pPr>
              <a:buFont typeface="Wingdings" panose="05000000000000000000" pitchFamily="2" charset="2"/>
              <a:buChar char="n"/>
            </a:pPr>
            <a:r>
              <a:rPr lang="zh-CN" altLang="en-US" b="1" i="1" dirty="0">
                <a:solidFill>
                  <a:srgbClr val="FF0000"/>
                </a:solidFill>
              </a:rPr>
              <a:t>概率模型</a:t>
            </a:r>
            <a:r>
              <a:rPr lang="en-US" altLang="zh-CN" b="1" i="1" dirty="0">
                <a:solidFill>
                  <a:srgbClr val="FF0000"/>
                </a:solidFill>
              </a:rPr>
              <a:t>(</a:t>
            </a:r>
            <a:r>
              <a:rPr lang="en-US" b="1" i="1" dirty="0">
                <a:solidFill>
                  <a:srgbClr val="FF0000"/>
                </a:solidFill>
              </a:rPr>
              <a:t>probability model)</a:t>
            </a:r>
            <a:r>
              <a:rPr lang="en-US" dirty="0"/>
              <a:t>  </a:t>
            </a:r>
            <a:r>
              <a:rPr lang="zh-CN" altLang="en-US" dirty="0"/>
              <a:t>赋予一个数</a:t>
            </a:r>
            <a:r>
              <a:rPr lang="en-US" dirty="0"/>
              <a:t> </a:t>
            </a:r>
            <a:r>
              <a:rPr lang="en-US" i="1" dirty="0">
                <a:solidFill>
                  <a:srgbClr val="CC00CC"/>
                </a:solidFill>
                <a:sym typeface="Symbol"/>
              </a:rPr>
              <a:t>P</a:t>
            </a:r>
            <a:r>
              <a:rPr lang="en-US" dirty="0">
                <a:solidFill>
                  <a:srgbClr val="CC00CC"/>
                </a:solidFill>
                <a:sym typeface="Symbol"/>
              </a:rPr>
              <a:t>(</a:t>
            </a:r>
            <a:r>
              <a:rPr lang="en-US" i="1" dirty="0">
                <a:solidFill>
                  <a:srgbClr val="CC00CC"/>
                </a:solidFill>
                <a:sym typeface="Symbol"/>
              </a:rPr>
              <a:t></a:t>
            </a:r>
            <a:r>
              <a:rPr lang="en-US" dirty="0">
                <a:solidFill>
                  <a:srgbClr val="CC00CC"/>
                </a:solidFill>
                <a:sym typeface="Symbol"/>
              </a:rPr>
              <a:t>)</a:t>
            </a:r>
            <a:r>
              <a:rPr lang="en-US" dirty="0"/>
              <a:t> </a:t>
            </a:r>
            <a:r>
              <a:rPr lang="zh-CN" altLang="en-US" dirty="0"/>
              <a:t>给每一个世界</a:t>
            </a:r>
            <a:r>
              <a:rPr lang="en-US" dirty="0"/>
              <a:t> </a:t>
            </a:r>
            <a:r>
              <a:rPr lang="en-US" i="1" dirty="0">
                <a:solidFill>
                  <a:srgbClr val="CC00CC"/>
                </a:solidFill>
                <a:sym typeface="Symbol"/>
              </a:rPr>
              <a:t></a:t>
            </a:r>
            <a:endParaRPr lang="en-US" dirty="0"/>
          </a:p>
          <a:p>
            <a:pPr lvl="1"/>
            <a:r>
              <a:rPr lang="en-US" dirty="0"/>
              <a:t> </a:t>
            </a:r>
            <a:r>
              <a:rPr lang="en-US" i="1" dirty="0">
                <a:solidFill>
                  <a:srgbClr val="CC00CC"/>
                </a:solidFill>
                <a:sym typeface="Symbol"/>
              </a:rPr>
              <a:t>P</a:t>
            </a:r>
            <a:r>
              <a:rPr lang="en-US" dirty="0">
                <a:solidFill>
                  <a:srgbClr val="CC00CC"/>
                </a:solidFill>
                <a:sym typeface="Symbol"/>
              </a:rPr>
              <a:t>(1)</a:t>
            </a:r>
            <a:r>
              <a:rPr lang="en-US" dirty="0">
                <a:sym typeface="Symbol"/>
              </a:rPr>
              <a:t> </a:t>
            </a:r>
            <a:r>
              <a:rPr lang="en-US" dirty="0"/>
              <a:t>= </a:t>
            </a:r>
            <a:r>
              <a:rPr lang="en-US" i="1" dirty="0">
                <a:solidFill>
                  <a:srgbClr val="CC00CC"/>
                </a:solidFill>
                <a:sym typeface="Symbol"/>
              </a:rPr>
              <a:t>P</a:t>
            </a:r>
            <a:r>
              <a:rPr lang="en-US" dirty="0">
                <a:solidFill>
                  <a:srgbClr val="CC00CC"/>
                </a:solidFill>
                <a:sym typeface="Symbol"/>
              </a:rPr>
              <a:t>(2)</a:t>
            </a:r>
            <a:r>
              <a:rPr lang="en-US" dirty="0">
                <a:sym typeface="Symbol"/>
              </a:rPr>
              <a:t> </a:t>
            </a:r>
            <a:r>
              <a:rPr lang="en-US" dirty="0"/>
              <a:t>= </a:t>
            </a:r>
            <a:r>
              <a:rPr lang="en-US" i="1" dirty="0">
                <a:solidFill>
                  <a:srgbClr val="CC00CC"/>
                </a:solidFill>
                <a:sym typeface="Symbol"/>
              </a:rPr>
              <a:t>P</a:t>
            </a:r>
            <a:r>
              <a:rPr lang="en-US" dirty="0">
                <a:solidFill>
                  <a:srgbClr val="CC00CC"/>
                </a:solidFill>
                <a:sym typeface="Symbol"/>
              </a:rPr>
              <a:t>(3)</a:t>
            </a:r>
            <a:r>
              <a:rPr lang="en-US" dirty="0">
                <a:sym typeface="Symbol"/>
              </a:rPr>
              <a:t> </a:t>
            </a:r>
            <a:r>
              <a:rPr lang="en-US" dirty="0"/>
              <a:t>= </a:t>
            </a:r>
            <a:r>
              <a:rPr lang="en-US" i="1" dirty="0">
                <a:solidFill>
                  <a:srgbClr val="CC00CC"/>
                </a:solidFill>
                <a:sym typeface="Symbol"/>
              </a:rPr>
              <a:t>P</a:t>
            </a:r>
            <a:r>
              <a:rPr lang="en-US" dirty="0">
                <a:solidFill>
                  <a:srgbClr val="CC00CC"/>
                </a:solidFill>
                <a:sym typeface="Symbol"/>
              </a:rPr>
              <a:t>(5)</a:t>
            </a:r>
            <a:r>
              <a:rPr lang="en-US" dirty="0">
                <a:sym typeface="Symbol"/>
              </a:rPr>
              <a:t> </a:t>
            </a:r>
            <a:r>
              <a:rPr lang="en-US" dirty="0"/>
              <a:t>= </a:t>
            </a:r>
            <a:r>
              <a:rPr lang="en-US" i="1" dirty="0">
                <a:solidFill>
                  <a:srgbClr val="CC00CC"/>
                </a:solidFill>
                <a:sym typeface="Symbol"/>
              </a:rPr>
              <a:t>P</a:t>
            </a:r>
            <a:r>
              <a:rPr lang="en-US" dirty="0">
                <a:solidFill>
                  <a:srgbClr val="CC00CC"/>
                </a:solidFill>
                <a:sym typeface="Symbol"/>
              </a:rPr>
              <a:t>(5)</a:t>
            </a:r>
            <a:r>
              <a:rPr lang="en-US" dirty="0">
                <a:sym typeface="Symbol"/>
              </a:rPr>
              <a:t> </a:t>
            </a:r>
            <a:r>
              <a:rPr lang="en-US" dirty="0"/>
              <a:t>= </a:t>
            </a:r>
            <a:r>
              <a:rPr lang="en-US" i="1" dirty="0">
                <a:solidFill>
                  <a:srgbClr val="CC00CC"/>
                </a:solidFill>
                <a:sym typeface="Symbol"/>
              </a:rPr>
              <a:t>P</a:t>
            </a:r>
            <a:r>
              <a:rPr lang="en-US" dirty="0">
                <a:solidFill>
                  <a:srgbClr val="CC00CC"/>
                </a:solidFill>
                <a:sym typeface="Symbol"/>
              </a:rPr>
              <a:t>(6)</a:t>
            </a:r>
            <a:r>
              <a:rPr lang="en-US" dirty="0">
                <a:sym typeface="Symbol"/>
              </a:rPr>
              <a:t> </a:t>
            </a:r>
            <a:r>
              <a:rPr lang="en-US" dirty="0"/>
              <a:t>= </a:t>
            </a:r>
            <a:r>
              <a:rPr lang="en-US" dirty="0">
                <a:solidFill>
                  <a:srgbClr val="CC00CC"/>
                </a:solidFill>
              </a:rPr>
              <a:t>1/6</a:t>
            </a:r>
            <a:r>
              <a:rPr lang="en-US" dirty="0"/>
              <a:t>. </a:t>
            </a:r>
          </a:p>
          <a:p>
            <a:r>
              <a:rPr lang="zh-CN" altLang="en-US" dirty="0"/>
              <a:t>这些数必须满足</a:t>
            </a:r>
            <a:endParaRPr lang="en-US" dirty="0"/>
          </a:p>
          <a:p>
            <a:pPr lvl="1"/>
            <a:r>
              <a:rPr lang="en-US" dirty="0">
                <a:solidFill>
                  <a:srgbClr val="CC00CC"/>
                </a:solidFill>
              </a:rPr>
              <a:t>0 </a:t>
            </a:r>
            <a:r>
              <a:rPr lang="en-US" dirty="0">
                <a:solidFill>
                  <a:srgbClr val="CC00CC"/>
                </a:solidFill>
                <a:sym typeface="Symbol"/>
              </a:rPr>
              <a:t></a:t>
            </a:r>
            <a:r>
              <a:rPr lang="en-US" dirty="0">
                <a:solidFill>
                  <a:srgbClr val="CC00CC"/>
                </a:solidFill>
              </a:rPr>
              <a:t> </a:t>
            </a:r>
            <a:r>
              <a:rPr lang="en-US" i="1" dirty="0">
                <a:solidFill>
                  <a:srgbClr val="CC00CC"/>
                </a:solidFill>
                <a:sym typeface="Symbol"/>
              </a:rPr>
              <a:t>P</a:t>
            </a:r>
            <a:r>
              <a:rPr lang="en-US" dirty="0">
                <a:solidFill>
                  <a:srgbClr val="CC00CC"/>
                </a:solidFill>
                <a:sym typeface="Symbol"/>
              </a:rPr>
              <a:t>(</a:t>
            </a:r>
            <a:r>
              <a:rPr lang="en-US" i="1" dirty="0">
                <a:solidFill>
                  <a:srgbClr val="CC00CC"/>
                </a:solidFill>
                <a:sym typeface="Symbol"/>
              </a:rPr>
              <a:t></a:t>
            </a:r>
            <a:r>
              <a:rPr lang="en-US" dirty="0">
                <a:solidFill>
                  <a:srgbClr val="CC00CC"/>
                </a:solidFill>
                <a:sym typeface="Symbol"/>
              </a:rPr>
              <a:t>)  1</a:t>
            </a:r>
          </a:p>
          <a:p>
            <a:pPr lvl="1"/>
            <a:r>
              <a:rPr lang="en-US" altLang="zh-CN" dirty="0">
                <a:solidFill>
                  <a:srgbClr val="CC00CC"/>
                </a:solidFill>
                <a:sym typeface="Symbol"/>
              </a:rPr>
              <a:t></a:t>
            </a:r>
            <a:r>
              <a:rPr lang="en-US" altLang="zh-CN" sz="2000" i="1" baseline="-25000" dirty="0">
                <a:solidFill>
                  <a:srgbClr val="CC00CC"/>
                </a:solidFill>
                <a:sym typeface="Symbol"/>
              </a:rPr>
              <a:t> </a:t>
            </a:r>
            <a:r>
              <a:rPr lang="en-US" altLang="zh-CN" sz="2000" baseline="-25000" dirty="0">
                <a:solidFill>
                  <a:srgbClr val="CC00CC"/>
                </a:solidFill>
                <a:sym typeface="Symbol"/>
              </a:rPr>
              <a:t></a:t>
            </a:r>
            <a:r>
              <a:rPr lang="en-US" altLang="zh-CN" sz="2400" i="1" baseline="-25000" dirty="0">
                <a:solidFill>
                  <a:srgbClr val="CC00CC"/>
                </a:solidFill>
                <a:sym typeface="Symbol"/>
              </a:rPr>
              <a:t></a:t>
            </a:r>
            <a:r>
              <a:rPr lang="en-US" altLang="zh-CN" sz="2000" baseline="-25000" dirty="0">
                <a:sym typeface="Symbol"/>
              </a:rPr>
              <a:t>  </a:t>
            </a:r>
            <a:r>
              <a:rPr lang="en-US" altLang="zh-CN" i="1" dirty="0">
                <a:solidFill>
                  <a:srgbClr val="CC00CC"/>
                </a:solidFill>
                <a:sym typeface="Symbol"/>
              </a:rPr>
              <a:t>P</a:t>
            </a:r>
            <a:r>
              <a:rPr lang="en-US" altLang="zh-CN" dirty="0">
                <a:solidFill>
                  <a:srgbClr val="CC00CC"/>
                </a:solidFill>
                <a:sym typeface="Symbol"/>
              </a:rPr>
              <a:t>(</a:t>
            </a:r>
            <a:r>
              <a:rPr lang="en-US" altLang="zh-CN" i="1" dirty="0">
                <a:solidFill>
                  <a:srgbClr val="CC00CC"/>
                </a:solidFill>
                <a:sym typeface="Symbol"/>
              </a:rPr>
              <a:t></a:t>
            </a:r>
            <a:r>
              <a:rPr lang="en-US" altLang="zh-CN" dirty="0">
                <a:solidFill>
                  <a:srgbClr val="CC00CC"/>
                </a:solidFill>
                <a:sym typeface="Symbol"/>
              </a:rPr>
              <a:t>) = 1</a:t>
            </a:r>
            <a:endParaRPr lang="en-US" altLang="zh-CN" baseline="-25000" dirty="0">
              <a:solidFill>
                <a:srgbClr val="CC00CC"/>
              </a:solidFill>
            </a:endParaRPr>
          </a:p>
          <a:p>
            <a:endParaRPr lang="en-US" dirty="0">
              <a:solidFill>
                <a:srgbClr val="CC00CC"/>
              </a:solidFill>
            </a:endParaRP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10</a:t>
            </a:fld>
            <a:endParaRPr lang="en-US"/>
          </a:p>
        </p:txBody>
      </p:sp>
      <p:pic>
        <p:nvPicPr>
          <p:cNvPr id="5" name="Picture 4" descr="dic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344" y="1850967"/>
            <a:ext cx="1455443" cy="1640640"/>
          </a:xfrm>
          <a:prstGeom prst="rect">
            <a:avLst/>
          </a:prstGeom>
        </p:spPr>
      </p:pic>
      <p:pic>
        <p:nvPicPr>
          <p:cNvPr id="6" name="Picture 5" descr="dice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237" y="4132018"/>
            <a:ext cx="1510230" cy="1687356"/>
          </a:xfrm>
          <a:prstGeom prst="rect">
            <a:avLst/>
          </a:prstGeom>
        </p:spPr>
      </p:pic>
    </p:spTree>
    <p:extLst>
      <p:ext uri="{BB962C8B-B14F-4D97-AF65-F5344CB8AC3E}">
        <p14:creationId xmlns:p14="http://schemas.microsoft.com/office/powerpoint/2010/main" val="196433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401"/>
            <a:ext cx="8229600" cy="990600"/>
          </a:xfrm>
        </p:spPr>
        <p:txBody>
          <a:bodyPr/>
          <a:lstStyle/>
          <a:p>
            <a:r>
              <a:rPr lang="zh-CN" altLang="en-US" dirty="0"/>
              <a:t>基本法则（继续）</a:t>
            </a:r>
            <a:endParaRPr lang="en-US" dirty="0"/>
          </a:p>
        </p:txBody>
      </p:sp>
      <p:sp>
        <p:nvSpPr>
          <p:cNvPr id="3" name="Content Placeholder 2"/>
          <p:cNvSpPr>
            <a:spLocks noGrp="1"/>
          </p:cNvSpPr>
          <p:nvPr>
            <p:ph idx="1"/>
          </p:nvPr>
        </p:nvSpPr>
        <p:spPr>
          <a:xfrm>
            <a:off x="0" y="1973179"/>
            <a:ext cx="9144000" cy="4152986"/>
          </a:xfrm>
        </p:spPr>
        <p:txBody>
          <a:bodyPr/>
          <a:lstStyle/>
          <a:p>
            <a:r>
              <a:rPr lang="zh-CN" altLang="en-US" dirty="0"/>
              <a:t>一个</a:t>
            </a:r>
            <a:r>
              <a:rPr lang="zh-CN" altLang="en-US" b="1" i="1" dirty="0">
                <a:solidFill>
                  <a:srgbClr val="FF0000"/>
                </a:solidFill>
              </a:rPr>
              <a:t>事件</a:t>
            </a:r>
            <a:r>
              <a:rPr lang="en-US" altLang="zh-CN" b="1" i="1" dirty="0">
                <a:solidFill>
                  <a:srgbClr val="FF0000"/>
                </a:solidFill>
              </a:rPr>
              <a:t>(e</a:t>
            </a:r>
            <a:r>
              <a:rPr lang="en-US" b="1" i="1" dirty="0">
                <a:solidFill>
                  <a:srgbClr val="FF0000"/>
                </a:solidFill>
              </a:rPr>
              <a:t>vent)</a:t>
            </a:r>
            <a:r>
              <a:rPr lang="en-US" dirty="0"/>
              <a:t> </a:t>
            </a:r>
            <a:r>
              <a:rPr lang="zh-CN" altLang="en-US" dirty="0"/>
              <a:t>是</a:t>
            </a:r>
            <a:r>
              <a:rPr lang="en-US" i="1" dirty="0">
                <a:solidFill>
                  <a:srgbClr val="CC00CC"/>
                </a:solidFill>
                <a:sym typeface="Symbol"/>
              </a:rPr>
              <a:t> </a:t>
            </a:r>
            <a:r>
              <a:rPr lang="zh-CN" altLang="en-US" dirty="0">
                <a:sym typeface="Symbol"/>
              </a:rPr>
              <a:t>的一个子集</a:t>
            </a:r>
            <a:endParaRPr lang="en-US" i="1" dirty="0">
              <a:solidFill>
                <a:srgbClr val="CC00CC"/>
              </a:solidFill>
              <a:sym typeface="Symbol"/>
            </a:endParaRPr>
          </a:p>
          <a:p>
            <a:pPr lvl="1"/>
            <a:r>
              <a:rPr lang="en-US" dirty="0"/>
              <a:t>“</a:t>
            </a:r>
            <a:r>
              <a:rPr lang="zh-CN" altLang="en-US" dirty="0"/>
              <a:t>投数</a:t>
            </a:r>
            <a:r>
              <a:rPr lang="en-US" dirty="0"/>
              <a:t> &lt; 4” </a:t>
            </a:r>
            <a:r>
              <a:rPr lang="zh-CN" altLang="en-US" dirty="0"/>
              <a:t>是集合</a:t>
            </a:r>
            <a:r>
              <a:rPr lang="en-US" dirty="0"/>
              <a:t> {1,2,3}</a:t>
            </a:r>
          </a:p>
          <a:p>
            <a:pPr lvl="1"/>
            <a:r>
              <a:rPr lang="en-US" dirty="0"/>
              <a:t>“</a:t>
            </a:r>
            <a:r>
              <a:rPr lang="zh-CN" altLang="en-US" dirty="0"/>
              <a:t>投数是奇数</a:t>
            </a:r>
            <a:r>
              <a:rPr lang="en-US" dirty="0"/>
              <a:t>” </a:t>
            </a:r>
            <a:r>
              <a:rPr lang="zh-CN" altLang="en-US" dirty="0"/>
              <a:t>，</a:t>
            </a:r>
            <a:r>
              <a:rPr lang="en-US" dirty="0"/>
              <a:t> {1,3,5}</a:t>
            </a:r>
          </a:p>
          <a:p>
            <a:r>
              <a:rPr lang="zh-CN" altLang="en-US" dirty="0"/>
              <a:t>一个事件的概率是在对应世界概率数值</a:t>
            </a:r>
            <a:r>
              <a:rPr lang="zh-CN" altLang="en-US" dirty="0">
                <a:solidFill>
                  <a:srgbClr val="0070C0"/>
                </a:solidFill>
              </a:rPr>
              <a:t>之和</a:t>
            </a:r>
            <a:endParaRPr lang="en-US" dirty="0">
              <a:solidFill>
                <a:srgbClr val="0070C0"/>
              </a:solidFill>
            </a:endParaRPr>
          </a:p>
          <a:p>
            <a:pPr lvl="1"/>
            <a:r>
              <a:rPr lang="en-US" i="1" dirty="0">
                <a:solidFill>
                  <a:srgbClr val="CC00CC"/>
                </a:solidFill>
                <a:sym typeface="Symbol"/>
              </a:rPr>
              <a:t>P</a:t>
            </a:r>
            <a:r>
              <a:rPr lang="en-US" dirty="0">
                <a:solidFill>
                  <a:srgbClr val="CC00CC"/>
                </a:solidFill>
                <a:sym typeface="Symbol"/>
              </a:rPr>
              <a:t>(</a:t>
            </a:r>
            <a:r>
              <a:rPr lang="en-US" i="1" dirty="0">
                <a:solidFill>
                  <a:srgbClr val="CC00CC"/>
                </a:solidFill>
                <a:sym typeface="Symbol"/>
              </a:rPr>
              <a:t>A</a:t>
            </a:r>
            <a:r>
              <a:rPr lang="en-US" dirty="0">
                <a:solidFill>
                  <a:srgbClr val="CC00CC"/>
                </a:solidFill>
                <a:sym typeface="Symbol"/>
              </a:rPr>
              <a:t>) = </a:t>
            </a:r>
            <a:r>
              <a:rPr lang="en-US" sz="3200" i="1" baseline="-25000" dirty="0">
                <a:solidFill>
                  <a:srgbClr val="CC00CC"/>
                </a:solidFill>
                <a:sym typeface="Symbol"/>
              </a:rPr>
              <a:t> </a:t>
            </a:r>
            <a:r>
              <a:rPr lang="en-US" sz="3200" baseline="-25000" dirty="0">
                <a:solidFill>
                  <a:srgbClr val="CC00CC"/>
                </a:solidFill>
                <a:sym typeface="Symbol"/>
              </a:rPr>
              <a:t> </a:t>
            </a:r>
            <a:r>
              <a:rPr lang="en-US" sz="3600" i="1" baseline="-25000" dirty="0">
                <a:solidFill>
                  <a:srgbClr val="CC00CC"/>
                </a:solidFill>
                <a:sym typeface="Symbol"/>
              </a:rPr>
              <a:t>A</a:t>
            </a:r>
            <a:r>
              <a:rPr lang="en-US" sz="3200" baseline="-25000" dirty="0">
                <a:sym typeface="Symbol"/>
              </a:rPr>
              <a:t>  </a:t>
            </a:r>
            <a:r>
              <a:rPr lang="en-US" i="1" dirty="0">
                <a:solidFill>
                  <a:srgbClr val="CC00CC"/>
                </a:solidFill>
                <a:sym typeface="Symbol"/>
              </a:rPr>
              <a:t>P</a:t>
            </a:r>
            <a:r>
              <a:rPr lang="en-US" dirty="0">
                <a:solidFill>
                  <a:srgbClr val="CC00CC"/>
                </a:solidFill>
                <a:sym typeface="Symbol"/>
              </a:rPr>
              <a:t>(</a:t>
            </a:r>
            <a:r>
              <a:rPr lang="en-US" i="1" dirty="0">
                <a:solidFill>
                  <a:srgbClr val="CC00CC"/>
                </a:solidFill>
                <a:sym typeface="Symbol"/>
              </a:rPr>
              <a:t></a:t>
            </a:r>
            <a:r>
              <a:rPr lang="en-US" dirty="0">
                <a:solidFill>
                  <a:srgbClr val="CC00CC"/>
                </a:solidFill>
                <a:sym typeface="Symbol"/>
              </a:rPr>
              <a:t>)</a:t>
            </a:r>
            <a:endParaRPr lang="en-US" baseline="-25000" dirty="0">
              <a:solidFill>
                <a:srgbClr val="CC00CC"/>
              </a:solidFill>
            </a:endParaRPr>
          </a:p>
          <a:p>
            <a:pPr lvl="1"/>
            <a:r>
              <a:rPr lang="en-US" i="1" dirty="0">
                <a:solidFill>
                  <a:srgbClr val="CC00CC"/>
                </a:solidFill>
                <a:sym typeface="Symbol"/>
              </a:rPr>
              <a:t>P</a:t>
            </a:r>
            <a:r>
              <a:rPr lang="en-US" dirty="0">
                <a:solidFill>
                  <a:srgbClr val="CC00CC"/>
                </a:solidFill>
                <a:sym typeface="Symbol"/>
              </a:rPr>
              <a:t>(</a:t>
            </a:r>
            <a:r>
              <a:rPr lang="zh-CN" altLang="en-US" i="1" dirty="0">
                <a:solidFill>
                  <a:srgbClr val="CC00CC"/>
                </a:solidFill>
                <a:sym typeface="Symbol"/>
              </a:rPr>
              <a:t>投数</a:t>
            </a:r>
            <a:r>
              <a:rPr lang="en-US" i="1" dirty="0">
                <a:solidFill>
                  <a:srgbClr val="CC00CC"/>
                </a:solidFill>
                <a:sym typeface="Symbol"/>
              </a:rPr>
              <a:t> &lt; 4</a:t>
            </a:r>
            <a:r>
              <a:rPr lang="en-US" dirty="0">
                <a:solidFill>
                  <a:srgbClr val="CC00CC"/>
                </a:solidFill>
                <a:sym typeface="Symbol"/>
              </a:rPr>
              <a:t>) = </a:t>
            </a:r>
            <a:r>
              <a:rPr lang="en-US" i="1" dirty="0">
                <a:solidFill>
                  <a:srgbClr val="CC00CC"/>
                </a:solidFill>
                <a:sym typeface="Symbol"/>
              </a:rPr>
              <a:t>P</a:t>
            </a:r>
            <a:r>
              <a:rPr lang="en-US" dirty="0">
                <a:solidFill>
                  <a:srgbClr val="CC00CC"/>
                </a:solidFill>
                <a:sym typeface="Symbol"/>
              </a:rPr>
              <a:t>(1) + </a:t>
            </a:r>
            <a:r>
              <a:rPr lang="en-US" i="1" dirty="0">
                <a:solidFill>
                  <a:srgbClr val="CC00CC"/>
                </a:solidFill>
                <a:sym typeface="Symbol"/>
              </a:rPr>
              <a:t>P</a:t>
            </a:r>
            <a:r>
              <a:rPr lang="en-US" dirty="0">
                <a:solidFill>
                  <a:srgbClr val="CC00CC"/>
                </a:solidFill>
                <a:sym typeface="Symbol"/>
              </a:rPr>
              <a:t>(2) + </a:t>
            </a:r>
            <a:r>
              <a:rPr lang="en-US" i="1" dirty="0">
                <a:solidFill>
                  <a:srgbClr val="CC00CC"/>
                </a:solidFill>
                <a:sym typeface="Symbol"/>
              </a:rPr>
              <a:t>P</a:t>
            </a:r>
            <a:r>
              <a:rPr lang="en-US" dirty="0">
                <a:solidFill>
                  <a:srgbClr val="CC00CC"/>
                </a:solidFill>
                <a:sym typeface="Symbol"/>
              </a:rPr>
              <a:t>(3) = 1/2</a:t>
            </a:r>
            <a:endParaRPr lang="en-US" dirty="0">
              <a:solidFill>
                <a:srgbClr val="CC00CC"/>
              </a:solidFill>
            </a:endParaRP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11</a:t>
            </a:fld>
            <a:endParaRPr lang="en-US"/>
          </a:p>
        </p:txBody>
      </p:sp>
      <p:pic>
        <p:nvPicPr>
          <p:cNvPr id="5" name="Picture 4" descr="dice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661" y="2623766"/>
            <a:ext cx="1648233" cy="1841544"/>
          </a:xfrm>
          <a:prstGeom prst="rect">
            <a:avLst/>
          </a:prstGeom>
        </p:spPr>
      </p:pic>
      <p:pic>
        <p:nvPicPr>
          <p:cNvPr id="6" name="Picture 5" descr="dice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344" y="2623766"/>
            <a:ext cx="1659180" cy="1853775"/>
          </a:xfrm>
          <a:prstGeom prst="rect">
            <a:avLst/>
          </a:prstGeom>
        </p:spPr>
      </p:pic>
    </p:spTree>
    <p:extLst>
      <p:ext uri="{BB962C8B-B14F-4D97-AF65-F5344CB8AC3E}">
        <p14:creationId xmlns:p14="http://schemas.microsoft.com/office/powerpoint/2010/main" val="23616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4"/>
          <p:cNvPicPr>
            <a:picLocks noGrp="1" noChangeAspect="1"/>
          </p:cNvPicPr>
          <p:nvPr>
            <p:ph idx="1"/>
          </p:nvPr>
        </p:nvPicPr>
        <p:blipFill>
          <a:blip r:embed="rId2"/>
          <a:stretch>
            <a:fillRect/>
          </a:stretch>
        </p:blipFill>
        <p:spPr>
          <a:xfrm>
            <a:off x="707517" y="1729835"/>
            <a:ext cx="7752969" cy="3391923"/>
          </a:xfrm>
          <a:prstGeom prst="rect">
            <a:avLst/>
          </a:prstGeom>
        </p:spPr>
      </p:pic>
    </p:spTree>
    <p:extLst>
      <p:ext uri="{BB962C8B-B14F-4D97-AF65-F5344CB8AC3E}">
        <p14:creationId xmlns:p14="http://schemas.microsoft.com/office/powerpoint/2010/main" val="378881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Grp="1" noChangeAspect="1"/>
          </p:cNvPicPr>
          <p:nvPr>
            <p:ph idx="1"/>
          </p:nvPr>
        </p:nvPicPr>
        <p:blipFill>
          <a:blip r:embed="rId2"/>
          <a:stretch>
            <a:fillRect/>
          </a:stretch>
        </p:blipFill>
        <p:spPr>
          <a:xfrm>
            <a:off x="482600" y="1737289"/>
            <a:ext cx="8178799" cy="2862580"/>
          </a:xfrm>
          <a:prstGeom prst="rect">
            <a:avLst/>
          </a:prstGeom>
        </p:spPr>
      </p:pic>
    </p:spTree>
    <p:extLst>
      <p:ext uri="{BB962C8B-B14F-4D97-AF65-F5344CB8AC3E}">
        <p14:creationId xmlns:p14="http://schemas.microsoft.com/office/powerpoint/2010/main" val="54238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9664" y="86878"/>
            <a:ext cx="7543800" cy="1450757"/>
          </a:xfrm>
        </p:spPr>
        <p:txBody>
          <a:bodyPr/>
          <a:lstStyle/>
          <a:p>
            <a:r>
              <a:rPr kumimoji="1" lang="zh-CN" altLang="en-US" dirty="0"/>
              <a:t>乘法原则</a:t>
            </a:r>
          </a:p>
        </p:txBody>
      </p:sp>
      <p:sp>
        <p:nvSpPr>
          <p:cNvPr id="3" name="内容占位符 2"/>
          <p:cNvSpPr>
            <a:spLocks noGrp="1"/>
          </p:cNvSpPr>
          <p:nvPr>
            <p:ph idx="1"/>
          </p:nvPr>
        </p:nvSpPr>
        <p:spPr/>
        <p:txBody>
          <a:bodyPr/>
          <a:lstStyle/>
          <a:p>
            <a:endParaRPr kumimoji="1" lang="zh-CN" altLang="en-US"/>
          </a:p>
        </p:txBody>
      </p:sp>
      <p:pic>
        <p:nvPicPr>
          <p:cNvPr id="4" name="图片 3"/>
          <p:cNvPicPr>
            <a:picLocks noChangeAspect="1"/>
          </p:cNvPicPr>
          <p:nvPr/>
        </p:nvPicPr>
        <p:blipFill>
          <a:blip r:embed="rId3"/>
          <a:stretch>
            <a:fillRect/>
          </a:stretch>
        </p:blipFill>
        <p:spPr>
          <a:xfrm>
            <a:off x="64668" y="1537635"/>
            <a:ext cx="9060381" cy="2627375"/>
          </a:xfrm>
          <a:prstGeom prst="rect">
            <a:avLst/>
          </a:prstGeom>
        </p:spPr>
      </p:pic>
      <p:pic>
        <p:nvPicPr>
          <p:cNvPr id="5" name="图片 4"/>
          <p:cNvPicPr>
            <a:picLocks noChangeAspect="1"/>
          </p:cNvPicPr>
          <p:nvPr/>
        </p:nvPicPr>
        <p:blipFill>
          <a:blip r:embed="rId4"/>
          <a:stretch>
            <a:fillRect/>
          </a:stretch>
        </p:blipFill>
        <p:spPr>
          <a:xfrm>
            <a:off x="47242" y="4006259"/>
            <a:ext cx="9144000" cy="2819563"/>
          </a:xfrm>
          <a:prstGeom prst="rect">
            <a:avLst/>
          </a:prstGeom>
        </p:spPr>
      </p:pic>
    </p:spTree>
    <p:extLst>
      <p:ext uri="{BB962C8B-B14F-4D97-AF65-F5344CB8AC3E}">
        <p14:creationId xmlns:p14="http://schemas.microsoft.com/office/powerpoint/2010/main" val="201317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41775"/>
            <a:ext cx="8229600" cy="536530"/>
          </a:xfrm>
        </p:spPr>
        <p:txBody>
          <a:bodyPr>
            <a:normAutofit fontScale="90000"/>
          </a:bodyPr>
          <a:lstStyle/>
          <a:p>
            <a:pPr eaLnBrk="1" hangingPunct="1"/>
            <a:r>
              <a:rPr lang="zh-CN" altLang="en-US" dirty="0"/>
              <a:t>随机变量</a:t>
            </a:r>
            <a:r>
              <a:rPr lang="en-US" altLang="zh-CN" dirty="0"/>
              <a:t>(</a:t>
            </a:r>
            <a:r>
              <a:rPr lang="en-US" dirty="0"/>
              <a:t>Random Variables)</a:t>
            </a:r>
          </a:p>
        </p:txBody>
      </p:sp>
      <p:sp>
        <p:nvSpPr>
          <p:cNvPr id="7171" name="Rectangle 3"/>
          <p:cNvSpPr>
            <a:spLocks noGrp="1" noChangeArrowheads="1"/>
          </p:cNvSpPr>
          <p:nvPr>
            <p:ph idx="1"/>
          </p:nvPr>
        </p:nvSpPr>
        <p:spPr>
          <a:xfrm>
            <a:off x="1" y="1159123"/>
            <a:ext cx="6459095" cy="5527336"/>
          </a:xfrm>
        </p:spPr>
        <p:txBody>
          <a:bodyPr>
            <a:normAutofit/>
          </a:bodyPr>
          <a:lstStyle/>
          <a:p>
            <a:pPr>
              <a:lnSpc>
                <a:spcPct val="90000"/>
              </a:lnSpc>
            </a:pPr>
            <a:r>
              <a:rPr lang="zh-CN" altLang="en-US" dirty="0"/>
              <a:t>一个随机变量描述了世界中我们可能不确定的某个方面（正式的讲，是</a:t>
            </a:r>
            <a:r>
              <a:rPr lang="en-US" altLang="zh-CN" i="1" dirty="0">
                <a:solidFill>
                  <a:srgbClr val="CC00CC"/>
                </a:solidFill>
                <a:sym typeface="Symbol"/>
              </a:rPr>
              <a:t> </a:t>
            </a:r>
            <a:r>
              <a:rPr lang="zh-CN" altLang="en-US" dirty="0">
                <a:sym typeface="Symbol"/>
              </a:rPr>
              <a:t>上的一个决定性的函数</a:t>
            </a:r>
            <a:r>
              <a:rPr lang="zh-CN" altLang="en-US" dirty="0"/>
              <a:t>）</a:t>
            </a:r>
            <a:endParaRPr lang="en-US" sz="2400" dirty="0"/>
          </a:p>
          <a:p>
            <a:pPr lvl="8">
              <a:lnSpc>
                <a:spcPct val="90000"/>
              </a:lnSpc>
            </a:pPr>
            <a:endParaRPr lang="en-US" sz="1200" dirty="0"/>
          </a:p>
          <a:p>
            <a:pPr lvl="1" eaLnBrk="1" hangingPunct="1">
              <a:lnSpc>
                <a:spcPct val="90000"/>
              </a:lnSpc>
            </a:pPr>
            <a:r>
              <a:rPr lang="en-US" sz="2000" i="1" dirty="0">
                <a:solidFill>
                  <a:srgbClr val="CC00CC"/>
                </a:solidFill>
              </a:rPr>
              <a:t>R</a:t>
            </a:r>
            <a:r>
              <a:rPr lang="en-US" sz="2000" dirty="0"/>
              <a:t> = </a:t>
            </a:r>
            <a:r>
              <a:rPr lang="zh-CN" altLang="en-US" dirty="0"/>
              <a:t>天是否将会下雨</a:t>
            </a:r>
            <a:r>
              <a:rPr lang="en-US" sz="2000" dirty="0"/>
              <a:t>?</a:t>
            </a:r>
          </a:p>
          <a:p>
            <a:pPr lvl="1" eaLnBrk="1" hangingPunct="1">
              <a:lnSpc>
                <a:spcPct val="90000"/>
              </a:lnSpc>
            </a:pPr>
            <a:r>
              <a:rPr lang="en-US" sz="2000" i="1" dirty="0">
                <a:solidFill>
                  <a:srgbClr val="CC00CC"/>
                </a:solidFill>
              </a:rPr>
              <a:t>Odd</a:t>
            </a:r>
            <a:r>
              <a:rPr lang="en-US" sz="2000" dirty="0"/>
              <a:t> = </a:t>
            </a:r>
            <a:r>
              <a:rPr lang="zh-CN" altLang="en-US" dirty="0"/>
              <a:t>骰子的投数是否将会是一个奇数</a:t>
            </a:r>
            <a:r>
              <a:rPr lang="en-US" sz="2000" dirty="0"/>
              <a:t>?</a:t>
            </a:r>
          </a:p>
          <a:p>
            <a:pPr lvl="1" eaLnBrk="1" hangingPunct="1">
              <a:lnSpc>
                <a:spcPct val="90000"/>
              </a:lnSpc>
            </a:pPr>
            <a:r>
              <a:rPr lang="en-US" sz="2000" i="1" dirty="0">
                <a:solidFill>
                  <a:srgbClr val="CC00CC"/>
                </a:solidFill>
              </a:rPr>
              <a:t>T</a:t>
            </a:r>
            <a:r>
              <a:rPr lang="en-US" sz="2000" dirty="0"/>
              <a:t> = </a:t>
            </a:r>
            <a:r>
              <a:rPr lang="zh-CN" altLang="en-US" dirty="0"/>
              <a:t>天气是热还是冷</a:t>
            </a:r>
            <a:r>
              <a:rPr lang="en-US" sz="2000" dirty="0"/>
              <a:t>?</a:t>
            </a:r>
          </a:p>
          <a:p>
            <a:pPr lvl="1" eaLnBrk="1" hangingPunct="1">
              <a:lnSpc>
                <a:spcPct val="90000"/>
              </a:lnSpc>
            </a:pPr>
            <a:r>
              <a:rPr lang="en-US" sz="2000" i="1" dirty="0">
                <a:solidFill>
                  <a:srgbClr val="CC00CC"/>
                </a:solidFill>
              </a:rPr>
              <a:t>D</a:t>
            </a:r>
            <a:r>
              <a:rPr lang="en-US" sz="2000" dirty="0"/>
              <a:t> = </a:t>
            </a:r>
            <a:r>
              <a:rPr lang="zh-CN" altLang="en-US" dirty="0"/>
              <a:t>花费多长时间能够到达机场</a:t>
            </a:r>
            <a:r>
              <a:rPr lang="en-US" sz="2000" dirty="0"/>
              <a:t>?</a:t>
            </a:r>
          </a:p>
          <a:p>
            <a:pPr lvl="1"/>
            <a:r>
              <a:rPr lang="en-US" altLang="zh-CN" sz="2000" dirty="0"/>
              <a:t>L = Where is the ghost?</a:t>
            </a:r>
            <a:endParaRPr lang="en-US" sz="1600" dirty="0"/>
          </a:p>
          <a:p>
            <a:pPr eaLnBrk="1" hangingPunct="1">
              <a:lnSpc>
                <a:spcPct val="90000"/>
              </a:lnSpc>
            </a:pPr>
            <a:r>
              <a:rPr lang="zh-CN" altLang="en-US" dirty="0"/>
              <a:t>大写字母开头</a:t>
            </a:r>
            <a:endParaRPr lang="en-US" sz="1600" dirty="0"/>
          </a:p>
          <a:p>
            <a:pPr eaLnBrk="1" hangingPunct="1">
              <a:lnSpc>
                <a:spcPct val="90000"/>
              </a:lnSpc>
            </a:pPr>
            <a:r>
              <a:rPr lang="zh-CN" altLang="en-US" dirty="0"/>
              <a:t>随机变量也有值域</a:t>
            </a:r>
            <a:endParaRPr lang="en-US" sz="2400" dirty="0"/>
          </a:p>
          <a:p>
            <a:pPr lvl="8">
              <a:lnSpc>
                <a:spcPct val="90000"/>
              </a:lnSpc>
            </a:pPr>
            <a:endParaRPr lang="en-US" sz="1200" dirty="0"/>
          </a:p>
          <a:p>
            <a:pPr lvl="1">
              <a:lnSpc>
                <a:spcPct val="90000"/>
              </a:lnSpc>
            </a:pPr>
            <a:r>
              <a:rPr lang="en-US" sz="2000" i="1" dirty="0">
                <a:solidFill>
                  <a:srgbClr val="CC00CC"/>
                </a:solidFill>
              </a:rPr>
              <a:t>Odd</a:t>
            </a:r>
            <a:r>
              <a:rPr lang="en-US" sz="2000" dirty="0"/>
              <a:t> in </a:t>
            </a:r>
            <a:r>
              <a:rPr lang="en-US" sz="2000" dirty="0">
                <a:solidFill>
                  <a:srgbClr val="CC00CC"/>
                </a:solidFill>
              </a:rPr>
              <a:t>{true, false}  </a:t>
            </a:r>
            <a:r>
              <a:rPr lang="en-US" sz="2000" dirty="0"/>
              <a:t>e.g.</a:t>
            </a:r>
            <a:r>
              <a:rPr lang="en-US" sz="2000" i="1" dirty="0">
                <a:solidFill>
                  <a:srgbClr val="CC00CC"/>
                </a:solidFill>
              </a:rPr>
              <a:t> Odd</a:t>
            </a:r>
            <a:r>
              <a:rPr lang="en-US" sz="2000" dirty="0">
                <a:solidFill>
                  <a:srgbClr val="CC00CC"/>
                </a:solidFill>
              </a:rPr>
              <a:t>(1)=true</a:t>
            </a:r>
            <a:r>
              <a:rPr lang="en-US" sz="2000" dirty="0"/>
              <a:t>, </a:t>
            </a:r>
            <a:r>
              <a:rPr lang="en-US" sz="2000" i="1" dirty="0">
                <a:solidFill>
                  <a:srgbClr val="CC00CC"/>
                </a:solidFill>
              </a:rPr>
              <a:t>Odd</a:t>
            </a:r>
            <a:r>
              <a:rPr lang="en-US" sz="2000" dirty="0">
                <a:solidFill>
                  <a:srgbClr val="CC00CC"/>
                </a:solidFill>
              </a:rPr>
              <a:t>(6) = false</a:t>
            </a:r>
          </a:p>
          <a:p>
            <a:pPr lvl="2">
              <a:lnSpc>
                <a:spcPct val="90000"/>
              </a:lnSpc>
            </a:pPr>
            <a:r>
              <a:rPr lang="zh-CN" altLang="en-US" sz="1900" dirty="0"/>
              <a:t>通常把事件</a:t>
            </a:r>
            <a:r>
              <a:rPr lang="en-US" sz="1900" dirty="0"/>
              <a:t> </a:t>
            </a:r>
            <a:r>
              <a:rPr lang="en-US" sz="1900" dirty="0">
                <a:solidFill>
                  <a:srgbClr val="CC00CC"/>
                </a:solidFill>
              </a:rPr>
              <a:t>Odd=true </a:t>
            </a:r>
            <a:r>
              <a:rPr lang="zh-CN" altLang="en-US" sz="1900" dirty="0"/>
              <a:t>写成</a:t>
            </a:r>
            <a:r>
              <a:rPr lang="en-US" sz="1900" dirty="0"/>
              <a:t> </a:t>
            </a:r>
            <a:r>
              <a:rPr lang="en-US" sz="1900" dirty="0">
                <a:solidFill>
                  <a:srgbClr val="CC00CC"/>
                </a:solidFill>
              </a:rPr>
              <a:t>odd</a:t>
            </a:r>
            <a:r>
              <a:rPr lang="en-US" sz="1900" dirty="0"/>
              <a:t>, </a:t>
            </a:r>
            <a:r>
              <a:rPr lang="en-US" sz="1900" dirty="0">
                <a:solidFill>
                  <a:srgbClr val="CC00CC"/>
                </a:solidFill>
              </a:rPr>
              <a:t>Odd=false </a:t>
            </a:r>
            <a:r>
              <a:rPr lang="zh-CN" altLang="en-US" sz="1900" dirty="0"/>
              <a:t>写成</a:t>
            </a:r>
            <a:r>
              <a:rPr lang="en-US" sz="1900" dirty="0"/>
              <a:t> </a:t>
            </a:r>
            <a:r>
              <a:rPr lang="en-US" sz="1900" dirty="0">
                <a:solidFill>
                  <a:srgbClr val="CC00CC"/>
                </a:solidFill>
                <a:sym typeface="Symbol"/>
              </a:rPr>
              <a:t></a:t>
            </a:r>
            <a:r>
              <a:rPr lang="en-US" sz="1900" dirty="0">
                <a:solidFill>
                  <a:srgbClr val="CC00CC"/>
                </a:solidFill>
              </a:rPr>
              <a:t>odd</a:t>
            </a:r>
          </a:p>
          <a:p>
            <a:pPr lvl="1" eaLnBrk="1" hangingPunct="1">
              <a:lnSpc>
                <a:spcPct val="90000"/>
              </a:lnSpc>
            </a:pPr>
            <a:r>
              <a:rPr lang="en-US" sz="2000" i="1" dirty="0">
                <a:solidFill>
                  <a:srgbClr val="CC00CC"/>
                </a:solidFill>
              </a:rPr>
              <a:t>T</a:t>
            </a:r>
            <a:r>
              <a:rPr lang="en-US" sz="2000" dirty="0"/>
              <a:t> in </a:t>
            </a:r>
            <a:r>
              <a:rPr lang="en-US" sz="2000" dirty="0">
                <a:solidFill>
                  <a:srgbClr val="CC00CC"/>
                </a:solidFill>
              </a:rPr>
              <a:t>{hot, cold}</a:t>
            </a:r>
          </a:p>
          <a:p>
            <a:pPr lvl="1" eaLnBrk="1" hangingPunct="1">
              <a:lnSpc>
                <a:spcPct val="90000"/>
              </a:lnSpc>
            </a:pPr>
            <a:r>
              <a:rPr lang="en-US" sz="2000" i="1" dirty="0">
                <a:solidFill>
                  <a:srgbClr val="CC00CC"/>
                </a:solidFill>
              </a:rPr>
              <a:t>D</a:t>
            </a:r>
            <a:r>
              <a:rPr lang="en-US" sz="2000" dirty="0"/>
              <a:t> in </a:t>
            </a:r>
            <a:r>
              <a:rPr lang="en-US" sz="2000" dirty="0">
                <a:solidFill>
                  <a:srgbClr val="CC00CC"/>
                </a:solidFill>
              </a:rPr>
              <a:t>[0, </a:t>
            </a:r>
            <a:r>
              <a:rPr lang="en-US" sz="2000" dirty="0">
                <a:solidFill>
                  <a:srgbClr val="CC00CC"/>
                </a:solidFill>
                <a:sym typeface="Symbol" pitchFamily="18" charset="2"/>
              </a:rPr>
              <a:t>)</a:t>
            </a:r>
            <a:endParaRPr lang="en-US" sz="2000" dirty="0">
              <a:solidFill>
                <a:srgbClr val="CC00CC"/>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982" y="1332375"/>
            <a:ext cx="2169440" cy="2916009"/>
          </a:xfrm>
          <a:prstGeom prst="rect">
            <a:avLst/>
          </a:prstGeom>
        </p:spPr>
      </p:pic>
    </p:spTree>
    <p:extLst>
      <p:ext uri="{BB962C8B-B14F-4D97-AF65-F5344CB8AC3E}">
        <p14:creationId xmlns:p14="http://schemas.microsoft.com/office/powerpoint/2010/main" val="19255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1">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Grp="1" noChangeAspect="1"/>
          </p:cNvPicPr>
          <p:nvPr>
            <p:ph idx="1"/>
          </p:nvPr>
        </p:nvPicPr>
        <p:blipFill>
          <a:blip r:embed="rId3"/>
          <a:stretch>
            <a:fillRect/>
          </a:stretch>
        </p:blipFill>
        <p:spPr>
          <a:xfrm>
            <a:off x="707517" y="2156248"/>
            <a:ext cx="7752969" cy="2539097"/>
          </a:xfrm>
          <a:prstGeom prst="rect">
            <a:avLst/>
          </a:prstGeom>
        </p:spPr>
      </p:pic>
    </p:spTree>
    <p:extLst>
      <p:ext uri="{BB962C8B-B14F-4D97-AF65-F5344CB8AC3E}">
        <p14:creationId xmlns:p14="http://schemas.microsoft.com/office/powerpoint/2010/main" val="141665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78581" y="185112"/>
            <a:ext cx="7543800" cy="667685"/>
          </a:xfrm>
        </p:spPr>
        <p:txBody>
          <a:bodyPr>
            <a:normAutofit/>
          </a:bodyPr>
          <a:lstStyle/>
          <a:p>
            <a:r>
              <a:rPr lang="zh-CN" altLang="en-US" sz="3600" dirty="0"/>
              <a:t>概率分布</a:t>
            </a:r>
            <a:r>
              <a:rPr lang="en-US" altLang="zh-CN" sz="3600" dirty="0"/>
              <a:t>(</a:t>
            </a:r>
            <a:r>
              <a:rPr lang="en-US" sz="3600" dirty="0"/>
              <a:t>Probability Distributions)</a:t>
            </a:r>
          </a:p>
        </p:txBody>
      </p:sp>
      <p:sp>
        <p:nvSpPr>
          <p:cNvPr id="3" name="Content Placeholder 2"/>
          <p:cNvSpPr>
            <a:spLocks noGrp="1"/>
          </p:cNvSpPr>
          <p:nvPr>
            <p:ph idx="1"/>
          </p:nvPr>
        </p:nvSpPr>
        <p:spPr>
          <a:xfrm>
            <a:off x="153073" y="1143001"/>
            <a:ext cx="7029780" cy="4867276"/>
          </a:xfrm>
        </p:spPr>
        <p:txBody>
          <a:bodyPr/>
          <a:lstStyle/>
          <a:p>
            <a:r>
              <a:rPr lang="en-US" sz="2400" dirty="0"/>
              <a:t> </a:t>
            </a:r>
            <a:r>
              <a:rPr lang="zh-CN" altLang="en-US" sz="2400" dirty="0"/>
              <a:t>每个概率由一个值来代表，并且加和为</a:t>
            </a:r>
            <a:r>
              <a:rPr lang="en-US" sz="2400" dirty="0"/>
              <a:t> 1</a:t>
            </a:r>
          </a:p>
          <a:p>
            <a:endParaRPr lang="en-US" sz="2400" dirty="0"/>
          </a:p>
          <a:p>
            <a:pPr lvl="1"/>
            <a:r>
              <a:rPr lang="zh-CN" altLang="en-US" dirty="0"/>
              <a:t>温度</a:t>
            </a:r>
            <a:r>
              <a:rPr lang="en-US" sz="2000" dirty="0"/>
              <a:t>:</a:t>
            </a:r>
            <a:endParaRPr lang="en-US" sz="2400" dirty="0"/>
          </a:p>
          <a:p>
            <a:endParaRPr lang="en-US" sz="2400" dirty="0"/>
          </a:p>
          <a:p>
            <a:endParaRPr lang="en-US" sz="2400" dirty="0"/>
          </a:p>
          <a:p>
            <a:endParaRPr lang="en-US" sz="2400" dirty="0"/>
          </a:p>
          <a:p>
            <a:endParaRPr lang="en-US" sz="2400" dirty="0"/>
          </a:p>
          <a:p>
            <a:pPr lvl="3"/>
            <a:endParaRPr lang="en-US" sz="1200" dirty="0"/>
          </a:p>
        </p:txBody>
      </p:sp>
      <p:graphicFrame>
        <p:nvGraphicFramePr>
          <p:cNvPr id="5" name="Group 56"/>
          <p:cNvGraphicFramePr>
            <a:graphicFrameLocks noGrp="1"/>
          </p:cNvGraphicFramePr>
          <p:nvPr/>
        </p:nvGraphicFramePr>
        <p:xfrm>
          <a:off x="2645492" y="3884724"/>
          <a:ext cx="1071563" cy="1114425"/>
        </p:xfrm>
        <a:graphic>
          <a:graphicData uri="http://schemas.openxmlformats.org/drawingml/2006/table">
            <a:tbl>
              <a:tblPr/>
              <a:tblGrid>
                <a:gridCol w="642938">
                  <a:extLst>
                    <a:ext uri="{9D8B030D-6E8A-4147-A177-3AD203B41FA5}">
                      <a16:colId xmlns:a16="http://schemas.microsoft.com/office/drawing/2014/main" val="20000"/>
                    </a:ext>
                  </a:extLst>
                </a:gridCol>
                <a:gridCol w="4286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 name="Picture 91"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933624" y="3506898"/>
            <a:ext cx="548878"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Group 70"/>
          <p:cNvGraphicFramePr>
            <a:graphicFrameLocks noGrp="1"/>
          </p:cNvGraphicFramePr>
          <p:nvPr/>
        </p:nvGraphicFramePr>
        <p:xfrm>
          <a:off x="7311167" y="3636087"/>
          <a:ext cx="1441848" cy="1857375"/>
        </p:xfrm>
        <a:graphic>
          <a:graphicData uri="http://schemas.openxmlformats.org/drawingml/2006/table">
            <a:tbl>
              <a:tblPr/>
              <a:tblGrid>
                <a:gridCol w="865109">
                  <a:extLst>
                    <a:ext uri="{9D8B030D-6E8A-4147-A177-3AD203B41FA5}">
                      <a16:colId xmlns:a16="http://schemas.microsoft.com/office/drawing/2014/main" val="20000"/>
                    </a:ext>
                  </a:extLst>
                </a:gridCol>
                <a:gridCol w="576739">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P</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0.6</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0.1</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fog</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0.3</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meteor</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0.0</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8" name="Picture 90" descr="txp_fi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760032" y="3189898"/>
            <a:ext cx="638175"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249" y="3235291"/>
            <a:ext cx="1908666" cy="2382941"/>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3820" y="3352677"/>
            <a:ext cx="2408462" cy="2140854"/>
          </a:xfrm>
          <a:prstGeom prst="rect">
            <a:avLst/>
          </a:prstGeom>
        </p:spPr>
      </p:pic>
      <p:sp>
        <p:nvSpPr>
          <p:cNvPr id="29" name="Content Placeholder 2"/>
          <p:cNvSpPr txBox="1">
            <a:spLocks/>
          </p:cNvSpPr>
          <p:nvPr/>
        </p:nvSpPr>
        <p:spPr bwMode="auto">
          <a:xfrm>
            <a:off x="4799608" y="1244841"/>
            <a:ext cx="3532007" cy="1569337"/>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endParaRPr lang="en-US" sz="2400" dirty="0"/>
          </a:p>
          <a:p>
            <a:endParaRPr lang="en-US" sz="2400" dirty="0"/>
          </a:p>
          <a:p>
            <a:pPr lvl="1"/>
            <a:r>
              <a:rPr lang="zh-CN" altLang="en-US" sz="2000" dirty="0"/>
              <a:t>天气</a:t>
            </a:r>
            <a:r>
              <a:rPr lang="en-US" sz="2000" dirty="0"/>
              <a:t>: </a:t>
            </a:r>
          </a:p>
          <a:p>
            <a:endParaRPr lang="en-US" sz="2400" dirty="0"/>
          </a:p>
          <a:p>
            <a:endParaRPr lang="en-US" sz="2400" dirty="0"/>
          </a:p>
          <a:p>
            <a:endParaRPr lang="en-US" sz="2400" dirty="0"/>
          </a:p>
          <a:p>
            <a:endParaRPr lang="en-US" sz="2400" dirty="0"/>
          </a:p>
          <a:p>
            <a:endParaRPr lang="en-US" sz="2400" dirty="0"/>
          </a:p>
          <a:p>
            <a:pPr lvl="3"/>
            <a:endParaRPr lang="en-US" sz="1200" dirty="0"/>
          </a:p>
        </p:txBody>
      </p:sp>
    </p:spTree>
    <p:extLst>
      <p:ext uri="{BB962C8B-B14F-4D97-AF65-F5344CB8AC3E}">
        <p14:creationId xmlns:p14="http://schemas.microsoft.com/office/powerpoint/2010/main" val="3329523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bwMode="auto">
          <a:xfrm>
            <a:off x="5638198" y="1746893"/>
            <a:ext cx="3401627" cy="3005581"/>
          </a:xfrm>
          <a:prstGeom prst="rect">
            <a:avLst/>
          </a:prstGeom>
          <a:noFill/>
          <a:ln w="34925">
            <a:solidFill>
              <a:schemeClr val="tx1"/>
            </a:solid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buNone/>
            </a:pPr>
            <a:r>
              <a:rPr lang="en-US" sz="2400" dirty="0"/>
              <a:t>	</a:t>
            </a:r>
            <a:r>
              <a:rPr lang="zh-CN" altLang="en-US" sz="2400" dirty="0"/>
              <a:t>简略标识</a:t>
            </a:r>
            <a:r>
              <a:rPr lang="en-US" sz="2400" dirty="0"/>
              <a:t>:</a:t>
            </a:r>
          </a:p>
          <a:p>
            <a:endParaRPr lang="en-US" sz="2400" dirty="0"/>
          </a:p>
          <a:p>
            <a:endParaRPr lang="en-US" sz="2400" dirty="0"/>
          </a:p>
          <a:p>
            <a:endParaRPr lang="en-US" sz="2400" dirty="0"/>
          </a:p>
          <a:p>
            <a:endParaRPr lang="en-US" sz="2400" dirty="0"/>
          </a:p>
          <a:p>
            <a:pPr marL="0" indent="0">
              <a:buNone/>
            </a:pPr>
            <a:r>
              <a:rPr lang="zh-CN" altLang="en-US" sz="2400" dirty="0"/>
              <a:t>只要值域里的每个值都唯一即可</a:t>
            </a:r>
            <a:endParaRPr lang="en-US" sz="2400" dirty="0"/>
          </a:p>
          <a:p>
            <a:endParaRPr lang="en-US" sz="2400" dirty="0"/>
          </a:p>
          <a:p>
            <a:endParaRPr lang="en-US" sz="2400" dirty="0"/>
          </a:p>
        </p:txBody>
      </p:sp>
      <p:sp>
        <p:nvSpPr>
          <p:cNvPr id="8194" name="Title 1"/>
          <p:cNvSpPr>
            <a:spLocks noGrp="1"/>
          </p:cNvSpPr>
          <p:nvPr>
            <p:ph type="title"/>
          </p:nvPr>
        </p:nvSpPr>
        <p:spPr>
          <a:xfrm>
            <a:off x="463821" y="313527"/>
            <a:ext cx="8229600" cy="990600"/>
          </a:xfrm>
        </p:spPr>
        <p:txBody>
          <a:bodyPr/>
          <a:lstStyle/>
          <a:p>
            <a:r>
              <a:rPr lang="zh-CN" altLang="en-US" dirty="0"/>
              <a:t>概率分布</a:t>
            </a:r>
            <a:endParaRPr lang="en-US" dirty="0"/>
          </a:p>
        </p:txBody>
      </p:sp>
      <p:sp>
        <p:nvSpPr>
          <p:cNvPr id="3" name="Content Placeholder 2"/>
          <p:cNvSpPr>
            <a:spLocks noGrp="1"/>
          </p:cNvSpPr>
          <p:nvPr>
            <p:ph idx="1"/>
          </p:nvPr>
        </p:nvSpPr>
        <p:spPr>
          <a:xfrm>
            <a:off x="153073" y="1304127"/>
            <a:ext cx="5161970" cy="5147927"/>
          </a:xfrm>
        </p:spPr>
        <p:txBody>
          <a:bodyPr>
            <a:normAutofit/>
          </a:bodyPr>
          <a:lstStyle/>
          <a:p>
            <a:pPr>
              <a:buFont typeface="Wingdings" panose="05000000000000000000" pitchFamily="2" charset="2"/>
              <a:buChar char="n"/>
            </a:pPr>
            <a:r>
              <a:rPr lang="zh-CN" altLang="en-US" dirty="0"/>
              <a:t>每个概率模型自动为每个随机变量固定了一个分布</a:t>
            </a:r>
            <a:endParaRPr lang="en-US" sz="2400" dirty="0"/>
          </a:p>
          <a:p>
            <a:pPr>
              <a:buFont typeface="Wingdings" panose="05000000000000000000" pitchFamily="2" charset="2"/>
              <a:buChar char="n"/>
            </a:pPr>
            <a:endParaRPr lang="en-US" sz="2400" dirty="0"/>
          </a:p>
          <a:p>
            <a:pPr>
              <a:buFont typeface="Wingdings" panose="05000000000000000000" pitchFamily="2" charset="2"/>
              <a:buChar char="n"/>
            </a:pPr>
            <a:endParaRPr lang="en-US" sz="2400" dirty="0"/>
          </a:p>
          <a:p>
            <a:pPr>
              <a:buFont typeface="Wingdings" panose="05000000000000000000" pitchFamily="2" charset="2"/>
              <a:buChar char="n"/>
            </a:pPr>
            <a:endParaRPr lang="en-US" sz="2400" dirty="0"/>
          </a:p>
          <a:p>
            <a:pPr>
              <a:buFont typeface="Wingdings" panose="05000000000000000000" pitchFamily="2" charset="2"/>
              <a:buChar char="n"/>
            </a:pPr>
            <a:endParaRPr lang="en-US" sz="2400" dirty="0"/>
          </a:p>
          <a:p>
            <a:pPr>
              <a:buFont typeface="Wingdings" panose="05000000000000000000" pitchFamily="2" charset="2"/>
              <a:buChar char="n"/>
            </a:pPr>
            <a:endParaRPr lang="en-US" sz="2400" dirty="0"/>
          </a:p>
          <a:p>
            <a:pPr lvl="3">
              <a:buFont typeface="Wingdings" panose="05000000000000000000" pitchFamily="2" charset="2"/>
              <a:buChar char="n"/>
            </a:pPr>
            <a:endParaRPr lang="en-US" sz="1200" dirty="0"/>
          </a:p>
          <a:p>
            <a:pPr>
              <a:buFont typeface="Wingdings" panose="05000000000000000000" pitchFamily="2" charset="2"/>
              <a:buChar char="n"/>
            </a:pPr>
            <a:r>
              <a:rPr lang="zh-CN" altLang="en-US" dirty="0"/>
              <a:t>一个分布是概率值的一个表</a:t>
            </a:r>
            <a:endParaRPr lang="en-US" sz="2400" dirty="0"/>
          </a:p>
          <a:p>
            <a:pPr lvl="8">
              <a:buFont typeface="Wingdings" panose="05000000000000000000" pitchFamily="2" charset="2"/>
              <a:buChar char="n"/>
            </a:pPr>
            <a:endParaRPr lang="en-US" sz="1200" dirty="0"/>
          </a:p>
          <a:p>
            <a:pPr>
              <a:buFont typeface="Wingdings" panose="05000000000000000000" pitchFamily="2" charset="2"/>
              <a:buChar char="n"/>
            </a:pPr>
            <a:r>
              <a:rPr lang="zh-CN" altLang="en-US" dirty="0"/>
              <a:t>一个概率值</a:t>
            </a:r>
            <a:r>
              <a:rPr lang="en-US" dirty="0"/>
              <a:t> </a:t>
            </a:r>
            <a:r>
              <a:rPr lang="zh-CN" altLang="en-US" dirty="0"/>
              <a:t>是一个单一的数</a:t>
            </a:r>
            <a:endParaRPr lang="en-US" dirty="0"/>
          </a:p>
        </p:txBody>
      </p:sp>
      <p:graphicFrame>
        <p:nvGraphicFramePr>
          <p:cNvPr id="5" name="Group 56"/>
          <p:cNvGraphicFramePr>
            <a:graphicFrameLocks noGrp="1"/>
          </p:cNvGraphicFramePr>
          <p:nvPr/>
        </p:nvGraphicFramePr>
        <p:xfrm>
          <a:off x="1020722" y="2595715"/>
          <a:ext cx="1071563" cy="1114425"/>
        </p:xfrm>
        <a:graphic>
          <a:graphicData uri="http://schemas.openxmlformats.org/drawingml/2006/table">
            <a:tbl>
              <a:tblPr/>
              <a:tblGrid>
                <a:gridCol w="642938">
                  <a:extLst>
                    <a:ext uri="{9D8B030D-6E8A-4147-A177-3AD203B41FA5}">
                      <a16:colId xmlns:a16="http://schemas.microsoft.com/office/drawing/2014/main" val="20000"/>
                    </a:ext>
                  </a:extLst>
                </a:gridCol>
                <a:gridCol w="4286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 name="Picture 91" descr="txp_fig"/>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308854" y="2217889"/>
            <a:ext cx="548878"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Group 70"/>
          <p:cNvGraphicFramePr>
            <a:graphicFrameLocks noGrp="1"/>
          </p:cNvGraphicFramePr>
          <p:nvPr/>
        </p:nvGraphicFramePr>
        <p:xfrm>
          <a:off x="2557819" y="2537319"/>
          <a:ext cx="1441848" cy="1857375"/>
        </p:xfrm>
        <a:graphic>
          <a:graphicData uri="http://schemas.openxmlformats.org/drawingml/2006/table">
            <a:tbl>
              <a:tblPr/>
              <a:tblGrid>
                <a:gridCol w="865109">
                  <a:extLst>
                    <a:ext uri="{9D8B030D-6E8A-4147-A177-3AD203B41FA5}">
                      <a16:colId xmlns:a16="http://schemas.microsoft.com/office/drawing/2014/main" val="20000"/>
                    </a:ext>
                  </a:extLst>
                </a:gridCol>
                <a:gridCol w="576739">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P</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0.6</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0.1</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fog</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0.3</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meteor</a:t>
                      </a:r>
                    </a:p>
                  </a:txBody>
                  <a:tcPr marL="68578" marR="685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0.0</a:t>
                      </a:r>
                    </a:p>
                  </a:txBody>
                  <a:tcPr marL="68578" marR="685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8" name="Picture 90" descr="txp_fig"/>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006685" y="2165843"/>
            <a:ext cx="638175"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txp_fig"/>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020722" y="5962389"/>
            <a:ext cx="2138363"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txp_fig.png"/>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bwMode="auto">
          <a:xfrm>
            <a:off x="5972887" y="3327456"/>
            <a:ext cx="2720534" cy="29855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8" name="Picture 17" descr="txp_fig.png"/>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bwMode="auto">
          <a:xfrm>
            <a:off x="6085041" y="2289137"/>
            <a:ext cx="2384666" cy="29855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1" name="Picture 10" descr="txp_fig.png"/>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bwMode="auto">
          <a:xfrm>
            <a:off x="6007511" y="2815765"/>
            <a:ext cx="2530209" cy="29855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3" name="Picture 12" descr="txp_fig.png"/>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bwMode="auto">
          <a:xfrm>
            <a:off x="6950123" y="3922124"/>
            <a:ext cx="246304" cy="5971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15" name="Content Placeholder 2"/>
          <p:cNvSpPr txBox="1">
            <a:spLocks/>
          </p:cNvSpPr>
          <p:nvPr/>
        </p:nvSpPr>
        <p:spPr bwMode="auto">
          <a:xfrm>
            <a:off x="4026734" y="4904684"/>
            <a:ext cx="4535502" cy="1547370"/>
          </a:xfrm>
          <a:prstGeom prst="rect">
            <a:avLst/>
          </a:prstGeom>
          <a:noFill/>
          <a:ln w="34925">
            <a:solidFill>
              <a:schemeClr val="tx1"/>
            </a:solid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buNone/>
            </a:pPr>
            <a:r>
              <a:rPr lang="zh-CN" altLang="en-US" sz="2400" dirty="0"/>
              <a:t>特别的布尔记号表示</a:t>
            </a:r>
            <a:r>
              <a:rPr lang="en-US" sz="2400" dirty="0"/>
              <a:t>:</a:t>
            </a:r>
          </a:p>
          <a:p>
            <a:pPr marL="0" indent="0">
              <a:buNone/>
            </a:pPr>
            <a:r>
              <a:rPr lang="en-US" sz="2400" i="1" dirty="0">
                <a:solidFill>
                  <a:srgbClr val="BD00B0"/>
                </a:solidFill>
              </a:rPr>
              <a:t>     P</a:t>
            </a:r>
            <a:r>
              <a:rPr lang="en-US" sz="2400" dirty="0">
                <a:solidFill>
                  <a:srgbClr val="BD00B0"/>
                </a:solidFill>
              </a:rPr>
              <a:t>(</a:t>
            </a:r>
            <a:r>
              <a:rPr lang="en-US" sz="2400" i="1" dirty="0">
                <a:solidFill>
                  <a:srgbClr val="BD00B0"/>
                </a:solidFill>
              </a:rPr>
              <a:t>happy</a:t>
            </a:r>
            <a:r>
              <a:rPr lang="en-US" sz="2400" dirty="0">
                <a:solidFill>
                  <a:srgbClr val="BD00B0"/>
                </a:solidFill>
              </a:rPr>
              <a:t>)  =   </a:t>
            </a:r>
            <a:r>
              <a:rPr lang="en-US" sz="2400" i="1" dirty="0">
                <a:solidFill>
                  <a:srgbClr val="BD00B0"/>
                </a:solidFill>
              </a:rPr>
              <a:t>P</a:t>
            </a:r>
            <a:r>
              <a:rPr lang="en-US" sz="2400" dirty="0">
                <a:solidFill>
                  <a:srgbClr val="BD00B0"/>
                </a:solidFill>
              </a:rPr>
              <a:t>(</a:t>
            </a:r>
            <a:r>
              <a:rPr lang="en-US" sz="2400" i="1" dirty="0">
                <a:solidFill>
                  <a:srgbClr val="BD00B0"/>
                </a:solidFill>
              </a:rPr>
              <a:t>Happy=true</a:t>
            </a:r>
            <a:r>
              <a:rPr lang="en-US" sz="2400" dirty="0">
                <a:solidFill>
                  <a:srgbClr val="BD00B0"/>
                </a:solidFill>
              </a:rPr>
              <a:t>) </a:t>
            </a:r>
          </a:p>
          <a:p>
            <a:pPr marL="0" indent="0">
              <a:buNone/>
            </a:pPr>
            <a:r>
              <a:rPr lang="en-US" sz="2400" i="1" dirty="0">
                <a:solidFill>
                  <a:srgbClr val="BD00B0"/>
                </a:solidFill>
              </a:rPr>
              <a:t>     P</a:t>
            </a:r>
            <a:r>
              <a:rPr lang="en-US" sz="2400" dirty="0">
                <a:solidFill>
                  <a:srgbClr val="BD00B0"/>
                </a:solidFill>
              </a:rPr>
              <a:t>(</a:t>
            </a:r>
            <a:r>
              <a:rPr lang="en-US" sz="2400" dirty="0">
                <a:solidFill>
                  <a:srgbClr val="BD00B0"/>
                </a:solidFill>
                <a:sym typeface="Symbol"/>
              </a:rPr>
              <a:t></a:t>
            </a:r>
            <a:r>
              <a:rPr lang="en-US" sz="2400" i="1" dirty="0">
                <a:solidFill>
                  <a:srgbClr val="BD00B0"/>
                </a:solidFill>
                <a:sym typeface="Symbol"/>
              </a:rPr>
              <a:t>happy</a:t>
            </a:r>
            <a:r>
              <a:rPr lang="en-US" sz="2400" dirty="0">
                <a:solidFill>
                  <a:srgbClr val="BD00B0"/>
                </a:solidFill>
              </a:rPr>
              <a:t>)  =   </a:t>
            </a:r>
            <a:r>
              <a:rPr lang="en-US" sz="2400" i="1" dirty="0">
                <a:solidFill>
                  <a:srgbClr val="BD00B0"/>
                </a:solidFill>
              </a:rPr>
              <a:t>P</a:t>
            </a:r>
            <a:r>
              <a:rPr lang="en-US" sz="2400" dirty="0">
                <a:solidFill>
                  <a:srgbClr val="BD00B0"/>
                </a:solidFill>
              </a:rPr>
              <a:t>(</a:t>
            </a:r>
            <a:r>
              <a:rPr lang="en-US" sz="2400" i="1" dirty="0">
                <a:solidFill>
                  <a:srgbClr val="BD00B0"/>
                </a:solidFill>
              </a:rPr>
              <a:t>Happy=false</a:t>
            </a:r>
            <a:r>
              <a:rPr lang="en-US" sz="2400" dirty="0">
                <a:solidFill>
                  <a:srgbClr val="BD00B0"/>
                </a:solidFill>
              </a:rPr>
              <a:t>) </a:t>
            </a:r>
            <a:endParaRPr lang="en-US" sz="2400" dirty="0"/>
          </a:p>
          <a:p>
            <a:endParaRPr lang="en-US" sz="2400" dirty="0"/>
          </a:p>
        </p:txBody>
      </p:sp>
    </p:spTree>
    <p:extLst>
      <p:ext uri="{BB962C8B-B14F-4D97-AF65-F5344CB8AC3E}">
        <p14:creationId xmlns:p14="http://schemas.microsoft.com/office/powerpoint/2010/main" val="39373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2960" y="286604"/>
            <a:ext cx="7543800" cy="556593"/>
          </a:xfrm>
        </p:spPr>
        <p:txBody>
          <a:bodyPr>
            <a:normAutofit/>
          </a:bodyPr>
          <a:lstStyle/>
          <a:p>
            <a:pPr eaLnBrk="1" hangingPunct="1"/>
            <a:r>
              <a:rPr lang="zh-CN" altLang="en-US" dirty="0"/>
              <a:t>联合分布</a:t>
            </a:r>
            <a:r>
              <a:rPr lang="en-US" altLang="zh-CN" dirty="0"/>
              <a:t>(</a:t>
            </a:r>
            <a:r>
              <a:rPr lang="en-US" dirty="0"/>
              <a:t>Joint Distributions)</a:t>
            </a:r>
          </a:p>
        </p:txBody>
      </p:sp>
      <p:sp>
        <p:nvSpPr>
          <p:cNvPr id="10243" name="Rectangle 3"/>
          <p:cNvSpPr>
            <a:spLocks noGrp="1" noChangeArrowheads="1"/>
          </p:cNvSpPr>
          <p:nvPr>
            <p:ph idx="1"/>
          </p:nvPr>
        </p:nvSpPr>
        <p:spPr>
          <a:xfrm>
            <a:off x="255985" y="1339380"/>
            <a:ext cx="5943482" cy="4953000"/>
          </a:xfrm>
        </p:spPr>
        <p:txBody>
          <a:bodyPr>
            <a:normAutofit/>
          </a:bodyPr>
          <a:lstStyle/>
          <a:p>
            <a:pPr eaLnBrk="1" hangingPunct="1">
              <a:lnSpc>
                <a:spcPct val="80000"/>
              </a:lnSpc>
              <a:buFont typeface="Wingdings" panose="05000000000000000000" pitchFamily="2" charset="2"/>
              <a:buChar char="n"/>
            </a:pPr>
            <a:r>
              <a:rPr lang="zh-CN" altLang="en-US" dirty="0"/>
              <a:t>一组随机变量的</a:t>
            </a:r>
            <a:r>
              <a:rPr lang="zh-CN" altLang="en-US" i="1" dirty="0"/>
              <a:t>联合分布</a:t>
            </a:r>
            <a:r>
              <a:rPr lang="en-US" sz="2400" dirty="0"/>
              <a:t> :</a:t>
            </a:r>
          </a:p>
          <a:p>
            <a:pPr marL="0" indent="0" eaLnBrk="1" hangingPunct="1">
              <a:lnSpc>
                <a:spcPct val="80000"/>
              </a:lnSpc>
              <a:buNone/>
            </a:pPr>
            <a:r>
              <a:rPr lang="en-US" altLang="zh-CN" sz="2400" dirty="0"/>
              <a:t>    </a:t>
            </a:r>
            <a:r>
              <a:rPr lang="zh-CN" altLang="en-US" dirty="0"/>
              <a:t>为每一组赋值（或结果）指定了一个真实的数值</a:t>
            </a:r>
            <a:r>
              <a:rPr lang="en-US" sz="2400" dirty="0"/>
              <a:t>: </a:t>
            </a:r>
          </a:p>
          <a:p>
            <a:pPr>
              <a:lnSpc>
                <a:spcPct val="80000"/>
              </a:lnSpc>
              <a:buNone/>
            </a:pPr>
            <a:r>
              <a:rPr lang="en-US" altLang="zh-CN" sz="2400" i="1" dirty="0">
                <a:solidFill>
                  <a:srgbClr val="BD00B0"/>
                </a:solidFill>
              </a:rPr>
              <a:t>                  P</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1</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1</a:t>
            </a:r>
            <a:r>
              <a:rPr lang="en-US" altLang="zh-CN" sz="2400" dirty="0">
                <a:solidFill>
                  <a:srgbClr val="BD00B0"/>
                </a:solidFill>
              </a:rPr>
              <a:t>, </a:t>
            </a:r>
            <a:r>
              <a:rPr lang="en-US" altLang="zh-CN" sz="2400" i="1" dirty="0">
                <a:solidFill>
                  <a:srgbClr val="BD00B0"/>
                </a:solidFill>
              </a:rPr>
              <a:t>X</a:t>
            </a:r>
            <a:r>
              <a:rPr lang="en-US" altLang="zh-CN" sz="2400" baseline="-25000" dirty="0">
                <a:solidFill>
                  <a:srgbClr val="BD00B0"/>
                </a:solidFill>
              </a:rPr>
              <a:t>2</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2</a:t>
            </a:r>
            <a:r>
              <a:rPr lang="en-US" altLang="zh-CN" sz="2400" dirty="0">
                <a:solidFill>
                  <a:srgbClr val="BD00B0"/>
                </a:solidFill>
              </a:rPr>
              <a:t>, …, </a:t>
            </a:r>
            <a:r>
              <a:rPr lang="en-US" altLang="zh-CN" sz="2400" i="1" dirty="0" err="1">
                <a:solidFill>
                  <a:srgbClr val="BD00B0"/>
                </a:solidFill>
              </a:rPr>
              <a:t>X</a:t>
            </a:r>
            <a:r>
              <a:rPr lang="en-US" altLang="zh-CN" sz="2400" i="1" baseline="-25000" dirty="0" err="1">
                <a:solidFill>
                  <a:srgbClr val="BD00B0"/>
                </a:solidFill>
              </a:rPr>
              <a:t>n</a:t>
            </a:r>
            <a:r>
              <a:rPr lang="en-US" altLang="zh-CN" sz="2400" dirty="0">
                <a:solidFill>
                  <a:srgbClr val="BD00B0"/>
                </a:solidFill>
              </a:rPr>
              <a:t>=</a:t>
            </a:r>
            <a:r>
              <a:rPr lang="en-US" altLang="zh-CN" sz="2400" i="1" dirty="0" err="1">
                <a:solidFill>
                  <a:srgbClr val="BD00B0"/>
                </a:solidFill>
              </a:rPr>
              <a:t>x</a:t>
            </a:r>
            <a:r>
              <a:rPr lang="en-US" altLang="zh-CN" sz="2400" i="1" baseline="-25000" dirty="0" err="1">
                <a:solidFill>
                  <a:srgbClr val="BD00B0"/>
                </a:solidFill>
              </a:rPr>
              <a:t>n</a:t>
            </a:r>
            <a:r>
              <a:rPr lang="en-US" altLang="zh-CN" sz="2400" dirty="0">
                <a:solidFill>
                  <a:srgbClr val="BD00B0"/>
                </a:solidFill>
              </a:rPr>
              <a:t>)</a:t>
            </a:r>
          </a:p>
          <a:p>
            <a:pPr>
              <a:lnSpc>
                <a:spcPct val="80000"/>
              </a:lnSpc>
              <a:buNone/>
            </a:pPr>
            <a:r>
              <a:rPr lang="en-US" altLang="zh-CN" sz="2400" baseline="-25000" dirty="0">
                <a:solidFill>
                  <a:srgbClr val="BD00B0"/>
                </a:solidFill>
              </a:rPr>
              <a:t>			</a:t>
            </a:r>
            <a:r>
              <a:rPr lang="en-US" altLang="zh-CN" sz="2400" i="1" dirty="0">
                <a:solidFill>
                  <a:srgbClr val="BD00B0"/>
                </a:solidFill>
              </a:rPr>
              <a:t>P</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1</a:t>
            </a:r>
            <a:r>
              <a:rPr lang="en-US" altLang="zh-CN" sz="2400" dirty="0">
                <a:solidFill>
                  <a:srgbClr val="BD00B0"/>
                </a:solidFill>
              </a:rPr>
              <a:t>, </a:t>
            </a:r>
            <a:r>
              <a:rPr lang="en-US" altLang="zh-CN" sz="2400" i="1" dirty="0">
                <a:solidFill>
                  <a:srgbClr val="BD00B0"/>
                </a:solidFill>
              </a:rPr>
              <a:t>x</a:t>
            </a:r>
            <a:r>
              <a:rPr lang="en-US" altLang="zh-CN" sz="2400" baseline="-25000" dirty="0">
                <a:solidFill>
                  <a:srgbClr val="BD00B0"/>
                </a:solidFill>
              </a:rPr>
              <a:t>2</a:t>
            </a:r>
            <a:r>
              <a:rPr lang="en-US" altLang="zh-CN" sz="2400" dirty="0">
                <a:solidFill>
                  <a:srgbClr val="BD00B0"/>
                </a:solidFill>
              </a:rPr>
              <a:t>, …, </a:t>
            </a:r>
            <a:r>
              <a:rPr lang="en-US" altLang="zh-CN" sz="2400" i="1" dirty="0" err="1">
                <a:solidFill>
                  <a:srgbClr val="BD00B0"/>
                </a:solidFill>
              </a:rPr>
              <a:t>x</a:t>
            </a:r>
            <a:r>
              <a:rPr lang="en-US" altLang="zh-CN" sz="2400" i="1" baseline="-25000" dirty="0" err="1">
                <a:solidFill>
                  <a:srgbClr val="BD00B0"/>
                </a:solidFill>
              </a:rPr>
              <a:t>n</a:t>
            </a:r>
            <a:r>
              <a:rPr lang="en-US" altLang="zh-CN" sz="2400" dirty="0">
                <a:solidFill>
                  <a:srgbClr val="BD00B0"/>
                </a:solidFill>
              </a:rPr>
              <a:t>)</a:t>
            </a:r>
          </a:p>
          <a:p>
            <a:pPr marL="201168" lvl="1" indent="0" eaLnBrk="1" hangingPunct="1">
              <a:lnSpc>
                <a:spcPct val="80000"/>
              </a:lnSpc>
              <a:buNone/>
            </a:pPr>
            <a:endParaRPr lang="en-US" sz="2000" dirty="0"/>
          </a:p>
          <a:p>
            <a:pPr lvl="5">
              <a:lnSpc>
                <a:spcPct val="80000"/>
              </a:lnSpc>
              <a:buFont typeface="Wingdings" panose="05000000000000000000" pitchFamily="2" charset="2"/>
              <a:buChar char="n"/>
            </a:pPr>
            <a:endParaRPr lang="en-US" sz="1200" dirty="0"/>
          </a:p>
          <a:p>
            <a:pPr lvl="1" eaLnBrk="1" hangingPunct="1">
              <a:lnSpc>
                <a:spcPct val="80000"/>
              </a:lnSpc>
              <a:buFont typeface="Wingdings" panose="05000000000000000000" pitchFamily="2" charset="2"/>
              <a:buChar char="n"/>
            </a:pPr>
            <a:r>
              <a:rPr lang="zh-CN" altLang="en-US" dirty="0"/>
              <a:t>必须遵守</a:t>
            </a:r>
            <a:r>
              <a:rPr lang="en-US" sz="2000" dirty="0"/>
              <a:t>:</a:t>
            </a:r>
          </a:p>
          <a:p>
            <a:pPr>
              <a:lnSpc>
                <a:spcPct val="80000"/>
              </a:lnSpc>
              <a:buNone/>
            </a:pPr>
            <a:r>
              <a:rPr lang="en-US" altLang="zh-CN" sz="2400" i="1" dirty="0">
                <a:solidFill>
                  <a:srgbClr val="BD00B0"/>
                </a:solidFill>
              </a:rPr>
              <a:t>               P</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1</a:t>
            </a:r>
            <a:r>
              <a:rPr lang="en-US" altLang="zh-CN" sz="2400" dirty="0">
                <a:solidFill>
                  <a:srgbClr val="BD00B0"/>
                </a:solidFill>
              </a:rPr>
              <a:t>, </a:t>
            </a:r>
            <a:r>
              <a:rPr lang="en-US" altLang="zh-CN" sz="2400" i="1" dirty="0">
                <a:solidFill>
                  <a:srgbClr val="BD00B0"/>
                </a:solidFill>
              </a:rPr>
              <a:t>x</a:t>
            </a:r>
            <a:r>
              <a:rPr lang="en-US" altLang="zh-CN" sz="2400" baseline="-25000" dirty="0">
                <a:solidFill>
                  <a:srgbClr val="BD00B0"/>
                </a:solidFill>
              </a:rPr>
              <a:t>2</a:t>
            </a:r>
            <a:r>
              <a:rPr lang="en-US" altLang="zh-CN" sz="2400" dirty="0">
                <a:solidFill>
                  <a:srgbClr val="BD00B0"/>
                </a:solidFill>
              </a:rPr>
              <a:t>, …, </a:t>
            </a:r>
            <a:r>
              <a:rPr lang="en-US" altLang="zh-CN" sz="2400" i="1" dirty="0" err="1">
                <a:solidFill>
                  <a:srgbClr val="BD00B0"/>
                </a:solidFill>
              </a:rPr>
              <a:t>x</a:t>
            </a:r>
            <a:r>
              <a:rPr lang="en-US" altLang="zh-CN" sz="2400" i="1" baseline="-25000" dirty="0" err="1">
                <a:solidFill>
                  <a:srgbClr val="BD00B0"/>
                </a:solidFill>
              </a:rPr>
              <a:t>n</a:t>
            </a:r>
            <a:r>
              <a:rPr lang="en-US" altLang="zh-CN" sz="2400" dirty="0">
                <a:solidFill>
                  <a:srgbClr val="BD00B0"/>
                </a:solidFill>
              </a:rPr>
              <a:t>) </a:t>
            </a:r>
            <a:r>
              <a:rPr lang="en-US" altLang="zh-CN" sz="2400" dirty="0">
                <a:solidFill>
                  <a:srgbClr val="BD00B0"/>
                </a:solidFill>
                <a:sym typeface="Symbol"/>
              </a:rPr>
              <a:t></a:t>
            </a:r>
            <a:r>
              <a:rPr lang="en-US" altLang="zh-CN" sz="2400" dirty="0">
                <a:solidFill>
                  <a:srgbClr val="BD00B0"/>
                </a:solidFill>
              </a:rPr>
              <a:t> 0</a:t>
            </a:r>
          </a:p>
          <a:p>
            <a:pPr>
              <a:lnSpc>
                <a:spcPct val="80000"/>
              </a:lnSpc>
              <a:buNone/>
            </a:pPr>
            <a:r>
              <a:rPr lang="en-US" altLang="zh-CN" sz="2400" baseline="-25000" dirty="0">
                <a:solidFill>
                  <a:srgbClr val="BD00B0"/>
                </a:solidFill>
                <a:sym typeface="Symbol"/>
              </a:rPr>
              <a:t> </a:t>
            </a:r>
            <a:r>
              <a:rPr lang="en-US" altLang="zh-CN" sz="2400" dirty="0">
                <a:solidFill>
                  <a:srgbClr val="BD00B0"/>
                </a:solidFill>
                <a:sym typeface="Symbol"/>
              </a:rPr>
              <a:t>              </a:t>
            </a:r>
            <a:r>
              <a:rPr lang="en-US" altLang="zh-CN" sz="2400" dirty="0">
                <a:solidFill>
                  <a:srgbClr val="CC00CC"/>
                </a:solidFill>
                <a:sym typeface="Symbol"/>
              </a:rPr>
              <a:t></a:t>
            </a:r>
            <a:r>
              <a:rPr lang="en-US" altLang="zh-CN" i="1" baseline="-50000" dirty="0">
                <a:solidFill>
                  <a:srgbClr val="BD00B0"/>
                </a:solidFill>
              </a:rPr>
              <a:t>x</a:t>
            </a:r>
            <a:r>
              <a:rPr lang="en-US" altLang="zh-CN" baseline="-65000" dirty="0">
                <a:solidFill>
                  <a:srgbClr val="BD00B0"/>
                </a:solidFill>
              </a:rPr>
              <a:t>1</a:t>
            </a:r>
            <a:r>
              <a:rPr lang="en-US" altLang="zh-CN" baseline="-50000" dirty="0">
                <a:solidFill>
                  <a:srgbClr val="BD00B0"/>
                </a:solidFill>
              </a:rPr>
              <a:t>, </a:t>
            </a:r>
            <a:r>
              <a:rPr lang="en-US" altLang="zh-CN" i="1" baseline="-50000" dirty="0">
                <a:solidFill>
                  <a:srgbClr val="BD00B0"/>
                </a:solidFill>
              </a:rPr>
              <a:t>x</a:t>
            </a:r>
            <a:r>
              <a:rPr lang="en-US" altLang="zh-CN" baseline="-65000" dirty="0">
                <a:solidFill>
                  <a:srgbClr val="BD00B0"/>
                </a:solidFill>
              </a:rPr>
              <a:t>2</a:t>
            </a:r>
            <a:r>
              <a:rPr lang="en-US" altLang="zh-CN" baseline="-50000" dirty="0">
                <a:solidFill>
                  <a:srgbClr val="BD00B0"/>
                </a:solidFill>
              </a:rPr>
              <a:t>, …, </a:t>
            </a:r>
            <a:r>
              <a:rPr lang="en-US" altLang="zh-CN" i="1" baseline="-50000" dirty="0" err="1">
                <a:solidFill>
                  <a:srgbClr val="BD00B0"/>
                </a:solidFill>
              </a:rPr>
              <a:t>x</a:t>
            </a:r>
            <a:r>
              <a:rPr lang="en-US" altLang="zh-CN" i="1" baseline="-65000" dirty="0" err="1">
                <a:solidFill>
                  <a:srgbClr val="BD00B0"/>
                </a:solidFill>
              </a:rPr>
              <a:t>n</a:t>
            </a:r>
            <a:r>
              <a:rPr lang="en-US" altLang="zh-CN" sz="2400" i="1" dirty="0" err="1">
                <a:solidFill>
                  <a:srgbClr val="BD00B0"/>
                </a:solidFill>
              </a:rPr>
              <a:t>P</a:t>
            </a:r>
            <a:r>
              <a:rPr lang="en-US" altLang="zh-CN" sz="2400" dirty="0">
                <a:solidFill>
                  <a:srgbClr val="BD00B0"/>
                </a:solidFill>
              </a:rPr>
              <a:t>(</a:t>
            </a:r>
            <a:r>
              <a:rPr lang="en-US" altLang="zh-CN" sz="2400" i="1" dirty="0">
                <a:solidFill>
                  <a:srgbClr val="BD00B0"/>
                </a:solidFill>
              </a:rPr>
              <a:t>x</a:t>
            </a:r>
            <a:r>
              <a:rPr lang="en-US" altLang="zh-CN" sz="2400" baseline="-25000" dirty="0">
                <a:solidFill>
                  <a:srgbClr val="BD00B0"/>
                </a:solidFill>
              </a:rPr>
              <a:t>1</a:t>
            </a:r>
            <a:r>
              <a:rPr lang="en-US" altLang="zh-CN" sz="2400" dirty="0">
                <a:solidFill>
                  <a:srgbClr val="BD00B0"/>
                </a:solidFill>
              </a:rPr>
              <a:t>, </a:t>
            </a:r>
            <a:r>
              <a:rPr lang="en-US" altLang="zh-CN" sz="2400" i="1" dirty="0">
                <a:solidFill>
                  <a:srgbClr val="BD00B0"/>
                </a:solidFill>
              </a:rPr>
              <a:t>x</a:t>
            </a:r>
            <a:r>
              <a:rPr lang="en-US" altLang="zh-CN" sz="2400" baseline="-25000" dirty="0">
                <a:solidFill>
                  <a:srgbClr val="BD00B0"/>
                </a:solidFill>
              </a:rPr>
              <a:t>2</a:t>
            </a:r>
            <a:r>
              <a:rPr lang="en-US" altLang="zh-CN" sz="2400" dirty="0">
                <a:solidFill>
                  <a:srgbClr val="BD00B0"/>
                </a:solidFill>
              </a:rPr>
              <a:t>, …, </a:t>
            </a:r>
            <a:r>
              <a:rPr lang="en-US" altLang="zh-CN" sz="2400" i="1" dirty="0" err="1">
                <a:solidFill>
                  <a:srgbClr val="BD00B0"/>
                </a:solidFill>
              </a:rPr>
              <a:t>x</a:t>
            </a:r>
            <a:r>
              <a:rPr lang="en-US" altLang="zh-CN" sz="2400" i="1" baseline="-25000" dirty="0" err="1">
                <a:solidFill>
                  <a:srgbClr val="BD00B0"/>
                </a:solidFill>
              </a:rPr>
              <a:t>n</a:t>
            </a:r>
            <a:r>
              <a:rPr lang="en-US" altLang="zh-CN" sz="2400" dirty="0">
                <a:solidFill>
                  <a:srgbClr val="BD00B0"/>
                </a:solidFill>
              </a:rPr>
              <a:t>) =1</a:t>
            </a:r>
            <a:endParaRPr lang="en-US" altLang="zh-CN" sz="2400" baseline="-25000" dirty="0">
              <a:solidFill>
                <a:srgbClr val="BD00B0"/>
              </a:solidFill>
            </a:endParaRP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lvl="7">
              <a:lnSpc>
                <a:spcPct val="80000"/>
              </a:lnSpc>
            </a:pPr>
            <a:endParaRPr lang="en-US" sz="1200" dirty="0"/>
          </a:p>
          <a:p>
            <a:pPr eaLnBrk="1" hangingPunct="1">
              <a:lnSpc>
                <a:spcPct val="80000"/>
              </a:lnSpc>
            </a:pPr>
            <a:endParaRPr lang="en-US" sz="2400" dirty="0"/>
          </a:p>
        </p:txBody>
      </p:sp>
      <p:pic>
        <p:nvPicPr>
          <p:cNvPr id="9220" name="Picture 4" descr="txp_fi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729296" y="1376252"/>
            <a:ext cx="13525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10734" name="Group 46"/>
          <p:cNvGraphicFramePr>
            <a:graphicFrameLocks noGrp="1"/>
          </p:cNvGraphicFramePr>
          <p:nvPr/>
        </p:nvGraphicFramePr>
        <p:xfrm>
          <a:off x="6560437" y="3210126"/>
          <a:ext cx="1766215" cy="1981200"/>
        </p:xfrm>
        <a:graphic>
          <a:graphicData uri="http://schemas.openxmlformats.org/drawingml/2006/table">
            <a:tbl>
              <a:tblPr/>
              <a:tblGrid>
                <a:gridCol w="582498">
                  <a:extLst>
                    <a:ext uri="{9D8B030D-6E8A-4147-A177-3AD203B41FA5}">
                      <a16:colId xmlns:a16="http://schemas.microsoft.com/office/drawing/2014/main" val="20000"/>
                    </a:ext>
                  </a:extLst>
                </a:gridCol>
                <a:gridCol w="540406">
                  <a:extLst>
                    <a:ext uri="{9D8B030D-6E8A-4147-A177-3AD203B41FA5}">
                      <a16:colId xmlns:a16="http://schemas.microsoft.com/office/drawing/2014/main" val="20001"/>
                    </a:ext>
                  </a:extLst>
                </a:gridCol>
                <a:gridCol w="643311">
                  <a:extLst>
                    <a:ext uri="{9D8B030D-6E8A-4147-A177-3AD203B41FA5}">
                      <a16:colId xmlns:a16="http://schemas.microsoft.com/office/drawing/2014/main" val="20002"/>
                    </a:ext>
                  </a:extLst>
                </a:gridCol>
              </a:tblGrid>
              <a:tr h="288925">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8925">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925">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925">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925">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12" name="Picture 11" descr="txp_fig"/>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038887" y="2742947"/>
            <a:ext cx="884634"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20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07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1643427"/>
          </a:xfrm>
        </p:spPr>
        <p:txBody>
          <a:bodyPr>
            <a:normAutofit/>
          </a:bodyPr>
          <a:lstStyle/>
          <a:p>
            <a:r>
              <a:rPr lang="zh-CN" altLang="en-US" dirty="0"/>
              <a:t>人工智能导论：</a:t>
            </a:r>
            <a:br>
              <a:rPr lang="en-US" altLang="zh-CN" dirty="0"/>
            </a:br>
            <a:r>
              <a:rPr lang="zh-CN" altLang="en-US" dirty="0"/>
              <a:t>概率</a:t>
            </a:r>
          </a:p>
        </p:txBody>
      </p:sp>
      <p:sp>
        <p:nvSpPr>
          <p:cNvPr id="3" name="Subtitle 2"/>
          <p:cNvSpPr>
            <a:spLocks noGrp="1"/>
          </p:cNvSpPr>
          <p:nvPr>
            <p:ph type="subTitle" idx="1"/>
          </p:nvPr>
        </p:nvSpPr>
        <p:spPr/>
        <p:txBody>
          <a:bodyPr/>
          <a:lstStyle/>
          <a:p>
            <a:endParaRPr lang="zh-CN" altLang="en-US" dirty="0"/>
          </a:p>
        </p:txBody>
      </p:sp>
      <p:pic>
        <p:nvPicPr>
          <p:cNvPr id="4" name="Picture 1">
            <a:extLst>
              <a:ext uri="{FF2B5EF4-FFF2-40B4-BE49-F238E27FC236}">
                <a16:creationId xmlns:a16="http://schemas.microsoft.com/office/drawing/2014/main" id="{32B05985-22C0-44B2-84B4-690FC7A50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810" y="2370664"/>
            <a:ext cx="5592576" cy="3728384"/>
          </a:xfrm>
          <a:prstGeom prst="rect">
            <a:avLst/>
          </a:prstGeom>
        </p:spPr>
      </p:pic>
    </p:spTree>
    <p:extLst>
      <p:ext uri="{BB962C8B-B14F-4D97-AF65-F5344CB8AC3E}">
        <p14:creationId xmlns:p14="http://schemas.microsoft.com/office/powerpoint/2010/main" val="316307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699985"/>
          </a:xfrm>
        </p:spPr>
        <p:txBody>
          <a:bodyPr>
            <a:normAutofit/>
          </a:bodyPr>
          <a:lstStyle/>
          <a:p>
            <a:r>
              <a:rPr lang="zh-CN" altLang="en-US" dirty="0"/>
              <a:t>联合分布中可能的世界</a:t>
            </a:r>
            <a:endParaRPr lang="en-US" dirty="0"/>
          </a:p>
        </p:txBody>
      </p:sp>
      <p:sp>
        <p:nvSpPr>
          <p:cNvPr id="3" name="Content Placeholder 2"/>
          <p:cNvSpPr>
            <a:spLocks noGrp="1"/>
          </p:cNvSpPr>
          <p:nvPr>
            <p:ph idx="1"/>
          </p:nvPr>
        </p:nvSpPr>
        <p:spPr>
          <a:xfrm>
            <a:off x="304800" y="1814286"/>
            <a:ext cx="8839200" cy="4624091"/>
          </a:xfrm>
        </p:spPr>
        <p:txBody>
          <a:bodyPr/>
          <a:lstStyle/>
          <a:p>
            <a:pPr>
              <a:buFont typeface="Wingdings" panose="05000000000000000000" pitchFamily="2" charset="2"/>
              <a:buChar char="n"/>
            </a:pPr>
            <a:r>
              <a:rPr lang="zh-CN" altLang="en-US" dirty="0"/>
              <a:t>通常情况下</a:t>
            </a:r>
            <a:r>
              <a:rPr lang="en-US" dirty="0"/>
              <a:t> </a:t>
            </a:r>
          </a:p>
          <a:p>
            <a:pPr lvl="1">
              <a:buFont typeface="Wingdings" panose="05000000000000000000" pitchFamily="2" charset="2"/>
              <a:buChar char="n"/>
            </a:pPr>
            <a:r>
              <a:rPr lang="zh-CN" altLang="en-US" dirty="0"/>
              <a:t>从随机变量和它们的值域开始</a:t>
            </a:r>
            <a:endParaRPr lang="en-US" dirty="0"/>
          </a:p>
          <a:p>
            <a:pPr lvl="1">
              <a:buFont typeface="Wingdings" panose="05000000000000000000" pitchFamily="2" charset="2"/>
              <a:buChar char="n"/>
            </a:pPr>
            <a:r>
              <a:rPr lang="zh-CN" altLang="en-US" dirty="0"/>
              <a:t>构建可能的世界，即对变量的所有的赋值组合</a:t>
            </a:r>
            <a:endParaRPr lang="en-US" dirty="0"/>
          </a:p>
          <a:p>
            <a:pPr>
              <a:buFont typeface="Wingdings" panose="05000000000000000000" pitchFamily="2" charset="2"/>
              <a:buChar char="n"/>
            </a:pPr>
            <a:r>
              <a:rPr lang="zh-CN" altLang="en-US" dirty="0"/>
              <a:t>例如</a:t>
            </a:r>
            <a:r>
              <a:rPr lang="en-US" dirty="0"/>
              <a:t>, </a:t>
            </a:r>
            <a:r>
              <a:rPr lang="zh-CN" altLang="en-US" dirty="0"/>
              <a:t>两个骰子</a:t>
            </a:r>
            <a:r>
              <a:rPr lang="en-US" dirty="0"/>
              <a:t> </a:t>
            </a:r>
            <a:r>
              <a:rPr lang="en-US" i="1" dirty="0">
                <a:solidFill>
                  <a:srgbClr val="CC00CC"/>
                </a:solidFill>
              </a:rPr>
              <a:t>Roll</a:t>
            </a:r>
            <a:r>
              <a:rPr lang="en-US" sz="3600" baseline="-25000" dirty="0">
                <a:solidFill>
                  <a:srgbClr val="CC00CC"/>
                </a:solidFill>
              </a:rPr>
              <a:t>1</a:t>
            </a:r>
            <a:r>
              <a:rPr lang="en-US" dirty="0"/>
              <a:t> and </a:t>
            </a:r>
            <a:r>
              <a:rPr lang="en-US" i="1" dirty="0">
                <a:solidFill>
                  <a:srgbClr val="CC00CC"/>
                </a:solidFill>
              </a:rPr>
              <a:t>Roll</a:t>
            </a:r>
            <a:r>
              <a:rPr lang="en-US" sz="3600" baseline="-25000" dirty="0">
                <a:solidFill>
                  <a:srgbClr val="CC00CC"/>
                </a:solidFill>
              </a:rPr>
              <a:t>2</a:t>
            </a:r>
          </a:p>
          <a:p>
            <a:pPr lvl="1">
              <a:buFont typeface="Wingdings" panose="05000000000000000000" pitchFamily="2" charset="2"/>
              <a:buChar char="n"/>
            </a:pPr>
            <a:r>
              <a:rPr lang="zh-CN" altLang="en-US" dirty="0"/>
              <a:t>可能的世界有多少</a:t>
            </a:r>
            <a:r>
              <a:rPr lang="en-US" dirty="0"/>
              <a:t>?</a:t>
            </a:r>
          </a:p>
          <a:p>
            <a:pPr lvl="1">
              <a:buFont typeface="Wingdings" panose="05000000000000000000" pitchFamily="2" charset="2"/>
              <a:buChar char="n"/>
            </a:pPr>
            <a:r>
              <a:rPr lang="zh-CN" altLang="en-US" dirty="0"/>
              <a:t>它们的概率是多少</a:t>
            </a:r>
            <a:r>
              <a:rPr lang="en-US" dirty="0"/>
              <a:t>?</a:t>
            </a:r>
          </a:p>
          <a:p>
            <a:pPr>
              <a:buFont typeface="Wingdings" panose="05000000000000000000" pitchFamily="2" charset="2"/>
              <a:buChar char="n"/>
            </a:pPr>
            <a:r>
              <a:rPr lang="en-US" i="1" dirty="0">
                <a:solidFill>
                  <a:srgbClr val="CC00CC"/>
                </a:solidFill>
              </a:rPr>
              <a:t>n</a:t>
            </a:r>
            <a:r>
              <a:rPr lang="en-US" dirty="0"/>
              <a:t> </a:t>
            </a:r>
            <a:r>
              <a:rPr lang="zh-CN" altLang="en-US" dirty="0"/>
              <a:t>个变量，每个变量的值域大小是</a:t>
            </a:r>
            <a:r>
              <a:rPr lang="en-US" dirty="0"/>
              <a:t> </a:t>
            </a:r>
            <a:r>
              <a:rPr lang="en-US" i="1" dirty="0">
                <a:solidFill>
                  <a:srgbClr val="CC00CC"/>
                </a:solidFill>
              </a:rPr>
              <a:t>d</a:t>
            </a:r>
            <a:r>
              <a:rPr lang="zh-CN" altLang="en-US" i="1" dirty="0">
                <a:solidFill>
                  <a:srgbClr val="CC00CC"/>
                </a:solidFill>
              </a:rPr>
              <a:t>， </a:t>
            </a:r>
            <a:r>
              <a:rPr lang="zh-CN" altLang="en-US" dirty="0"/>
              <a:t>分布的大小是多少</a:t>
            </a:r>
            <a:r>
              <a:rPr lang="en-US" dirty="0"/>
              <a:t>?</a:t>
            </a:r>
          </a:p>
          <a:p>
            <a:pPr>
              <a:buFont typeface="Wingdings" panose="05000000000000000000" pitchFamily="2" charset="2"/>
              <a:buChar char="n"/>
            </a:pPr>
            <a:r>
              <a:rPr lang="zh-CN" altLang="en-US" dirty="0"/>
              <a:t>除了最小的分布以外，通常情况下的分布很难全部手写罗列出来</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20</a:t>
            </a:fld>
            <a:endParaRPr lang="en-US"/>
          </a:p>
        </p:txBody>
      </p:sp>
      <p:sp>
        <p:nvSpPr>
          <p:cNvPr id="5" name="TextBox 4"/>
          <p:cNvSpPr txBox="1"/>
          <p:nvPr/>
        </p:nvSpPr>
        <p:spPr>
          <a:xfrm>
            <a:off x="4378496" y="3181376"/>
            <a:ext cx="1075936" cy="369332"/>
          </a:xfrm>
          <a:prstGeom prst="rect">
            <a:avLst/>
          </a:prstGeom>
          <a:noFill/>
        </p:spPr>
        <p:txBody>
          <a:bodyPr wrap="none" rtlCol="0">
            <a:spAutoFit/>
          </a:bodyPr>
          <a:lstStyle/>
          <a:p>
            <a:r>
              <a:rPr lang="en-US" dirty="0"/>
              <a:t>6x6 = 36</a:t>
            </a:r>
          </a:p>
        </p:txBody>
      </p:sp>
      <p:sp>
        <p:nvSpPr>
          <p:cNvPr id="6" name="TextBox 5"/>
          <p:cNvSpPr txBox="1"/>
          <p:nvPr/>
        </p:nvSpPr>
        <p:spPr>
          <a:xfrm>
            <a:off x="3940235" y="3491958"/>
            <a:ext cx="2364750" cy="369332"/>
          </a:xfrm>
          <a:prstGeom prst="rect">
            <a:avLst/>
          </a:prstGeom>
          <a:noFill/>
        </p:spPr>
        <p:txBody>
          <a:bodyPr wrap="none" rtlCol="0">
            <a:spAutoFit/>
          </a:bodyPr>
          <a:lstStyle/>
          <a:p>
            <a:r>
              <a:rPr lang="en-US" dirty="0"/>
              <a:t>1/36 each (</a:t>
            </a:r>
            <a:r>
              <a:rPr lang="zh-CN" altLang="en-US" dirty="0"/>
              <a:t>为什么</a:t>
            </a:r>
            <a:r>
              <a:rPr lang="en-US" dirty="0"/>
              <a:t>??)</a:t>
            </a:r>
          </a:p>
        </p:txBody>
      </p:sp>
      <p:sp>
        <p:nvSpPr>
          <p:cNvPr id="7" name="TextBox 6"/>
          <p:cNvSpPr txBox="1"/>
          <p:nvPr/>
        </p:nvSpPr>
        <p:spPr>
          <a:xfrm>
            <a:off x="7425344" y="3403024"/>
            <a:ext cx="1559560" cy="1200329"/>
          </a:xfrm>
          <a:prstGeom prst="rect">
            <a:avLst/>
          </a:prstGeom>
          <a:noFill/>
        </p:spPr>
        <p:txBody>
          <a:bodyPr wrap="square" rtlCol="0">
            <a:spAutoFit/>
          </a:bodyPr>
          <a:lstStyle/>
          <a:p>
            <a:r>
              <a:rPr lang="en-US" sz="7200" i="1" dirty="0" err="1">
                <a:solidFill>
                  <a:srgbClr val="CC00CC"/>
                </a:solidFill>
              </a:rPr>
              <a:t>d</a:t>
            </a:r>
            <a:r>
              <a:rPr lang="en-US" sz="8000" i="1" baseline="30000" dirty="0" err="1">
                <a:solidFill>
                  <a:srgbClr val="CC00CC"/>
                </a:solidFill>
              </a:rPr>
              <a:t>n</a:t>
            </a:r>
            <a:endParaRPr lang="en-US" sz="8000" baseline="30000" dirty="0"/>
          </a:p>
        </p:txBody>
      </p:sp>
    </p:spTree>
    <p:extLst>
      <p:ext uri="{BB962C8B-B14F-4D97-AF65-F5344CB8AC3E}">
        <p14:creationId xmlns:p14="http://schemas.microsoft.com/office/powerpoint/2010/main" val="243578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Probabilistic Models </a:t>
            </a:r>
            <a:r>
              <a:rPr lang="zh-CN" altLang="en-US" dirty="0"/>
              <a:t>概率模型</a:t>
            </a:r>
            <a:endParaRPr lang="en-US" dirty="0"/>
          </a:p>
        </p:txBody>
      </p:sp>
      <p:sp>
        <p:nvSpPr>
          <p:cNvPr id="10243" name="Rectangle 3"/>
          <p:cNvSpPr>
            <a:spLocks noGrp="1" noChangeArrowheads="1"/>
          </p:cNvSpPr>
          <p:nvPr>
            <p:ph idx="1"/>
          </p:nvPr>
        </p:nvSpPr>
        <p:spPr>
          <a:xfrm>
            <a:off x="0" y="1528997"/>
            <a:ext cx="4766631" cy="5111645"/>
          </a:xfrm>
        </p:spPr>
        <p:txBody>
          <a:bodyPr>
            <a:noAutofit/>
          </a:bodyPr>
          <a:lstStyle/>
          <a:p>
            <a:pPr>
              <a:lnSpc>
                <a:spcPct val="80000"/>
              </a:lnSpc>
            </a:pPr>
            <a:r>
              <a:rPr lang="zh-CN" altLang="en-US" sz="2000" dirty="0">
                <a:latin typeface="Arial" panose="020B0604020202020204" pitchFamily="34" charset="0"/>
                <a:cs typeface="Arial" panose="020B0604020202020204" pitchFamily="34" charset="0"/>
              </a:rPr>
              <a:t>一个概率模型 即是关于 一组随机变量上面的一个联合概率分布</a:t>
            </a:r>
            <a:endParaRPr lang="en-US" sz="2000" dirty="0">
              <a:latin typeface="Arial" panose="020B0604020202020204" pitchFamily="34" charset="0"/>
              <a:cs typeface="Arial" panose="020B0604020202020204" pitchFamily="34" charset="0"/>
            </a:endParaRPr>
          </a:p>
          <a:p>
            <a:pPr lvl="1" eaLnBrk="1" hangingPunct="1">
              <a:lnSpc>
                <a:spcPct val="80000"/>
              </a:lnSpc>
            </a:pPr>
            <a:endParaRPr lang="en-US" dirty="0">
              <a:latin typeface="Arial" panose="020B0604020202020204" pitchFamily="34" charset="0"/>
              <a:cs typeface="Arial" panose="020B0604020202020204" pitchFamily="34" charset="0"/>
            </a:endParaRPr>
          </a:p>
          <a:p>
            <a:pPr eaLnBrk="1" hangingPunct="1">
              <a:lnSpc>
                <a:spcPct val="80000"/>
              </a:lnSpc>
            </a:pPr>
            <a:r>
              <a:rPr lang="en-US" sz="2000" dirty="0">
                <a:latin typeface="Arial" panose="020B0604020202020204" pitchFamily="34" charset="0"/>
                <a:cs typeface="Arial" panose="020B0604020202020204" pitchFamily="34" charset="0"/>
              </a:rPr>
              <a:t>Probabilistic models:</a:t>
            </a:r>
          </a:p>
          <a:p>
            <a:pPr lvl="1" eaLnBrk="1" hangingPunct="1">
              <a:lnSpc>
                <a:spcPct val="80000"/>
              </a:lnSpc>
            </a:pPr>
            <a:r>
              <a:rPr lang="en-US" dirty="0">
                <a:latin typeface="Arial" panose="020B0604020202020204" pitchFamily="34" charset="0"/>
                <a:cs typeface="Arial" panose="020B0604020202020204" pitchFamily="34" charset="0"/>
              </a:rPr>
              <a:t>(Random) variables with domains </a:t>
            </a:r>
          </a:p>
          <a:p>
            <a:pPr lvl="1" eaLnBrk="1" hangingPunct="1">
              <a:lnSpc>
                <a:spcPct val="80000"/>
              </a:lnSpc>
            </a:pPr>
            <a:r>
              <a:rPr lang="zh-CN" altLang="en-US" dirty="0">
                <a:latin typeface="Arial" panose="020B0604020202020204" pitchFamily="34" charset="0"/>
                <a:cs typeface="Arial" panose="020B0604020202020204" pitchFamily="34" charset="0"/>
              </a:rPr>
              <a:t>一组变量的赋值</a:t>
            </a:r>
            <a:r>
              <a:rPr 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叫做</a:t>
            </a:r>
            <a:r>
              <a:rPr 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一个</a:t>
            </a:r>
            <a:r>
              <a:rPr lang="zh-CN" altLang="en-US" i="1" dirty="0">
                <a:latin typeface="Arial" panose="020B0604020202020204" pitchFamily="34" charset="0"/>
                <a:cs typeface="Arial" panose="020B0604020202020204" pitchFamily="34" charset="0"/>
              </a:rPr>
              <a:t>输出结果</a:t>
            </a:r>
            <a:endParaRPr lang="en-US" i="1" dirty="0">
              <a:latin typeface="Arial" panose="020B0604020202020204" pitchFamily="34" charset="0"/>
              <a:cs typeface="Arial" panose="020B0604020202020204" pitchFamily="34" charset="0"/>
            </a:endParaRPr>
          </a:p>
          <a:p>
            <a:pPr lvl="1" eaLnBrk="1" hangingPunct="1">
              <a:lnSpc>
                <a:spcPct val="80000"/>
              </a:lnSpc>
            </a:pPr>
            <a:r>
              <a:rPr lang="zh-CN" altLang="en-US" dirty="0">
                <a:latin typeface="Arial" panose="020B0604020202020204" pitchFamily="34" charset="0"/>
                <a:cs typeface="Arial" panose="020B0604020202020204" pitchFamily="34" charset="0"/>
              </a:rPr>
              <a:t>联合分布</a:t>
            </a:r>
            <a:r>
              <a:rPr lang="en-US" dirty="0">
                <a:latin typeface="Arial" panose="020B0604020202020204" pitchFamily="34" charset="0"/>
                <a:cs typeface="Arial" panose="020B0604020202020204" pitchFamily="34" charset="0"/>
              </a:rPr>
              <a:t>: say whether assignments (outcomes) are likely</a:t>
            </a:r>
          </a:p>
          <a:p>
            <a:pPr lvl="1" eaLnBrk="1" hangingPunct="1">
              <a:lnSpc>
                <a:spcPct val="80000"/>
              </a:lnSpc>
            </a:pPr>
            <a:r>
              <a:rPr lang="zh-CN" altLang="en-US" i="1" dirty="0">
                <a:latin typeface="Arial" panose="020B0604020202020204" pitchFamily="34" charset="0"/>
                <a:cs typeface="Arial" panose="020B0604020202020204" pitchFamily="34" charset="0"/>
              </a:rPr>
              <a:t>正规化</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sum to 1.0</a:t>
            </a:r>
          </a:p>
          <a:p>
            <a:pPr lvl="1" eaLnBrk="1" hangingPunct="1">
              <a:lnSpc>
                <a:spcPct val="80000"/>
              </a:lnSpc>
            </a:pPr>
            <a:r>
              <a:rPr lang="en-US" dirty="0">
                <a:latin typeface="Arial" panose="020B0604020202020204" pitchFamily="34" charset="0"/>
                <a:cs typeface="Arial" panose="020B0604020202020204" pitchFamily="34" charset="0"/>
              </a:rPr>
              <a:t>Ideally: </a:t>
            </a:r>
            <a:r>
              <a:rPr lang="zh-CN" altLang="en-US" dirty="0">
                <a:latin typeface="Arial" panose="020B0604020202020204" pitchFamily="34" charset="0"/>
                <a:cs typeface="Arial" panose="020B0604020202020204" pitchFamily="34" charset="0"/>
              </a:rPr>
              <a:t>各变量之间的直接关联比较少</a:t>
            </a:r>
            <a:r>
              <a:rPr lang="en-US" dirty="0">
                <a:latin typeface="Arial" panose="020B0604020202020204" pitchFamily="34" charset="0"/>
                <a:cs typeface="Arial" panose="020B0604020202020204" pitchFamily="34" charset="0"/>
              </a:rPr>
              <a:t> </a:t>
            </a:r>
          </a:p>
          <a:p>
            <a:pPr eaLnBrk="1" hangingPunct="1">
              <a:lnSpc>
                <a:spcPct val="80000"/>
              </a:lnSpc>
            </a:pPr>
            <a:endParaRPr lang="en-US" sz="2000" dirty="0">
              <a:latin typeface="Arial" panose="020B0604020202020204" pitchFamily="34" charset="0"/>
              <a:cs typeface="Arial" panose="020B0604020202020204" pitchFamily="34" charset="0"/>
            </a:endParaRPr>
          </a:p>
          <a:p>
            <a:pPr eaLnBrk="1" hangingPunct="1">
              <a:lnSpc>
                <a:spcPct val="80000"/>
              </a:lnSpc>
            </a:pPr>
            <a:r>
              <a:rPr lang="zh-CN" altLang="en-US" sz="2000" dirty="0">
                <a:latin typeface="Arial" panose="020B0604020202020204" pitchFamily="34" charset="0"/>
                <a:cs typeface="Arial" panose="020B0604020202020204" pitchFamily="34" charset="0"/>
              </a:rPr>
              <a:t>对比约束满足问题</a:t>
            </a:r>
            <a:r>
              <a:rPr lang="en-US" sz="2000" dirty="0">
                <a:latin typeface="Arial" panose="020B0604020202020204" pitchFamily="34" charset="0"/>
                <a:cs typeface="Arial" panose="020B0604020202020204" pitchFamily="34" charset="0"/>
              </a:rPr>
              <a:t>:</a:t>
            </a:r>
          </a:p>
          <a:p>
            <a:pPr lvl="1" eaLnBrk="1" hangingPunct="1">
              <a:lnSpc>
                <a:spcPct val="80000"/>
              </a:lnSpc>
            </a:pPr>
            <a:r>
              <a:rPr lang="en-US" dirty="0">
                <a:latin typeface="Arial" panose="020B0604020202020204" pitchFamily="34" charset="0"/>
                <a:cs typeface="Arial" panose="020B0604020202020204" pitchFamily="34" charset="0"/>
              </a:rPr>
              <a:t>Variables with domains</a:t>
            </a:r>
          </a:p>
          <a:p>
            <a:pPr lvl="1" eaLnBrk="1" hangingPunct="1">
              <a:lnSpc>
                <a:spcPct val="80000"/>
              </a:lnSpc>
            </a:pPr>
            <a:r>
              <a:rPr lang="en-US" dirty="0">
                <a:latin typeface="Arial" panose="020B0604020202020204" pitchFamily="34" charset="0"/>
                <a:cs typeface="Arial" panose="020B0604020202020204" pitchFamily="34" charset="0"/>
              </a:rPr>
              <a:t>Constraints: state whether assignments are possible</a:t>
            </a:r>
          </a:p>
          <a:p>
            <a:pPr lvl="1" eaLnBrk="1" hangingPunct="1">
              <a:lnSpc>
                <a:spcPct val="80000"/>
              </a:lnSpc>
            </a:pPr>
            <a:r>
              <a:rPr lang="en-US" dirty="0">
                <a:latin typeface="Arial" panose="020B0604020202020204" pitchFamily="34" charset="0"/>
                <a:cs typeface="Arial" panose="020B0604020202020204" pitchFamily="34" charset="0"/>
              </a:rPr>
              <a:t>Ideally: only certain variables directly interact</a:t>
            </a:r>
          </a:p>
          <a:p>
            <a:pPr lvl="1" eaLnBrk="1" hangingPunct="1">
              <a:lnSpc>
                <a:spcPct val="80000"/>
              </a:lnSpc>
            </a:pPr>
            <a:endParaRPr lang="en-US" dirty="0">
              <a:latin typeface="Arial" panose="020B0604020202020204" pitchFamily="34" charset="0"/>
              <a:cs typeface="Arial" panose="020B0604020202020204" pitchFamily="34" charset="0"/>
            </a:endParaRPr>
          </a:p>
          <a:p>
            <a:pPr lvl="1" eaLnBrk="1" hangingPunct="1">
              <a:lnSpc>
                <a:spcPct val="80000"/>
              </a:lnSpc>
            </a:pPr>
            <a:endParaRPr lang="en-US" dirty="0">
              <a:latin typeface="Arial" panose="020B0604020202020204" pitchFamily="34" charset="0"/>
              <a:cs typeface="Arial" panose="020B0604020202020204" pitchFamily="34" charset="0"/>
            </a:endParaRPr>
          </a:p>
        </p:txBody>
      </p:sp>
      <p:graphicFrame>
        <p:nvGraphicFramePr>
          <p:cNvPr id="1009904" name="Group 240"/>
          <p:cNvGraphicFramePr>
            <a:graphicFrameLocks noGrp="1"/>
          </p:cNvGraphicFramePr>
          <p:nvPr>
            <p:extLst>
              <p:ext uri="{D42A27DB-BD31-4B8C-83A1-F6EECF244321}">
                <p14:modId xmlns:p14="http://schemas.microsoft.com/office/powerpoint/2010/main" val="903202489"/>
              </p:ext>
            </p:extLst>
          </p:nvPr>
        </p:nvGraphicFramePr>
        <p:xfrm>
          <a:off x="4772586" y="2274530"/>
          <a:ext cx="2057400" cy="14859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09906" name="Group 242"/>
          <p:cNvGraphicFramePr>
            <a:graphicFrameLocks noGrp="1"/>
          </p:cNvGraphicFramePr>
          <p:nvPr>
            <p:extLst>
              <p:ext uri="{D42A27DB-BD31-4B8C-83A1-F6EECF244321}">
                <p14:modId xmlns:p14="http://schemas.microsoft.com/office/powerpoint/2010/main" val="4173381926"/>
              </p:ext>
            </p:extLst>
          </p:nvPr>
        </p:nvGraphicFramePr>
        <p:xfrm>
          <a:off x="4766632" y="4260493"/>
          <a:ext cx="2057400" cy="14859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F</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F</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297" name="TextBox 6"/>
          <p:cNvSpPr txBox="1">
            <a:spLocks noChangeArrowheads="1"/>
          </p:cNvSpPr>
          <p:nvPr/>
        </p:nvSpPr>
        <p:spPr bwMode="auto">
          <a:xfrm>
            <a:off x="4934511" y="1912580"/>
            <a:ext cx="18026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dirty="0">
                <a:latin typeface="Calibri" pitchFamily="34" charset="0"/>
                <a:cs typeface="Calibri" pitchFamily="34" charset="0"/>
              </a:rPr>
              <a:t>Distribution over T,W</a:t>
            </a:r>
          </a:p>
        </p:txBody>
      </p:sp>
      <p:sp>
        <p:nvSpPr>
          <p:cNvPr id="8" name="TextBox 7"/>
          <p:cNvSpPr txBox="1">
            <a:spLocks noChangeArrowheads="1"/>
          </p:cNvSpPr>
          <p:nvPr/>
        </p:nvSpPr>
        <p:spPr bwMode="auto">
          <a:xfrm>
            <a:off x="4949988" y="3910449"/>
            <a:ext cx="179189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dirty="0">
                <a:latin typeface="Calibri" pitchFamily="34" charset="0"/>
                <a:cs typeface="Calibri" pitchFamily="34" charset="0"/>
              </a:rPr>
              <a:t>Constraint over T,W</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795" y="4172625"/>
            <a:ext cx="1965851" cy="15293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759" y="2062621"/>
            <a:ext cx="2222056" cy="1565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99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438268"/>
            <a:ext cx="8229600" cy="432589"/>
          </a:xfrm>
        </p:spPr>
        <p:txBody>
          <a:bodyPr>
            <a:normAutofit fontScale="90000"/>
          </a:bodyPr>
          <a:lstStyle/>
          <a:p>
            <a:pPr eaLnBrk="1" hangingPunct="1"/>
            <a:r>
              <a:rPr lang="zh-CN" altLang="en-US" dirty="0"/>
              <a:t>事件的概率</a:t>
            </a:r>
            <a:endParaRPr lang="en-US" dirty="0"/>
          </a:p>
        </p:txBody>
      </p:sp>
      <p:sp>
        <p:nvSpPr>
          <p:cNvPr id="11267" name="Rectangle 3"/>
          <p:cNvSpPr>
            <a:spLocks noGrp="1" noChangeArrowheads="1"/>
          </p:cNvSpPr>
          <p:nvPr>
            <p:ph idx="1"/>
          </p:nvPr>
        </p:nvSpPr>
        <p:spPr>
          <a:xfrm>
            <a:off x="1" y="1428868"/>
            <a:ext cx="5495705" cy="5124332"/>
          </a:xfrm>
        </p:spPr>
        <p:txBody>
          <a:bodyPr>
            <a:normAutofit fontScale="85000" lnSpcReduction="10000"/>
          </a:bodyPr>
          <a:lstStyle/>
          <a:p>
            <a:pPr eaLnBrk="1" hangingPunct="1">
              <a:lnSpc>
                <a:spcPct val="110000"/>
              </a:lnSpc>
            </a:pPr>
            <a:r>
              <a:rPr lang="zh-CN" altLang="en-US" sz="2800" dirty="0"/>
              <a:t>回忆：</a:t>
            </a:r>
            <a:r>
              <a:rPr lang="en-US" sz="2800" dirty="0"/>
              <a:t> </a:t>
            </a:r>
            <a:r>
              <a:rPr lang="zh-CN" altLang="en-US" sz="2800" dirty="0">
                <a:solidFill>
                  <a:srgbClr val="FF0000"/>
                </a:solidFill>
              </a:rPr>
              <a:t>一个事件的概率是该事件所有输出的概率值之和（假设离散值域）</a:t>
            </a:r>
            <a:endParaRPr lang="en-US" sz="2800" dirty="0">
              <a:solidFill>
                <a:srgbClr val="FF0000"/>
              </a:solidFill>
            </a:endParaRPr>
          </a:p>
          <a:p>
            <a:pPr eaLnBrk="1" hangingPunct="1">
              <a:lnSpc>
                <a:spcPct val="110000"/>
              </a:lnSpc>
            </a:pPr>
            <a:r>
              <a:rPr lang="zh-CN" altLang="en-US" sz="2800" dirty="0"/>
              <a:t>所以，给定一个所有变量的联合分布，就可以计算任何事件的概率</a:t>
            </a:r>
            <a:r>
              <a:rPr lang="en-US" sz="2800" dirty="0"/>
              <a:t>!</a:t>
            </a:r>
            <a:endParaRPr lang="en-US" sz="1600" dirty="0"/>
          </a:p>
          <a:p>
            <a:pPr lvl="1" eaLnBrk="1" hangingPunct="1">
              <a:lnSpc>
                <a:spcPct val="80000"/>
              </a:lnSpc>
            </a:pPr>
            <a:endParaRPr lang="en-US" sz="2000" dirty="0"/>
          </a:p>
          <a:p>
            <a:pPr lvl="1" eaLnBrk="1" hangingPunct="1">
              <a:lnSpc>
                <a:spcPct val="80000"/>
              </a:lnSpc>
            </a:pPr>
            <a:r>
              <a:rPr lang="zh-CN" altLang="en-US" dirty="0"/>
              <a:t>概率</a:t>
            </a:r>
            <a:r>
              <a:rPr lang="en-US" sz="2000" dirty="0"/>
              <a:t> hot AND sunny?</a:t>
            </a:r>
          </a:p>
          <a:p>
            <a:pPr lvl="1" eaLnBrk="1" hangingPunct="1">
              <a:lnSpc>
                <a:spcPct val="80000"/>
              </a:lnSpc>
            </a:pPr>
            <a:endParaRPr lang="en-US" sz="2000" dirty="0"/>
          </a:p>
          <a:p>
            <a:pPr lvl="1">
              <a:lnSpc>
                <a:spcPct val="80000"/>
              </a:lnSpc>
            </a:pPr>
            <a:r>
              <a:rPr lang="zh-CN" altLang="en-US" dirty="0"/>
              <a:t>概率</a:t>
            </a:r>
            <a:r>
              <a:rPr lang="en-US" sz="2000" dirty="0"/>
              <a:t>hot?</a:t>
            </a:r>
          </a:p>
          <a:p>
            <a:pPr lvl="1" eaLnBrk="1" hangingPunct="1">
              <a:lnSpc>
                <a:spcPct val="80000"/>
              </a:lnSpc>
            </a:pPr>
            <a:endParaRPr lang="en-US" sz="2000" dirty="0"/>
          </a:p>
          <a:p>
            <a:pPr lvl="1">
              <a:lnSpc>
                <a:spcPct val="80000"/>
              </a:lnSpc>
            </a:pPr>
            <a:r>
              <a:rPr lang="zh-CN" altLang="en-US" dirty="0"/>
              <a:t>概率</a:t>
            </a:r>
            <a:r>
              <a:rPr lang="en-US" sz="2000" dirty="0"/>
              <a:t>hot OR sunny?</a:t>
            </a:r>
          </a:p>
          <a:p>
            <a:pPr marL="457176" lvl="1" indent="0" eaLnBrk="1" hangingPunct="1">
              <a:lnSpc>
                <a:spcPct val="80000"/>
              </a:lnSpc>
              <a:buNone/>
            </a:pPr>
            <a:endParaRPr lang="en-US" sz="2000" dirty="0"/>
          </a:p>
          <a:p>
            <a:pPr>
              <a:lnSpc>
                <a:spcPct val="110000"/>
              </a:lnSpc>
            </a:pPr>
            <a:r>
              <a:rPr lang="zh-CN" altLang="en-US" sz="2800" dirty="0"/>
              <a:t>通常我们关心的都是</a:t>
            </a:r>
            <a:r>
              <a:rPr lang="zh-CN" altLang="en-US" sz="2800" b="1" i="1" dirty="0">
                <a:solidFill>
                  <a:srgbClr val="0000FF"/>
                </a:solidFill>
              </a:rPr>
              <a:t>部分赋值</a:t>
            </a:r>
            <a:r>
              <a:rPr lang="zh-CN" altLang="en-US" sz="2800" dirty="0"/>
              <a:t>（</a:t>
            </a:r>
            <a:r>
              <a:rPr lang="en-US" altLang="zh-CN" sz="2800" b="1" i="1" dirty="0">
                <a:solidFill>
                  <a:srgbClr val="0000FF"/>
                </a:solidFill>
              </a:rPr>
              <a:t> partial assignments </a:t>
            </a:r>
            <a:r>
              <a:rPr lang="zh-CN" altLang="en-US" sz="2800" dirty="0"/>
              <a:t>）的事件</a:t>
            </a:r>
            <a:r>
              <a:rPr lang="en-US" sz="2800" dirty="0"/>
              <a:t>, </a:t>
            </a:r>
            <a:r>
              <a:rPr lang="zh-CN" altLang="en-US" sz="2800" dirty="0"/>
              <a:t>比如</a:t>
            </a:r>
            <a:r>
              <a:rPr lang="en-US" sz="2800" dirty="0"/>
              <a:t> </a:t>
            </a:r>
            <a:r>
              <a:rPr lang="en-US" sz="2800" dirty="0">
                <a:solidFill>
                  <a:srgbClr val="CC00CC"/>
                </a:solidFill>
              </a:rPr>
              <a:t>P(</a:t>
            </a:r>
            <a:r>
              <a:rPr lang="en-US" sz="2800" i="1" dirty="0">
                <a:solidFill>
                  <a:srgbClr val="CC00CC"/>
                </a:solidFill>
              </a:rPr>
              <a:t>T</a:t>
            </a:r>
            <a:r>
              <a:rPr lang="en-US" sz="2800" dirty="0">
                <a:solidFill>
                  <a:srgbClr val="CC00CC"/>
                </a:solidFill>
              </a:rPr>
              <a:t>=hot)</a:t>
            </a:r>
          </a:p>
          <a:p>
            <a:pPr eaLnBrk="1" hangingPunct="1">
              <a:lnSpc>
                <a:spcPct val="80000"/>
              </a:lnSpc>
            </a:pPr>
            <a:endParaRPr lang="en-US" sz="2000" dirty="0"/>
          </a:p>
          <a:p>
            <a:pPr eaLnBrk="1" hangingPunct="1">
              <a:lnSpc>
                <a:spcPct val="80000"/>
              </a:lnSpc>
              <a:buFont typeface="Wingdings" pitchFamily="2" charset="2"/>
              <a:buNone/>
            </a:pPr>
            <a:r>
              <a:rPr lang="en-US" sz="2000" dirty="0"/>
              <a:t> </a:t>
            </a:r>
          </a:p>
        </p:txBody>
      </p:sp>
      <p:graphicFrame>
        <p:nvGraphicFramePr>
          <p:cNvPr id="1036292" name="Group 4"/>
          <p:cNvGraphicFramePr>
            <a:graphicFrameLocks noGrp="1"/>
          </p:cNvGraphicFramePr>
          <p:nvPr/>
        </p:nvGraphicFramePr>
        <p:xfrm>
          <a:off x="6169677" y="3451800"/>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6" name="Picture 5" descr="txp_fig"/>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6808108" y="2956187"/>
            <a:ext cx="884634"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7531963" y="3839605"/>
            <a:ext cx="700648" cy="408779"/>
          </a:xfrm>
          <a:prstGeom prst="rect">
            <a:avLst/>
          </a:prstGeom>
          <a:noFill/>
          <a:ln w="57150" cmpd="sng">
            <a:solidFill>
              <a:srgbClr val="D3000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43800" y="3886200"/>
            <a:ext cx="700648" cy="762000"/>
          </a:xfrm>
          <a:prstGeom prst="rect">
            <a:avLst/>
          </a:prstGeom>
          <a:noFill/>
          <a:ln w="57150" cmpd="sng">
            <a:solidFill>
              <a:srgbClr val="D3000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543800" y="3886200"/>
            <a:ext cx="700648" cy="1143000"/>
          </a:xfrm>
          <a:prstGeom prst="rect">
            <a:avLst/>
          </a:prstGeom>
          <a:noFill/>
          <a:ln w="57150" cmpd="sng">
            <a:solidFill>
              <a:srgbClr val="D3000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0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62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zh-CN" altLang="en-US" dirty="0"/>
              <a:t>练习</a:t>
            </a:r>
            <a:r>
              <a:rPr lang="en-US" dirty="0"/>
              <a:t>: </a:t>
            </a:r>
            <a:r>
              <a:rPr lang="zh-CN" altLang="en-US" dirty="0"/>
              <a:t>计算事件概率</a:t>
            </a:r>
            <a:endParaRPr lang="en-US" dirty="0"/>
          </a:p>
        </p:txBody>
      </p:sp>
      <p:sp>
        <p:nvSpPr>
          <p:cNvPr id="11267" name="Rectangle 3"/>
          <p:cNvSpPr>
            <a:spLocks noGrp="1" noChangeArrowheads="1"/>
          </p:cNvSpPr>
          <p:nvPr>
            <p:ph idx="1"/>
          </p:nvPr>
        </p:nvSpPr>
        <p:spPr>
          <a:xfrm>
            <a:off x="342900" y="1928901"/>
            <a:ext cx="4453395" cy="3843249"/>
          </a:xfrm>
        </p:spPr>
        <p:txBody>
          <a:bodyPr>
            <a:noAutofit/>
          </a:bodyPr>
          <a:lstStyle/>
          <a:p>
            <a:pPr>
              <a:lnSpc>
                <a:spcPct val="80000"/>
              </a:lnSpc>
            </a:pPr>
            <a:r>
              <a:rPr lang="en-US" sz="2800" dirty="0"/>
              <a:t>P(+x, +y)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800" dirty="0"/>
              <a:t>P(+x)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800" dirty="0"/>
              <a:t>P(-y </a:t>
            </a:r>
            <a:r>
              <a:rPr lang="zh-CN" altLang="en-US" sz="2800" dirty="0"/>
              <a:t>或</a:t>
            </a:r>
            <a:r>
              <a:rPr lang="en-US" sz="2800" dirty="0"/>
              <a:t> +x) ?</a:t>
            </a:r>
          </a:p>
          <a:p>
            <a:pPr marL="342882" lvl="1" indent="0">
              <a:lnSpc>
                <a:spcPct val="80000"/>
              </a:lnSpc>
              <a:buNone/>
            </a:pPr>
            <a:endParaRPr lang="en-US" sz="2000" dirty="0"/>
          </a:p>
          <a:p>
            <a:pPr eaLnBrk="1" hangingPunct="1">
              <a:lnSpc>
                <a:spcPct val="80000"/>
              </a:lnSpc>
            </a:pPr>
            <a:endParaRPr lang="en-US" sz="2000" dirty="0"/>
          </a:p>
          <a:p>
            <a:pPr eaLnBrk="1" hangingPunct="1">
              <a:lnSpc>
                <a:spcPct val="80000"/>
              </a:lnSpc>
              <a:buFont typeface="Wingdings" pitchFamily="2" charset="2"/>
              <a:buNone/>
            </a:pPr>
            <a:r>
              <a:rPr lang="en-US" sz="2000" dirty="0"/>
              <a:t> </a:t>
            </a:r>
          </a:p>
        </p:txBody>
      </p:sp>
      <p:graphicFrame>
        <p:nvGraphicFramePr>
          <p:cNvPr id="1036292" name="Group 4"/>
          <p:cNvGraphicFramePr>
            <a:graphicFrameLocks noGrp="1"/>
          </p:cNvGraphicFramePr>
          <p:nvPr>
            <p:extLst>
              <p:ext uri="{D42A27DB-BD31-4B8C-83A1-F6EECF244321}">
                <p14:modId xmlns:p14="http://schemas.microsoft.com/office/powerpoint/2010/main" val="4095665360"/>
              </p:ext>
            </p:extLst>
          </p:nvPr>
        </p:nvGraphicFramePr>
        <p:xfrm>
          <a:off x="6273092" y="2444615"/>
          <a:ext cx="2057400" cy="24765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 name="Picture 2" descr="txp_fig.png"/>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bwMode="auto">
          <a:xfrm>
            <a:off x="6922720" y="2072906"/>
            <a:ext cx="862238" cy="22395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37012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22960" y="286605"/>
            <a:ext cx="7543800" cy="642310"/>
          </a:xfrm>
        </p:spPr>
        <p:txBody>
          <a:bodyPr>
            <a:normAutofit/>
          </a:bodyPr>
          <a:lstStyle/>
          <a:p>
            <a:pPr eaLnBrk="1" hangingPunct="1"/>
            <a:r>
              <a:rPr lang="zh-CN" altLang="en-US" dirty="0"/>
              <a:t>练习</a:t>
            </a:r>
            <a:r>
              <a:rPr lang="en-US" dirty="0"/>
              <a:t>: </a:t>
            </a:r>
            <a:r>
              <a:rPr lang="zh-CN" altLang="en-US" dirty="0"/>
              <a:t>事件概率</a:t>
            </a:r>
            <a:endParaRPr lang="en-US" dirty="0"/>
          </a:p>
        </p:txBody>
      </p:sp>
      <p:sp>
        <p:nvSpPr>
          <p:cNvPr id="11267" name="Rectangle 3"/>
          <p:cNvSpPr>
            <a:spLocks noGrp="1" noChangeArrowheads="1"/>
          </p:cNvSpPr>
          <p:nvPr>
            <p:ph idx="1"/>
          </p:nvPr>
        </p:nvSpPr>
        <p:spPr>
          <a:xfrm>
            <a:off x="342900" y="1428868"/>
            <a:ext cx="4453395" cy="5124332"/>
          </a:xfrm>
        </p:spPr>
        <p:txBody>
          <a:bodyPr/>
          <a:lstStyle/>
          <a:p>
            <a:pPr>
              <a:lnSpc>
                <a:spcPct val="80000"/>
              </a:lnSpc>
            </a:pPr>
            <a:r>
              <a:rPr lang="en-US" sz="2400" dirty="0"/>
              <a:t>P(X=true, Y=true)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400" dirty="0"/>
              <a:t>P(X=true)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400" dirty="0"/>
              <a:t>P(X </a:t>
            </a:r>
            <a:r>
              <a:rPr lang="en-US" sz="2400" dirty="0">
                <a:sym typeface="Symbol"/>
              </a:rPr>
              <a:t></a:t>
            </a:r>
            <a:r>
              <a:rPr lang="en-US" sz="2400" dirty="0"/>
              <a:t> Y) ?</a:t>
            </a:r>
          </a:p>
          <a:p>
            <a:pPr marL="457176" lvl="1" indent="0" eaLnBrk="1" hangingPunct="1">
              <a:lnSpc>
                <a:spcPct val="80000"/>
              </a:lnSpc>
              <a:buNone/>
            </a:pPr>
            <a:endParaRPr lang="en-US" sz="2000" dirty="0"/>
          </a:p>
          <a:p>
            <a:pPr eaLnBrk="1" hangingPunct="1">
              <a:lnSpc>
                <a:spcPct val="80000"/>
              </a:lnSpc>
            </a:pPr>
            <a:endParaRPr lang="en-US" sz="2000" dirty="0"/>
          </a:p>
          <a:p>
            <a:pPr eaLnBrk="1" hangingPunct="1">
              <a:lnSpc>
                <a:spcPct val="80000"/>
              </a:lnSpc>
              <a:buFont typeface="Wingdings" pitchFamily="2" charset="2"/>
              <a:buNone/>
            </a:pPr>
            <a:r>
              <a:rPr lang="en-US" sz="2000" dirty="0"/>
              <a:t> </a:t>
            </a:r>
          </a:p>
        </p:txBody>
      </p:sp>
      <p:graphicFrame>
        <p:nvGraphicFramePr>
          <p:cNvPr id="1036292" name="Group 4"/>
          <p:cNvGraphicFramePr>
            <a:graphicFrameLocks noGrp="1"/>
          </p:cNvGraphicFramePr>
          <p:nvPr/>
        </p:nvGraphicFramePr>
        <p:xfrm>
          <a:off x="6273092" y="2116487"/>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X</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Y</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 name="Picture 2" descr="txp_fig.pn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bwMode="auto">
          <a:xfrm>
            <a:off x="6922720" y="1620875"/>
            <a:ext cx="862238" cy="29861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30356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7661" y="286605"/>
            <a:ext cx="8639595" cy="759092"/>
          </a:xfrm>
        </p:spPr>
        <p:txBody>
          <a:bodyPr/>
          <a:lstStyle/>
          <a:p>
            <a:pPr eaLnBrk="1" hangingPunct="1"/>
            <a:r>
              <a:rPr lang="zh-CN" altLang="en-US" dirty="0"/>
              <a:t>边缘分布</a:t>
            </a:r>
            <a:r>
              <a:rPr lang="en-US" altLang="zh-CN" dirty="0"/>
              <a:t>(</a:t>
            </a:r>
            <a:r>
              <a:rPr lang="en-US" dirty="0"/>
              <a:t>Marginal Distributions)</a:t>
            </a:r>
          </a:p>
        </p:txBody>
      </p:sp>
      <p:sp>
        <p:nvSpPr>
          <p:cNvPr id="12291" name="Rectangle 3"/>
          <p:cNvSpPr>
            <a:spLocks noGrp="1" noChangeArrowheads="1"/>
          </p:cNvSpPr>
          <p:nvPr>
            <p:ph idx="1"/>
          </p:nvPr>
        </p:nvSpPr>
        <p:spPr>
          <a:xfrm>
            <a:off x="646310" y="1452563"/>
            <a:ext cx="5868790" cy="4525962"/>
          </a:xfrm>
        </p:spPr>
        <p:txBody>
          <a:bodyPr>
            <a:normAutofit/>
          </a:bodyPr>
          <a:lstStyle/>
          <a:p>
            <a:pPr eaLnBrk="1" hangingPunct="1"/>
            <a:r>
              <a:rPr lang="zh-CN" altLang="en-US" sz="2400" dirty="0"/>
              <a:t>边缘分布式消除掉某些变量后的子表</a:t>
            </a:r>
            <a:r>
              <a:rPr lang="en-US" sz="2400" dirty="0"/>
              <a:t> </a:t>
            </a:r>
          </a:p>
          <a:p>
            <a:pPr eaLnBrk="1" hangingPunct="1"/>
            <a:r>
              <a:rPr lang="zh-CN" altLang="en-US" sz="2400" dirty="0"/>
              <a:t>边缘化</a:t>
            </a:r>
            <a:r>
              <a:rPr lang="en-US" sz="2400" dirty="0"/>
              <a:t> (</a:t>
            </a:r>
            <a:r>
              <a:rPr lang="zh-CN" altLang="en-US" sz="2400" dirty="0"/>
              <a:t>加和</a:t>
            </a:r>
            <a:r>
              <a:rPr lang="en-US" sz="2400" dirty="0"/>
              <a:t>): </a:t>
            </a:r>
            <a:r>
              <a:rPr lang="zh-CN" altLang="en-US" sz="2400" dirty="0"/>
              <a:t>通过求和来合并行</a:t>
            </a:r>
            <a:endParaRPr lang="en-US" sz="2400" dirty="0"/>
          </a:p>
        </p:txBody>
      </p:sp>
      <p:graphicFrame>
        <p:nvGraphicFramePr>
          <p:cNvPr id="1012742" name="Group 6"/>
          <p:cNvGraphicFramePr>
            <a:graphicFrameLocks noGrp="1"/>
          </p:cNvGraphicFramePr>
          <p:nvPr/>
        </p:nvGraphicFramePr>
        <p:xfrm>
          <a:off x="257662" y="3300811"/>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12796" name="Group 60"/>
          <p:cNvGraphicFramePr>
            <a:graphicFrameLocks noGrp="1"/>
          </p:cNvGraphicFramePr>
          <p:nvPr/>
        </p:nvGraphicFramePr>
        <p:xfrm>
          <a:off x="5361685" y="2719786"/>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0.5</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0.5</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012797" name="Group 61"/>
          <p:cNvGraphicFramePr>
            <a:graphicFrameLocks noGrp="1"/>
          </p:cNvGraphicFramePr>
          <p:nvPr/>
        </p:nvGraphicFramePr>
        <p:xfrm>
          <a:off x="5361685" y="4548586"/>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0.6</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12817" name="Line 81"/>
          <p:cNvSpPr>
            <a:spLocks noChangeShapeType="1"/>
          </p:cNvSpPr>
          <p:nvPr/>
        </p:nvSpPr>
        <p:spPr bwMode="auto">
          <a:xfrm flipV="1">
            <a:off x="2775656" y="3422589"/>
            <a:ext cx="2057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12818" name="Line 82"/>
          <p:cNvSpPr>
            <a:spLocks noChangeShapeType="1"/>
          </p:cNvSpPr>
          <p:nvPr/>
        </p:nvSpPr>
        <p:spPr bwMode="auto">
          <a:xfrm>
            <a:off x="2775656" y="4993329"/>
            <a:ext cx="2057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12348" name="Picture 67" descr="txp_fi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63691" y="2842024"/>
            <a:ext cx="883444"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2827" name="Picture 91"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95072" y="2314974"/>
            <a:ext cx="548879"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68" descr="txp_fig"/>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718872" y="4143774"/>
            <a:ext cx="638175"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8670" y="1874371"/>
            <a:ext cx="1925329" cy="1681629"/>
          </a:xfrm>
          <a:prstGeom prst="rect">
            <a:avLst/>
          </a:prstGeom>
        </p:spPr>
      </p:pic>
      <p:sp>
        <p:nvSpPr>
          <p:cNvPr id="14" name="TextBox 2"/>
          <p:cNvSpPr txBox="1"/>
          <p:nvPr/>
        </p:nvSpPr>
        <p:spPr>
          <a:xfrm>
            <a:off x="35963" y="5569417"/>
            <a:ext cx="5479385" cy="591829"/>
          </a:xfrm>
          <a:prstGeom prst="rect">
            <a:avLst/>
          </a:prstGeom>
          <a:noFill/>
        </p:spPr>
        <p:txBody>
          <a:bodyPr wrap="none" rtlCol="0">
            <a:spAutoFit/>
          </a:bodyPr>
          <a:lstStyle/>
          <a:p>
            <a:pPr marL="342882" indent="-342882">
              <a:lnSpc>
                <a:spcPct val="80000"/>
              </a:lnSpc>
              <a:spcBef>
                <a:spcPct val="20000"/>
              </a:spcBef>
              <a:buClr>
                <a:srgbClr val="333399"/>
              </a:buClr>
            </a:pPr>
            <a:r>
              <a:rPr lang="en-US" sz="4000" i="1" kern="0" dirty="0">
                <a:solidFill>
                  <a:srgbClr val="BD00B0"/>
                </a:solidFill>
                <a:latin typeface="Calibri" pitchFamily="34" charset="0"/>
              </a:rPr>
              <a:t>P</a:t>
            </a:r>
            <a:r>
              <a:rPr lang="en-US" sz="4000" kern="0" dirty="0">
                <a:solidFill>
                  <a:srgbClr val="BD00B0"/>
                </a:solidFill>
                <a:latin typeface="Calibri" pitchFamily="34" charset="0"/>
              </a:rPr>
              <a:t>(</a:t>
            </a:r>
            <a:r>
              <a:rPr lang="en-US" sz="4000" i="1" kern="0" dirty="0">
                <a:solidFill>
                  <a:srgbClr val="BD00B0"/>
                </a:solidFill>
                <a:latin typeface="Calibri" pitchFamily="34" charset="0"/>
              </a:rPr>
              <a:t>X</a:t>
            </a:r>
            <a:r>
              <a:rPr lang="en-US" sz="4000" kern="0" dirty="0">
                <a:solidFill>
                  <a:srgbClr val="BD00B0"/>
                </a:solidFill>
                <a:latin typeface="Calibri" pitchFamily="34" charset="0"/>
              </a:rPr>
              <a:t>=</a:t>
            </a:r>
            <a:r>
              <a:rPr lang="en-US" sz="4000" i="1" kern="0" dirty="0">
                <a:solidFill>
                  <a:srgbClr val="BD00B0"/>
                </a:solidFill>
                <a:latin typeface="Calibri" pitchFamily="34" charset="0"/>
              </a:rPr>
              <a:t>x</a:t>
            </a:r>
            <a:r>
              <a:rPr lang="en-US" sz="4000" kern="0" baseline="-25000" dirty="0">
                <a:solidFill>
                  <a:srgbClr val="BD00B0"/>
                </a:solidFill>
                <a:latin typeface="Calibri" pitchFamily="34" charset="0"/>
              </a:rPr>
              <a:t>1</a:t>
            </a:r>
            <a:r>
              <a:rPr lang="en-US" sz="4000" kern="0" dirty="0">
                <a:solidFill>
                  <a:srgbClr val="BD00B0"/>
                </a:solidFill>
                <a:latin typeface="Calibri" pitchFamily="34" charset="0"/>
              </a:rPr>
              <a:t>) = </a:t>
            </a:r>
            <a:r>
              <a:rPr lang="en-US" sz="4000" kern="0" dirty="0">
                <a:solidFill>
                  <a:srgbClr val="CC00CC"/>
                </a:solidFill>
                <a:latin typeface="Calibri" pitchFamily="34" charset="0"/>
                <a:sym typeface="Symbol"/>
              </a:rPr>
              <a:t></a:t>
            </a:r>
            <a:r>
              <a:rPr lang="en-US" sz="3600" i="1" kern="0" baseline="-50000" dirty="0">
                <a:solidFill>
                  <a:srgbClr val="BD00B0"/>
                </a:solidFill>
                <a:latin typeface="Calibri" pitchFamily="34" charset="0"/>
                <a:sym typeface="Symbol"/>
              </a:rPr>
              <a:t>y’  </a:t>
            </a:r>
            <a:r>
              <a:rPr lang="en-US" sz="4000" i="1" kern="0" dirty="0">
                <a:solidFill>
                  <a:srgbClr val="BD00B0"/>
                </a:solidFill>
                <a:latin typeface="Calibri" pitchFamily="34" charset="0"/>
              </a:rPr>
              <a:t>P</a:t>
            </a:r>
            <a:r>
              <a:rPr lang="en-US" sz="4000" kern="0" dirty="0">
                <a:solidFill>
                  <a:srgbClr val="BD00B0"/>
                </a:solidFill>
                <a:latin typeface="Calibri" pitchFamily="34" charset="0"/>
              </a:rPr>
              <a:t>(</a:t>
            </a:r>
            <a:r>
              <a:rPr lang="en-US" sz="4000" i="1" kern="0" dirty="0">
                <a:solidFill>
                  <a:srgbClr val="BD00B0"/>
                </a:solidFill>
                <a:latin typeface="Calibri" pitchFamily="34" charset="0"/>
              </a:rPr>
              <a:t>X</a:t>
            </a:r>
            <a:r>
              <a:rPr lang="en-US" sz="4000" kern="0" dirty="0">
                <a:solidFill>
                  <a:srgbClr val="BD00B0"/>
                </a:solidFill>
                <a:latin typeface="Calibri" pitchFamily="34" charset="0"/>
              </a:rPr>
              <a:t>=</a:t>
            </a:r>
            <a:r>
              <a:rPr lang="en-US" sz="4000" i="1" kern="0" dirty="0">
                <a:solidFill>
                  <a:srgbClr val="BD00B0"/>
                </a:solidFill>
                <a:latin typeface="Calibri" pitchFamily="34" charset="0"/>
              </a:rPr>
              <a:t>x</a:t>
            </a:r>
            <a:r>
              <a:rPr lang="en-US" sz="4000" kern="0" baseline="-25000" dirty="0">
                <a:solidFill>
                  <a:srgbClr val="BD00B0"/>
                </a:solidFill>
                <a:latin typeface="Calibri" pitchFamily="34" charset="0"/>
              </a:rPr>
              <a:t>1</a:t>
            </a:r>
            <a:r>
              <a:rPr lang="en-US" sz="4000" kern="0" dirty="0">
                <a:solidFill>
                  <a:srgbClr val="BD00B0"/>
                </a:solidFill>
                <a:latin typeface="Calibri" pitchFamily="34" charset="0"/>
              </a:rPr>
              <a:t>, </a:t>
            </a:r>
            <a:r>
              <a:rPr lang="en-US" sz="4000" i="1" kern="0" dirty="0">
                <a:solidFill>
                  <a:srgbClr val="BD00B0"/>
                </a:solidFill>
                <a:latin typeface="Calibri" pitchFamily="34" charset="0"/>
              </a:rPr>
              <a:t>Y</a:t>
            </a:r>
            <a:r>
              <a:rPr lang="en-US" sz="4000" kern="0" dirty="0">
                <a:solidFill>
                  <a:srgbClr val="BD00B0"/>
                </a:solidFill>
                <a:latin typeface="Calibri" pitchFamily="34" charset="0"/>
              </a:rPr>
              <a:t>=</a:t>
            </a:r>
            <a:r>
              <a:rPr lang="en-US" sz="4000" i="1" kern="0" dirty="0">
                <a:solidFill>
                  <a:srgbClr val="BD00B0"/>
                </a:solidFill>
                <a:latin typeface="Calibri" pitchFamily="34" charset="0"/>
              </a:rPr>
              <a:t>y’</a:t>
            </a:r>
            <a:r>
              <a:rPr lang="en-US" sz="4000" kern="0" dirty="0">
                <a:solidFill>
                  <a:srgbClr val="BD00B0"/>
                </a:solidFill>
                <a:latin typeface="Calibri" pitchFamily="34" charset="0"/>
              </a:rPr>
              <a:t>)</a:t>
            </a:r>
          </a:p>
        </p:txBody>
      </p:sp>
    </p:spTree>
    <p:extLst>
      <p:ext uri="{BB962C8B-B14F-4D97-AF65-F5344CB8AC3E}">
        <p14:creationId xmlns:p14="http://schemas.microsoft.com/office/powerpoint/2010/main" val="623312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2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2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28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127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28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817" grpId="0" animBg="1"/>
      <p:bldP spid="1012818"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22960" y="286605"/>
            <a:ext cx="7543800" cy="759706"/>
          </a:xfrm>
        </p:spPr>
        <p:txBody>
          <a:bodyPr/>
          <a:lstStyle/>
          <a:p>
            <a:pPr eaLnBrk="1" hangingPunct="1"/>
            <a:r>
              <a:rPr lang="zh-CN" altLang="en-US" dirty="0"/>
              <a:t>练习</a:t>
            </a:r>
            <a:r>
              <a:rPr lang="en-US" dirty="0"/>
              <a:t>: </a:t>
            </a:r>
            <a:r>
              <a:rPr lang="zh-CN" altLang="en-US" dirty="0"/>
              <a:t>边缘分布</a:t>
            </a:r>
            <a:endParaRPr lang="en-US" dirty="0"/>
          </a:p>
        </p:txBody>
      </p:sp>
      <p:graphicFrame>
        <p:nvGraphicFramePr>
          <p:cNvPr id="1012742" name="Group 6"/>
          <p:cNvGraphicFramePr>
            <a:graphicFrameLocks noGrp="1"/>
          </p:cNvGraphicFramePr>
          <p:nvPr/>
        </p:nvGraphicFramePr>
        <p:xfrm>
          <a:off x="235890" y="2495271"/>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X</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Y</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12796" name="Group 60"/>
          <p:cNvGraphicFramePr>
            <a:graphicFrameLocks noGrp="1"/>
          </p:cNvGraphicFramePr>
          <p:nvPr/>
        </p:nvGraphicFramePr>
        <p:xfrm>
          <a:off x="5339913" y="1914246"/>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012797" name="Group 61"/>
          <p:cNvGraphicFramePr>
            <a:graphicFrameLocks noGrp="1"/>
          </p:cNvGraphicFramePr>
          <p:nvPr/>
        </p:nvGraphicFramePr>
        <p:xfrm>
          <a:off x="5339913" y="3743046"/>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12817" name="Line 81"/>
          <p:cNvSpPr>
            <a:spLocks noChangeShapeType="1"/>
          </p:cNvSpPr>
          <p:nvPr/>
        </p:nvSpPr>
        <p:spPr bwMode="auto">
          <a:xfrm flipV="1">
            <a:off x="2753885" y="2617049"/>
            <a:ext cx="2057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12818" name="Line 82"/>
          <p:cNvSpPr>
            <a:spLocks noChangeShapeType="1"/>
          </p:cNvSpPr>
          <p:nvPr/>
        </p:nvSpPr>
        <p:spPr bwMode="auto">
          <a:xfrm>
            <a:off x="2753885" y="4187789"/>
            <a:ext cx="2057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3" name="Picture 2"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853101" y="2036485"/>
            <a:ext cx="861078" cy="298209"/>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6" name="Picture 5" descr="txp_fig.png"/>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bwMode="auto">
          <a:xfrm>
            <a:off x="5750897" y="1509435"/>
            <a:ext cx="593685" cy="298709"/>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8" name="Picture 7" descr="txp_fig.png"/>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bwMode="auto">
          <a:xfrm>
            <a:off x="5730689" y="3338234"/>
            <a:ext cx="570999" cy="29856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6574" y="1841940"/>
            <a:ext cx="1537426" cy="1342825"/>
          </a:xfrm>
          <a:prstGeom prst="rect">
            <a:avLst/>
          </a:prstGeom>
        </p:spPr>
      </p:pic>
      <p:sp>
        <p:nvSpPr>
          <p:cNvPr id="14" name="TextBox 14"/>
          <p:cNvSpPr txBox="1"/>
          <p:nvPr/>
        </p:nvSpPr>
        <p:spPr>
          <a:xfrm>
            <a:off x="2421716" y="2901191"/>
            <a:ext cx="2549096" cy="437043"/>
          </a:xfrm>
          <a:prstGeom prst="rect">
            <a:avLst/>
          </a:prstGeom>
          <a:noFill/>
        </p:spPr>
        <p:txBody>
          <a:bodyPr wrap="none" rtlCol="0">
            <a:spAutoFit/>
          </a:bodyPr>
          <a:lstStyle/>
          <a:p>
            <a:pPr marL="342882" indent="-342882">
              <a:lnSpc>
                <a:spcPct val="80000"/>
              </a:lnSpc>
              <a:spcBef>
                <a:spcPct val="20000"/>
              </a:spcBef>
              <a:buClr>
                <a:srgbClr val="333399"/>
              </a:buClr>
            </a:pPr>
            <a:r>
              <a:rPr lang="en-US" sz="2800" i="1" kern="0" dirty="0">
                <a:solidFill>
                  <a:srgbClr val="BD00B0"/>
                </a:solidFill>
                <a:latin typeface="Calibri" pitchFamily="34" charset="0"/>
              </a:rPr>
              <a:t>P</a:t>
            </a:r>
            <a:r>
              <a:rPr lang="en-US" sz="2800" kern="0" dirty="0">
                <a:solidFill>
                  <a:srgbClr val="BD00B0"/>
                </a:solidFill>
                <a:latin typeface="Calibri" pitchFamily="34" charset="0"/>
              </a:rPr>
              <a:t>(</a:t>
            </a:r>
            <a:r>
              <a:rPr lang="en-US" sz="2800" i="1" kern="0" dirty="0">
                <a:solidFill>
                  <a:srgbClr val="BD00B0"/>
                </a:solidFill>
                <a:latin typeface="Calibri" pitchFamily="34" charset="0"/>
              </a:rPr>
              <a:t>x</a:t>
            </a:r>
            <a:r>
              <a:rPr lang="en-US" sz="2800" kern="0" dirty="0">
                <a:solidFill>
                  <a:srgbClr val="BD00B0"/>
                </a:solidFill>
                <a:latin typeface="Calibri" pitchFamily="34" charset="0"/>
              </a:rPr>
              <a:t>) = </a:t>
            </a:r>
            <a:r>
              <a:rPr lang="en-US" sz="2800" kern="0" dirty="0">
                <a:solidFill>
                  <a:srgbClr val="CC00CC"/>
                </a:solidFill>
                <a:latin typeface="Calibri" pitchFamily="34" charset="0"/>
                <a:sym typeface="Symbol"/>
              </a:rPr>
              <a:t></a:t>
            </a:r>
            <a:r>
              <a:rPr lang="en-US" sz="2400" i="1" kern="0" baseline="-50000" dirty="0">
                <a:solidFill>
                  <a:srgbClr val="BD00B0"/>
                </a:solidFill>
                <a:latin typeface="Calibri" pitchFamily="34" charset="0"/>
                <a:sym typeface="Symbol"/>
              </a:rPr>
              <a:t>y’  </a:t>
            </a:r>
            <a:r>
              <a:rPr lang="en-US" sz="2800" i="1" kern="0" dirty="0">
                <a:solidFill>
                  <a:srgbClr val="BD00B0"/>
                </a:solidFill>
                <a:latin typeface="Calibri" pitchFamily="34" charset="0"/>
              </a:rPr>
              <a:t>P</a:t>
            </a:r>
            <a:r>
              <a:rPr lang="en-US" sz="2800" kern="0" dirty="0">
                <a:solidFill>
                  <a:srgbClr val="BD00B0"/>
                </a:solidFill>
                <a:latin typeface="Calibri" pitchFamily="34" charset="0"/>
              </a:rPr>
              <a:t>(</a:t>
            </a:r>
            <a:r>
              <a:rPr lang="en-US" sz="2800" i="1" kern="0" dirty="0">
                <a:solidFill>
                  <a:srgbClr val="BD00B0"/>
                </a:solidFill>
                <a:latin typeface="Calibri" pitchFamily="34" charset="0"/>
              </a:rPr>
              <a:t>x</a:t>
            </a:r>
            <a:r>
              <a:rPr lang="en-US" sz="2800" kern="0" dirty="0">
                <a:solidFill>
                  <a:srgbClr val="BD00B0"/>
                </a:solidFill>
                <a:latin typeface="Calibri" pitchFamily="34" charset="0"/>
              </a:rPr>
              <a:t>, </a:t>
            </a:r>
            <a:r>
              <a:rPr lang="en-US" sz="2800" i="1" kern="0" dirty="0">
                <a:solidFill>
                  <a:srgbClr val="BD00B0"/>
                </a:solidFill>
                <a:latin typeface="Calibri" pitchFamily="34" charset="0"/>
              </a:rPr>
              <a:t>y’</a:t>
            </a:r>
            <a:r>
              <a:rPr lang="en-US" sz="2800" kern="0" dirty="0">
                <a:solidFill>
                  <a:srgbClr val="BD00B0"/>
                </a:solidFill>
                <a:latin typeface="Calibri" pitchFamily="34" charset="0"/>
              </a:rPr>
              <a:t>)</a:t>
            </a:r>
          </a:p>
        </p:txBody>
      </p:sp>
      <p:sp>
        <p:nvSpPr>
          <p:cNvPr id="15" name="TextBox 15"/>
          <p:cNvSpPr txBox="1"/>
          <p:nvPr/>
        </p:nvSpPr>
        <p:spPr>
          <a:xfrm>
            <a:off x="2421716" y="4495041"/>
            <a:ext cx="2504212" cy="437043"/>
          </a:xfrm>
          <a:prstGeom prst="rect">
            <a:avLst/>
          </a:prstGeom>
          <a:noFill/>
        </p:spPr>
        <p:txBody>
          <a:bodyPr wrap="none" rtlCol="0">
            <a:spAutoFit/>
          </a:bodyPr>
          <a:lstStyle/>
          <a:p>
            <a:pPr marL="342882" indent="-342882">
              <a:lnSpc>
                <a:spcPct val="80000"/>
              </a:lnSpc>
              <a:spcBef>
                <a:spcPct val="20000"/>
              </a:spcBef>
              <a:buClr>
                <a:srgbClr val="333399"/>
              </a:buClr>
            </a:pPr>
            <a:r>
              <a:rPr lang="en-US" sz="2800" i="1" kern="0" dirty="0">
                <a:solidFill>
                  <a:srgbClr val="BD00B0"/>
                </a:solidFill>
                <a:latin typeface="Calibri" pitchFamily="34" charset="0"/>
              </a:rPr>
              <a:t>P</a:t>
            </a:r>
            <a:r>
              <a:rPr lang="en-US" sz="2800" kern="0" dirty="0">
                <a:solidFill>
                  <a:srgbClr val="BD00B0"/>
                </a:solidFill>
                <a:latin typeface="Calibri" pitchFamily="34" charset="0"/>
              </a:rPr>
              <a:t>(</a:t>
            </a:r>
            <a:r>
              <a:rPr lang="en-US" sz="2800" i="1" kern="0" dirty="0">
                <a:solidFill>
                  <a:srgbClr val="BD00B0"/>
                </a:solidFill>
                <a:latin typeface="Calibri" pitchFamily="34" charset="0"/>
              </a:rPr>
              <a:t>y</a:t>
            </a:r>
            <a:r>
              <a:rPr lang="en-US" sz="2800" kern="0" dirty="0">
                <a:solidFill>
                  <a:srgbClr val="BD00B0"/>
                </a:solidFill>
                <a:latin typeface="Calibri" pitchFamily="34" charset="0"/>
              </a:rPr>
              <a:t>) = </a:t>
            </a:r>
            <a:r>
              <a:rPr lang="en-US" sz="2800" kern="0" dirty="0">
                <a:solidFill>
                  <a:srgbClr val="CC00CC"/>
                </a:solidFill>
                <a:latin typeface="Calibri" pitchFamily="34" charset="0"/>
                <a:sym typeface="Symbol"/>
              </a:rPr>
              <a:t></a:t>
            </a:r>
            <a:r>
              <a:rPr lang="en-US" sz="2400" i="1" kern="0" baseline="-50000" dirty="0">
                <a:solidFill>
                  <a:srgbClr val="BD00B0"/>
                </a:solidFill>
                <a:latin typeface="Calibri" pitchFamily="34" charset="0"/>
                <a:sym typeface="Symbol"/>
              </a:rPr>
              <a:t>x’ </a:t>
            </a:r>
            <a:r>
              <a:rPr lang="en-US" sz="2800" i="1" kern="0" dirty="0">
                <a:solidFill>
                  <a:srgbClr val="BD00B0"/>
                </a:solidFill>
                <a:latin typeface="Calibri" pitchFamily="34" charset="0"/>
              </a:rPr>
              <a:t>P</a:t>
            </a:r>
            <a:r>
              <a:rPr lang="en-US" sz="2800" kern="0" dirty="0">
                <a:solidFill>
                  <a:srgbClr val="BD00B0"/>
                </a:solidFill>
                <a:latin typeface="Calibri" pitchFamily="34" charset="0"/>
              </a:rPr>
              <a:t>(</a:t>
            </a:r>
            <a:r>
              <a:rPr lang="en-US" sz="2800" i="1" kern="0" dirty="0">
                <a:solidFill>
                  <a:srgbClr val="BD00B0"/>
                </a:solidFill>
                <a:latin typeface="Calibri" pitchFamily="34" charset="0"/>
              </a:rPr>
              <a:t>x’</a:t>
            </a:r>
            <a:r>
              <a:rPr lang="en-US" sz="2800" kern="0" dirty="0">
                <a:solidFill>
                  <a:srgbClr val="BD00B0"/>
                </a:solidFill>
                <a:latin typeface="Calibri" pitchFamily="34" charset="0"/>
              </a:rPr>
              <a:t>, </a:t>
            </a:r>
            <a:r>
              <a:rPr lang="en-US" sz="2800" i="1" kern="0" dirty="0">
                <a:solidFill>
                  <a:srgbClr val="BD00B0"/>
                </a:solidFill>
                <a:latin typeface="Calibri" pitchFamily="34" charset="0"/>
              </a:rPr>
              <a:t>y</a:t>
            </a:r>
            <a:r>
              <a:rPr lang="en-US" sz="2800" kern="0" dirty="0">
                <a:solidFill>
                  <a:srgbClr val="BD00B0"/>
                </a:solidFill>
                <a:latin typeface="Calibri" pitchFamily="34" charset="0"/>
              </a:rPr>
              <a:t>)</a:t>
            </a:r>
          </a:p>
        </p:txBody>
      </p:sp>
    </p:spTree>
    <p:extLst>
      <p:ext uri="{BB962C8B-B14F-4D97-AF65-F5344CB8AC3E}">
        <p14:creationId xmlns:p14="http://schemas.microsoft.com/office/powerpoint/2010/main" val="1024514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2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28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127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28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817" grpId="0" animBg="1"/>
      <p:bldP spid="1012818"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22960" y="286605"/>
            <a:ext cx="7543800" cy="720096"/>
          </a:xfrm>
        </p:spPr>
        <p:txBody>
          <a:bodyPr>
            <a:normAutofit fontScale="90000"/>
          </a:bodyPr>
          <a:lstStyle/>
          <a:p>
            <a:pPr eaLnBrk="1" hangingPunct="1"/>
            <a:r>
              <a:rPr lang="zh-CN" altLang="en-US" sz="4000" dirty="0"/>
              <a:t>条件概率</a:t>
            </a:r>
            <a:r>
              <a:rPr lang="en-US" altLang="zh-CN" sz="4000" dirty="0"/>
              <a:t>(</a:t>
            </a:r>
            <a:r>
              <a:rPr lang="en-US" sz="4000" dirty="0"/>
              <a:t>Conditional Probabilities)</a:t>
            </a:r>
          </a:p>
        </p:txBody>
      </p:sp>
      <p:sp>
        <p:nvSpPr>
          <p:cNvPr id="13315" name="Rectangle 3"/>
          <p:cNvSpPr>
            <a:spLocks noGrp="1" noChangeArrowheads="1"/>
          </p:cNvSpPr>
          <p:nvPr>
            <p:ph idx="1"/>
          </p:nvPr>
        </p:nvSpPr>
        <p:spPr>
          <a:xfrm>
            <a:off x="238126" y="1292786"/>
            <a:ext cx="6422231" cy="4680978"/>
          </a:xfrm>
        </p:spPr>
        <p:txBody>
          <a:bodyPr/>
          <a:lstStyle/>
          <a:p>
            <a:pPr eaLnBrk="1" hangingPunct="1"/>
            <a:r>
              <a:rPr lang="zh-CN" altLang="en-US" dirty="0"/>
              <a:t>联合概率和条件概率间的简单关系</a:t>
            </a:r>
            <a:endParaRPr lang="en-US" sz="2400" dirty="0"/>
          </a:p>
          <a:p>
            <a:pPr lvl="1" eaLnBrk="1" hangingPunct="1"/>
            <a:endParaRPr lang="en-US" altLang="zh-CN" sz="2000" dirty="0">
              <a:solidFill>
                <a:schemeClr val="accent2"/>
              </a:solidFill>
            </a:endParaRPr>
          </a:p>
          <a:p>
            <a:pPr lvl="1" eaLnBrk="1" hangingPunct="1"/>
            <a:r>
              <a:rPr lang="zh-CN" altLang="en-US" sz="2000" dirty="0">
                <a:solidFill>
                  <a:schemeClr val="tx1"/>
                </a:solidFill>
              </a:rPr>
              <a:t>实际上，这也是条件概率的定义：</a:t>
            </a:r>
            <a:endParaRPr lang="en-US" sz="2000" dirty="0">
              <a:solidFill>
                <a:schemeClr val="tx1"/>
              </a:solidFill>
            </a:endParaRPr>
          </a:p>
        </p:txBody>
      </p:sp>
      <p:grpSp>
        <p:nvGrpSpPr>
          <p:cNvPr id="2" name="Group 21"/>
          <p:cNvGrpSpPr>
            <a:grpSpLocks/>
          </p:cNvGrpSpPr>
          <p:nvPr/>
        </p:nvGrpSpPr>
        <p:grpSpPr bwMode="auto">
          <a:xfrm>
            <a:off x="6277635" y="2435139"/>
            <a:ext cx="1647825" cy="1272154"/>
            <a:chOff x="5105400" y="2512724"/>
            <a:chExt cx="2895600" cy="1676400"/>
          </a:xfrm>
        </p:grpSpPr>
        <p:sp>
          <p:nvSpPr>
            <p:cNvPr id="13347" name="Oval 33"/>
            <p:cNvSpPr>
              <a:spLocks noChangeArrowheads="1"/>
            </p:cNvSpPr>
            <p:nvPr/>
          </p:nvSpPr>
          <p:spPr bwMode="auto">
            <a:xfrm>
              <a:off x="5105400" y="2512724"/>
              <a:ext cx="1828800" cy="1676400"/>
            </a:xfrm>
            <a:prstGeom prst="ellipse">
              <a:avLst/>
            </a:prstGeom>
            <a:solidFill>
              <a:srgbClr val="3333FF">
                <a:alpha val="50195"/>
              </a:srgbClr>
            </a:solidFill>
            <a:ln w="9525">
              <a:solidFill>
                <a:schemeClr val="tx1"/>
              </a:solidFill>
              <a:round/>
              <a:headEnd/>
              <a:tailEnd/>
            </a:ln>
          </p:spPr>
          <p:txBody>
            <a:bodyPr wrap="none" anchor="ctr"/>
            <a:lstStyle/>
            <a:p>
              <a:endParaRPr lang="en-US"/>
            </a:p>
          </p:txBody>
        </p:sp>
        <p:sp>
          <p:nvSpPr>
            <p:cNvPr id="13348" name="Oval 34"/>
            <p:cNvSpPr>
              <a:spLocks noChangeArrowheads="1"/>
            </p:cNvSpPr>
            <p:nvPr/>
          </p:nvSpPr>
          <p:spPr bwMode="auto">
            <a:xfrm>
              <a:off x="6172200" y="2512724"/>
              <a:ext cx="1828800" cy="1676400"/>
            </a:xfrm>
            <a:prstGeom prst="ellipse">
              <a:avLst/>
            </a:prstGeom>
            <a:solidFill>
              <a:srgbClr val="FF3300">
                <a:alpha val="50195"/>
              </a:srgbClr>
            </a:solidFill>
            <a:ln w="9525">
              <a:solidFill>
                <a:schemeClr val="tx1"/>
              </a:solidFill>
              <a:round/>
              <a:headEnd/>
              <a:tailEnd/>
            </a:ln>
          </p:spPr>
          <p:txBody>
            <a:bodyPr wrap="none" anchor="ctr"/>
            <a:lstStyle/>
            <a:p>
              <a:endParaRPr lang="en-US"/>
            </a:p>
          </p:txBody>
        </p:sp>
      </p:grpSp>
      <p:sp>
        <p:nvSpPr>
          <p:cNvPr id="3" name="Rectangle 2"/>
          <p:cNvSpPr/>
          <p:nvPr/>
        </p:nvSpPr>
        <p:spPr>
          <a:xfrm>
            <a:off x="5877750" y="2036357"/>
            <a:ext cx="2381140" cy="215464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238401" y="3737389"/>
            <a:ext cx="606256" cy="400110"/>
          </a:xfrm>
          <a:prstGeom prst="rect">
            <a:avLst/>
          </a:prstGeom>
          <a:noFill/>
        </p:spPr>
        <p:txBody>
          <a:bodyPr wrap="none" rtlCol="0">
            <a:spAutoFit/>
          </a:bodyPr>
          <a:lstStyle/>
          <a:p>
            <a:r>
              <a:rPr lang="en-US" sz="2000" i="1" dirty="0">
                <a:solidFill>
                  <a:srgbClr val="FF9786"/>
                </a:solidFill>
                <a:latin typeface="Calibri"/>
                <a:cs typeface="Calibri"/>
              </a:rPr>
              <a:t>P(b)</a:t>
            </a:r>
          </a:p>
        </p:txBody>
      </p:sp>
      <p:sp>
        <p:nvSpPr>
          <p:cNvPr id="17" name="TextBox 16"/>
          <p:cNvSpPr txBox="1"/>
          <p:nvPr/>
        </p:nvSpPr>
        <p:spPr>
          <a:xfrm>
            <a:off x="6476782" y="3731026"/>
            <a:ext cx="606256" cy="400110"/>
          </a:xfrm>
          <a:prstGeom prst="rect">
            <a:avLst/>
          </a:prstGeom>
          <a:noFill/>
        </p:spPr>
        <p:txBody>
          <a:bodyPr wrap="none" rtlCol="0">
            <a:spAutoFit/>
          </a:bodyPr>
          <a:lstStyle/>
          <a:p>
            <a:r>
              <a:rPr lang="en-US" sz="2000" i="1" dirty="0">
                <a:solidFill>
                  <a:schemeClr val="accent2"/>
                </a:solidFill>
                <a:latin typeface="Calibri"/>
                <a:cs typeface="Calibri"/>
              </a:rPr>
              <a:t>P(a)</a:t>
            </a:r>
          </a:p>
        </p:txBody>
      </p:sp>
      <p:sp>
        <p:nvSpPr>
          <p:cNvPr id="18" name="TextBox 17"/>
          <p:cNvSpPr txBox="1"/>
          <p:nvPr/>
        </p:nvSpPr>
        <p:spPr>
          <a:xfrm>
            <a:off x="6837700" y="2068991"/>
            <a:ext cx="801823" cy="400110"/>
          </a:xfrm>
          <a:prstGeom prst="rect">
            <a:avLst/>
          </a:prstGeom>
          <a:noFill/>
        </p:spPr>
        <p:txBody>
          <a:bodyPr wrap="none" rtlCol="0">
            <a:spAutoFit/>
          </a:bodyPr>
          <a:lstStyle/>
          <a:p>
            <a:r>
              <a:rPr lang="en-US" sz="2000" i="1" dirty="0">
                <a:solidFill>
                  <a:srgbClr val="E57071"/>
                </a:solidFill>
                <a:latin typeface="Calibri"/>
                <a:cs typeface="Calibri"/>
              </a:rPr>
              <a:t>P(</a:t>
            </a:r>
            <a:r>
              <a:rPr lang="en-US" sz="2000" i="1" dirty="0" err="1">
                <a:solidFill>
                  <a:srgbClr val="E57071"/>
                </a:solidFill>
                <a:latin typeface="Calibri"/>
                <a:cs typeface="Calibri"/>
              </a:rPr>
              <a:t>a,b</a:t>
            </a:r>
            <a:r>
              <a:rPr lang="en-US" sz="2000" i="1" dirty="0">
                <a:solidFill>
                  <a:srgbClr val="E57071"/>
                </a:solidFill>
                <a:latin typeface="Calibri"/>
                <a:cs typeface="Calibri"/>
              </a:rPr>
              <a:t>)</a:t>
            </a:r>
          </a:p>
        </p:txBody>
      </p:sp>
      <p:cxnSp>
        <p:nvCxnSpPr>
          <p:cNvPr id="23" name="Straight Arrow Connector 22"/>
          <p:cNvCxnSpPr/>
          <p:nvPr/>
        </p:nvCxnSpPr>
        <p:spPr>
          <a:xfrm>
            <a:off x="7083038" y="2435139"/>
            <a:ext cx="95610" cy="7318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aphicFrame>
        <p:nvGraphicFramePr>
          <p:cNvPr id="22" name="Group 7"/>
          <p:cNvGraphicFramePr>
            <a:graphicFrameLocks noGrp="1"/>
          </p:cNvGraphicFramePr>
          <p:nvPr>
            <p:extLst>
              <p:ext uri="{D42A27DB-BD31-4B8C-83A1-F6EECF244321}">
                <p14:modId xmlns:p14="http://schemas.microsoft.com/office/powerpoint/2010/main" val="109475053"/>
              </p:ext>
            </p:extLst>
          </p:nvPr>
        </p:nvGraphicFramePr>
        <p:xfrm>
          <a:off x="187507" y="4330528"/>
          <a:ext cx="2743200" cy="1981200"/>
        </p:xfrm>
        <a:graphic>
          <a:graphicData uri="http://schemas.openxmlformats.org/drawingml/2006/table">
            <a:tb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5" name="TextBox 21"/>
          <p:cNvSpPr txBox="1"/>
          <p:nvPr/>
        </p:nvSpPr>
        <p:spPr>
          <a:xfrm>
            <a:off x="949507" y="3792365"/>
            <a:ext cx="1147010" cy="461665"/>
          </a:xfrm>
          <a:prstGeom prst="rect">
            <a:avLst/>
          </a:prstGeom>
          <a:noFill/>
        </p:spPr>
        <p:txBody>
          <a:bodyPr wrap="none" rtlCol="0">
            <a:spAutoFit/>
          </a:bodyPr>
          <a:lstStyle/>
          <a:p>
            <a:r>
              <a:rPr lang="en-US" sz="2400" i="1" dirty="0">
                <a:solidFill>
                  <a:srgbClr val="BD00B0"/>
                </a:solidFill>
              </a:rPr>
              <a:t>P</a:t>
            </a:r>
            <a:r>
              <a:rPr lang="en-US" sz="2400" dirty="0">
                <a:solidFill>
                  <a:srgbClr val="BD00B0"/>
                </a:solidFill>
              </a:rPr>
              <a:t>(</a:t>
            </a:r>
            <a:r>
              <a:rPr lang="en-US" sz="2400" i="1" dirty="0">
                <a:solidFill>
                  <a:srgbClr val="BD00B0"/>
                </a:solidFill>
              </a:rPr>
              <a:t>T,W</a:t>
            </a:r>
            <a:r>
              <a:rPr lang="en-US" sz="2400" dirty="0">
                <a:solidFill>
                  <a:srgbClr val="BD00B0"/>
                </a:solidFill>
              </a:rPr>
              <a:t>)</a:t>
            </a:r>
          </a:p>
        </p:txBody>
      </p:sp>
      <p:grpSp>
        <p:nvGrpSpPr>
          <p:cNvPr id="30" name="Group 1"/>
          <p:cNvGrpSpPr/>
          <p:nvPr/>
        </p:nvGrpSpPr>
        <p:grpSpPr>
          <a:xfrm>
            <a:off x="388317" y="2350791"/>
            <a:ext cx="3200400" cy="954107"/>
            <a:chOff x="9296400" y="1219200"/>
            <a:chExt cx="2729076" cy="954107"/>
          </a:xfrm>
        </p:grpSpPr>
        <p:sp>
          <p:nvSpPr>
            <p:cNvPr id="31" name="TextBox 22"/>
            <p:cNvSpPr txBox="1"/>
            <p:nvPr/>
          </p:nvSpPr>
          <p:spPr>
            <a:xfrm>
              <a:off x="9296400" y="1371600"/>
              <a:ext cx="1684006" cy="523220"/>
            </a:xfrm>
            <a:prstGeom prst="rect">
              <a:avLst/>
            </a:prstGeom>
            <a:noFill/>
          </p:spPr>
          <p:txBody>
            <a:bodyPr wrap="none" rtlCol="0">
              <a:spAutoFit/>
            </a:bodyPr>
            <a:lstStyle/>
            <a:p>
              <a:r>
                <a:rPr lang="en-US" sz="2800" i="1" dirty="0">
                  <a:solidFill>
                    <a:srgbClr val="BD00B0"/>
                  </a:solidFill>
                </a:rPr>
                <a:t>P</a:t>
              </a:r>
              <a:r>
                <a:rPr lang="en-US" sz="2800" dirty="0">
                  <a:solidFill>
                    <a:srgbClr val="BD00B0"/>
                  </a:solidFill>
                </a:rPr>
                <a:t>(</a:t>
              </a:r>
              <a:r>
                <a:rPr lang="en-US" sz="2800" i="1" dirty="0">
                  <a:solidFill>
                    <a:srgbClr val="BD00B0"/>
                  </a:solidFill>
                </a:rPr>
                <a:t>a | b</a:t>
              </a:r>
              <a:r>
                <a:rPr lang="en-US" sz="2800" dirty="0">
                  <a:solidFill>
                    <a:srgbClr val="BD00B0"/>
                  </a:solidFill>
                </a:rPr>
                <a:t>) = </a:t>
              </a:r>
            </a:p>
          </p:txBody>
        </p:sp>
        <p:sp>
          <p:nvSpPr>
            <p:cNvPr id="32" name="TextBox 24"/>
            <p:cNvSpPr txBox="1"/>
            <p:nvPr/>
          </p:nvSpPr>
          <p:spPr>
            <a:xfrm>
              <a:off x="10744200" y="1219200"/>
              <a:ext cx="1281276" cy="954107"/>
            </a:xfrm>
            <a:prstGeom prst="rect">
              <a:avLst/>
            </a:prstGeom>
            <a:noFill/>
          </p:spPr>
          <p:txBody>
            <a:bodyPr wrap="none" rtlCol="0">
              <a:spAutoFit/>
            </a:bodyPr>
            <a:lstStyle/>
            <a:p>
              <a:r>
                <a:rPr lang="en-US" sz="2800" i="1" u="sng" dirty="0">
                  <a:solidFill>
                    <a:srgbClr val="BD00B0"/>
                  </a:solidFill>
                </a:rPr>
                <a:t>P</a:t>
              </a:r>
              <a:r>
                <a:rPr lang="en-US" sz="2800" u="sng" dirty="0">
                  <a:solidFill>
                    <a:srgbClr val="BD00B0"/>
                  </a:solidFill>
                </a:rPr>
                <a:t>(</a:t>
              </a:r>
              <a:r>
                <a:rPr lang="en-US" sz="2800" i="1" u="sng" dirty="0">
                  <a:solidFill>
                    <a:srgbClr val="BD00B0"/>
                  </a:solidFill>
                </a:rPr>
                <a:t>a, b</a:t>
              </a:r>
              <a:r>
                <a:rPr lang="en-US" sz="2800" u="sng" dirty="0">
                  <a:solidFill>
                    <a:srgbClr val="BD00B0"/>
                  </a:solidFill>
                </a:rPr>
                <a:t>)</a:t>
              </a:r>
            </a:p>
            <a:p>
              <a:r>
                <a:rPr lang="en-US" sz="2800" dirty="0">
                  <a:solidFill>
                    <a:srgbClr val="BD00B0"/>
                  </a:solidFill>
                </a:rPr>
                <a:t>  </a:t>
              </a:r>
              <a:r>
                <a:rPr lang="en-US" sz="2800" i="1" dirty="0">
                  <a:solidFill>
                    <a:srgbClr val="BD00B0"/>
                  </a:solidFill>
                </a:rPr>
                <a:t>P</a:t>
              </a:r>
              <a:r>
                <a:rPr lang="en-US" sz="2800" dirty="0">
                  <a:solidFill>
                    <a:srgbClr val="BD00B0"/>
                  </a:solidFill>
                </a:rPr>
                <a:t>(</a:t>
              </a:r>
              <a:r>
                <a:rPr lang="en-US" sz="2800" i="1" dirty="0">
                  <a:solidFill>
                    <a:srgbClr val="BD00B0"/>
                  </a:solidFill>
                </a:rPr>
                <a:t>b</a:t>
              </a:r>
              <a:r>
                <a:rPr lang="en-US" sz="2800" dirty="0">
                  <a:solidFill>
                    <a:srgbClr val="BD00B0"/>
                  </a:solidFill>
                </a:rPr>
                <a:t>)</a:t>
              </a:r>
            </a:p>
          </p:txBody>
        </p:sp>
      </p:grpSp>
      <p:sp>
        <p:nvSpPr>
          <p:cNvPr id="33" name="Rectangular Callout 10"/>
          <p:cNvSpPr/>
          <p:nvPr/>
        </p:nvSpPr>
        <p:spPr>
          <a:xfrm>
            <a:off x="3351654" y="5472411"/>
            <a:ext cx="3779189" cy="762601"/>
          </a:xfrm>
          <a:prstGeom prst="wedgeRectCallout">
            <a:avLst>
              <a:gd name="adj1" fmla="val 34349"/>
              <a:gd name="adj2" fmla="val -87473"/>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26"/>
          <p:cNvGrpSpPr/>
          <p:nvPr/>
        </p:nvGrpSpPr>
        <p:grpSpPr>
          <a:xfrm>
            <a:off x="2981326" y="4338560"/>
            <a:ext cx="4684053" cy="954107"/>
            <a:chOff x="9296400" y="1219200"/>
            <a:chExt cx="2750126" cy="954107"/>
          </a:xfrm>
        </p:grpSpPr>
        <p:sp>
          <p:nvSpPr>
            <p:cNvPr id="35" name="TextBox 28"/>
            <p:cNvSpPr txBox="1"/>
            <p:nvPr/>
          </p:nvSpPr>
          <p:spPr>
            <a:xfrm>
              <a:off x="9296400" y="1371600"/>
              <a:ext cx="2235270" cy="523220"/>
            </a:xfrm>
            <a:prstGeom prst="rect">
              <a:avLst/>
            </a:prstGeom>
            <a:noFill/>
          </p:spPr>
          <p:txBody>
            <a:bodyPr wrap="none" rtlCol="0">
              <a:spAutoFit/>
            </a:bodyPr>
            <a:lstStyle/>
            <a:p>
              <a:r>
                <a:rPr lang="en-US" sz="2800" i="1" dirty="0">
                  <a:solidFill>
                    <a:srgbClr val="BD00B0"/>
                  </a:solidFill>
                </a:rPr>
                <a:t>P</a:t>
              </a:r>
              <a:r>
                <a:rPr lang="en-US" sz="2800" dirty="0">
                  <a:solidFill>
                    <a:srgbClr val="BD00B0"/>
                  </a:solidFill>
                </a:rPr>
                <a:t>(</a:t>
              </a:r>
              <a:r>
                <a:rPr lang="en-US" sz="2800" i="1" dirty="0">
                  <a:solidFill>
                    <a:srgbClr val="BD00B0"/>
                  </a:solidFill>
                </a:rPr>
                <a:t>W=s | T=c</a:t>
              </a:r>
              <a:r>
                <a:rPr lang="en-US" sz="2800" dirty="0">
                  <a:solidFill>
                    <a:srgbClr val="BD00B0"/>
                  </a:solidFill>
                </a:rPr>
                <a:t>) = </a:t>
              </a:r>
            </a:p>
          </p:txBody>
        </p:sp>
        <p:sp>
          <p:nvSpPr>
            <p:cNvPr id="36" name="TextBox 29"/>
            <p:cNvSpPr txBox="1"/>
            <p:nvPr/>
          </p:nvSpPr>
          <p:spPr>
            <a:xfrm>
              <a:off x="10659619" y="1219200"/>
              <a:ext cx="1386907" cy="954107"/>
            </a:xfrm>
            <a:prstGeom prst="rect">
              <a:avLst/>
            </a:prstGeom>
            <a:noFill/>
          </p:spPr>
          <p:txBody>
            <a:bodyPr wrap="square" rtlCol="0">
              <a:spAutoFit/>
            </a:bodyPr>
            <a:lstStyle/>
            <a:p>
              <a:r>
                <a:rPr lang="en-US" sz="2800" i="1" u="sng" dirty="0">
                  <a:solidFill>
                    <a:srgbClr val="BD00B0"/>
                  </a:solidFill>
                </a:rPr>
                <a:t>P</a:t>
              </a:r>
              <a:r>
                <a:rPr lang="en-US" sz="2800" u="sng" dirty="0">
                  <a:solidFill>
                    <a:srgbClr val="BD00B0"/>
                  </a:solidFill>
                </a:rPr>
                <a:t>(</a:t>
              </a:r>
              <a:r>
                <a:rPr lang="en-US" sz="2800" i="1" u="sng" dirty="0">
                  <a:solidFill>
                    <a:srgbClr val="BD00B0"/>
                  </a:solidFill>
                </a:rPr>
                <a:t>W=</a:t>
              </a:r>
              <a:r>
                <a:rPr lang="en-US" sz="2800" i="1" u="sng" dirty="0" err="1">
                  <a:solidFill>
                    <a:srgbClr val="BD00B0"/>
                  </a:solidFill>
                </a:rPr>
                <a:t>s,T</a:t>
              </a:r>
              <a:r>
                <a:rPr lang="en-US" sz="2800" i="1" u="sng" dirty="0">
                  <a:solidFill>
                    <a:srgbClr val="BD00B0"/>
                  </a:solidFill>
                </a:rPr>
                <a:t>=c</a:t>
              </a:r>
              <a:r>
                <a:rPr lang="en-US" sz="2800" u="sng" dirty="0">
                  <a:solidFill>
                    <a:srgbClr val="BD00B0"/>
                  </a:solidFill>
                </a:rPr>
                <a:t>)</a:t>
              </a:r>
            </a:p>
            <a:p>
              <a:r>
                <a:rPr lang="en-US" sz="2800" dirty="0">
                  <a:solidFill>
                    <a:srgbClr val="BD00B0"/>
                  </a:solidFill>
                </a:rPr>
                <a:t>     </a:t>
              </a:r>
              <a:r>
                <a:rPr lang="en-US" sz="2800" i="1" dirty="0">
                  <a:solidFill>
                    <a:srgbClr val="BD00B0"/>
                  </a:solidFill>
                </a:rPr>
                <a:t>P</a:t>
              </a:r>
              <a:r>
                <a:rPr lang="en-US" sz="2800" dirty="0">
                  <a:solidFill>
                    <a:srgbClr val="BD00B0"/>
                  </a:solidFill>
                </a:rPr>
                <a:t>(</a:t>
              </a:r>
              <a:r>
                <a:rPr lang="en-US" sz="2800" i="1" dirty="0">
                  <a:solidFill>
                    <a:srgbClr val="BD00B0"/>
                  </a:solidFill>
                </a:rPr>
                <a:t>T=c</a:t>
              </a:r>
              <a:r>
                <a:rPr lang="en-US" sz="2800" dirty="0">
                  <a:solidFill>
                    <a:srgbClr val="BD00B0"/>
                  </a:solidFill>
                </a:rPr>
                <a:t>)</a:t>
              </a:r>
            </a:p>
          </p:txBody>
        </p:sp>
      </p:grpSp>
      <p:sp>
        <p:nvSpPr>
          <p:cNvPr id="37" name="TextBox 30"/>
          <p:cNvSpPr txBox="1"/>
          <p:nvPr/>
        </p:nvSpPr>
        <p:spPr>
          <a:xfrm>
            <a:off x="3733800" y="5481703"/>
            <a:ext cx="5410200" cy="707886"/>
          </a:xfrm>
          <a:prstGeom prst="rect">
            <a:avLst/>
          </a:prstGeom>
          <a:noFill/>
        </p:spPr>
        <p:txBody>
          <a:bodyPr wrap="square" rtlCol="0">
            <a:spAutoFit/>
          </a:bodyPr>
          <a:lstStyle/>
          <a:p>
            <a:r>
              <a:rPr lang="en-US" sz="2000" i="1" dirty="0">
                <a:solidFill>
                  <a:srgbClr val="BD00B0"/>
                </a:solidFill>
              </a:rPr>
              <a:t>= P</a:t>
            </a:r>
            <a:r>
              <a:rPr lang="en-US" sz="2000" dirty="0">
                <a:solidFill>
                  <a:srgbClr val="BD00B0"/>
                </a:solidFill>
              </a:rPr>
              <a:t>(</a:t>
            </a:r>
            <a:r>
              <a:rPr lang="en-US" sz="2000" i="1" dirty="0">
                <a:solidFill>
                  <a:srgbClr val="BD00B0"/>
                </a:solidFill>
              </a:rPr>
              <a:t>W=</a:t>
            </a:r>
            <a:r>
              <a:rPr lang="en-US" sz="2000" i="1" dirty="0" err="1">
                <a:solidFill>
                  <a:srgbClr val="BD00B0"/>
                </a:solidFill>
              </a:rPr>
              <a:t>s,T</a:t>
            </a:r>
            <a:r>
              <a:rPr lang="en-US" sz="2000" i="1" dirty="0">
                <a:solidFill>
                  <a:srgbClr val="BD00B0"/>
                </a:solidFill>
              </a:rPr>
              <a:t>=c</a:t>
            </a:r>
            <a:r>
              <a:rPr lang="en-US" sz="2000" dirty="0">
                <a:solidFill>
                  <a:srgbClr val="BD00B0"/>
                </a:solidFill>
              </a:rPr>
              <a:t>) + </a:t>
            </a:r>
            <a:r>
              <a:rPr lang="en-US" sz="2000" i="1" dirty="0">
                <a:solidFill>
                  <a:srgbClr val="BD00B0"/>
                </a:solidFill>
              </a:rPr>
              <a:t>P</a:t>
            </a:r>
            <a:r>
              <a:rPr lang="en-US" sz="2000" dirty="0">
                <a:solidFill>
                  <a:srgbClr val="BD00B0"/>
                </a:solidFill>
              </a:rPr>
              <a:t>(</a:t>
            </a:r>
            <a:r>
              <a:rPr lang="en-US" sz="2000" i="1" dirty="0">
                <a:solidFill>
                  <a:srgbClr val="BD00B0"/>
                </a:solidFill>
              </a:rPr>
              <a:t>W=</a:t>
            </a:r>
            <a:r>
              <a:rPr lang="en-US" sz="2000" i="1" dirty="0" err="1">
                <a:solidFill>
                  <a:srgbClr val="BD00B0"/>
                </a:solidFill>
              </a:rPr>
              <a:t>r,T</a:t>
            </a:r>
            <a:r>
              <a:rPr lang="en-US" sz="2000" i="1" dirty="0">
                <a:solidFill>
                  <a:srgbClr val="BD00B0"/>
                </a:solidFill>
              </a:rPr>
              <a:t>=c</a:t>
            </a:r>
            <a:r>
              <a:rPr lang="en-US" sz="2000" dirty="0">
                <a:solidFill>
                  <a:srgbClr val="BD00B0"/>
                </a:solidFill>
              </a:rPr>
              <a:t>)</a:t>
            </a:r>
          </a:p>
          <a:p>
            <a:r>
              <a:rPr lang="en-US" sz="2000" dirty="0">
                <a:solidFill>
                  <a:srgbClr val="BD00B0"/>
                </a:solidFill>
              </a:rPr>
              <a:t>= 0.2 + 0.3 = 0.5</a:t>
            </a:r>
          </a:p>
        </p:txBody>
      </p:sp>
      <p:sp>
        <p:nvSpPr>
          <p:cNvPr id="38" name="TextBox 31"/>
          <p:cNvSpPr txBox="1"/>
          <p:nvPr/>
        </p:nvSpPr>
        <p:spPr>
          <a:xfrm>
            <a:off x="7083038" y="4567160"/>
            <a:ext cx="2186056" cy="461665"/>
          </a:xfrm>
          <a:prstGeom prst="rect">
            <a:avLst/>
          </a:prstGeom>
          <a:noFill/>
        </p:spPr>
        <p:txBody>
          <a:bodyPr wrap="none" rtlCol="0">
            <a:spAutoFit/>
          </a:bodyPr>
          <a:lstStyle/>
          <a:p>
            <a:r>
              <a:rPr lang="en-US" sz="2400" i="1" dirty="0">
                <a:solidFill>
                  <a:srgbClr val="BD00B0"/>
                </a:solidFill>
              </a:rPr>
              <a:t>=</a:t>
            </a:r>
            <a:r>
              <a:rPr lang="en-US" sz="2400" dirty="0">
                <a:solidFill>
                  <a:srgbClr val="BD00B0"/>
                </a:solidFill>
              </a:rPr>
              <a:t> 0.2/0.5 = 0.4</a:t>
            </a:r>
          </a:p>
        </p:txBody>
      </p:sp>
      <p:sp>
        <p:nvSpPr>
          <p:cNvPr id="39" name="Rectangle 32"/>
          <p:cNvSpPr/>
          <p:nvPr/>
        </p:nvSpPr>
        <p:spPr>
          <a:xfrm>
            <a:off x="2014329" y="5532864"/>
            <a:ext cx="980434" cy="809776"/>
          </a:xfrm>
          <a:prstGeom prst="rect">
            <a:avLst/>
          </a:prstGeom>
          <a:noFill/>
          <a:ln w="69850" cmpd="sng">
            <a:solidFill>
              <a:srgbClr val="CE46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4"/>
          <p:cNvSpPr/>
          <p:nvPr/>
        </p:nvSpPr>
        <p:spPr>
          <a:xfrm>
            <a:off x="2035823" y="5548911"/>
            <a:ext cx="838200" cy="304800"/>
          </a:xfrm>
          <a:prstGeom prst="rect">
            <a:avLst/>
          </a:prstGeom>
          <a:noFill/>
          <a:ln w="38100" cmpd="sng">
            <a:solidFill>
              <a:srgbClr val="CC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4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animBg="1"/>
      <p:bldP spid="37" grpId="0"/>
      <p:bldP spid="38" grpId="0"/>
      <p:bldP spid="39"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zh-CN" altLang="en-US" dirty="0"/>
              <a:t>条件概率</a:t>
            </a:r>
            <a:endParaRPr lang="en-US" dirty="0"/>
          </a:p>
        </p:txBody>
      </p:sp>
      <p:sp>
        <p:nvSpPr>
          <p:cNvPr id="10243" name="Rectangle 3"/>
          <p:cNvSpPr>
            <a:spLocks noGrp="1" noChangeArrowheads="1"/>
          </p:cNvSpPr>
          <p:nvPr>
            <p:ph idx="1"/>
          </p:nvPr>
        </p:nvSpPr>
        <p:spPr>
          <a:xfrm>
            <a:off x="255986" y="1861785"/>
            <a:ext cx="7831650" cy="3714750"/>
          </a:xfrm>
        </p:spPr>
        <p:txBody>
          <a:bodyPr/>
          <a:lstStyle/>
          <a:p>
            <a:pPr eaLnBrk="1" hangingPunct="1">
              <a:lnSpc>
                <a:spcPct val="80000"/>
              </a:lnSpc>
            </a:pPr>
            <a:r>
              <a:rPr lang="zh-CN" altLang="en-US" sz="2100" dirty="0"/>
              <a:t>从单一事件过渡到离散的分布：</a:t>
            </a:r>
            <a:endParaRPr lang="en-US" sz="2100" dirty="0"/>
          </a:p>
        </p:txBody>
      </p:sp>
      <p:graphicFrame>
        <p:nvGraphicFramePr>
          <p:cNvPr id="1010734" name="Group 46"/>
          <p:cNvGraphicFramePr>
            <a:graphicFrameLocks noGrp="1"/>
          </p:cNvGraphicFramePr>
          <p:nvPr/>
        </p:nvGraphicFramePr>
        <p:xfrm>
          <a:off x="6858000" y="2753843"/>
          <a:ext cx="1875814" cy="891540"/>
        </p:xfrm>
        <a:graphic>
          <a:graphicData uri="http://schemas.openxmlformats.org/drawingml/2006/table">
            <a:tbl>
              <a:tblPr/>
              <a:tblGrid>
                <a:gridCol w="618644">
                  <a:extLst>
                    <a:ext uri="{9D8B030D-6E8A-4147-A177-3AD203B41FA5}">
                      <a16:colId xmlns:a16="http://schemas.microsoft.com/office/drawing/2014/main" val="20000"/>
                    </a:ext>
                  </a:extLst>
                </a:gridCol>
                <a:gridCol w="524357">
                  <a:extLst>
                    <a:ext uri="{9D8B030D-6E8A-4147-A177-3AD203B41FA5}">
                      <a16:colId xmlns:a16="http://schemas.microsoft.com/office/drawing/2014/main" val="20001"/>
                    </a:ext>
                  </a:extLst>
                </a:gridCol>
                <a:gridCol w="732813">
                  <a:extLst>
                    <a:ext uri="{9D8B030D-6E8A-4147-A177-3AD203B41FA5}">
                      <a16:colId xmlns:a16="http://schemas.microsoft.com/office/drawing/2014/main" val="20002"/>
                    </a:ext>
                  </a:extLst>
                </a:gridCol>
              </a:tblGrid>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P(A |B)</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a</a:t>
                      </a:r>
                      <a:endParaRPr kumimoji="0" lang="en-US" sz="1500" b="0" i="0" u="none" strike="noStrike" cap="none" normalizeH="0" baseline="0" dirty="0">
                        <a:ln>
                          <a:noFill/>
                        </a:ln>
                        <a:solidFill>
                          <a:schemeClr val="accent2"/>
                        </a:solidFill>
                        <a:effectLst/>
                        <a:latin typeface="Calibri" charset="0"/>
                        <a:ea typeface="Calibri" charset="0"/>
                        <a:cs typeface="Calibri"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b</a:t>
                      </a:r>
                      <a:endParaRPr kumimoji="0" lang="en-US" sz="15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0.7</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7269864" y="2343150"/>
            <a:ext cx="907621"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A | b</a:t>
            </a:r>
            <a:r>
              <a:rPr lang="en-US" dirty="0">
                <a:solidFill>
                  <a:srgbClr val="BD00B0"/>
                </a:solidFill>
              </a:rPr>
              <a:t>)</a:t>
            </a:r>
          </a:p>
        </p:txBody>
      </p:sp>
      <p:grpSp>
        <p:nvGrpSpPr>
          <p:cNvPr id="4" name="Group 3"/>
          <p:cNvGrpSpPr/>
          <p:nvPr/>
        </p:nvGrpSpPr>
        <p:grpSpPr>
          <a:xfrm>
            <a:off x="2914650" y="2652432"/>
            <a:ext cx="3160499" cy="2343150"/>
            <a:chOff x="3505200" y="2362200"/>
            <a:chExt cx="3505200" cy="2590800"/>
          </a:xfrm>
        </p:grpSpPr>
        <p:sp>
          <p:nvSpPr>
            <p:cNvPr id="2" name="Rectangle 1"/>
            <p:cNvSpPr/>
            <p:nvPr/>
          </p:nvSpPr>
          <p:spPr>
            <a:xfrm>
              <a:off x="3505200" y="2362200"/>
              <a:ext cx="3505200"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p:cNvSpPr/>
            <p:nvPr/>
          </p:nvSpPr>
          <p:spPr>
            <a:xfrm>
              <a:off x="3886200" y="2819400"/>
              <a:ext cx="17907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4838700" y="2819400"/>
              <a:ext cx="17907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2" name="TextBox 11"/>
              <p:cNvSpPr txBox="1"/>
              <p:nvPr/>
            </p:nvSpPr>
            <p:spPr>
              <a:xfrm>
                <a:off x="532011" y="2652432"/>
                <a:ext cx="914033" cy="286232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a |</a:t>
                </a:r>
                <a14:m>
                  <m:oMath xmlns:m="http://schemas.openxmlformats.org/officeDocument/2006/math">
                    <m:r>
                      <a:rPr lang="en-US" i="1">
                        <a:solidFill>
                          <a:srgbClr val="BD00B0"/>
                        </a:solidFill>
                        <a:latin typeface="Cambria Math" charset="0"/>
                      </a:rPr>
                      <m:t> </m:t>
                    </m:r>
                  </m:oMath>
                </a14:m>
                <a:r>
                  <a:rPr lang="en-US" i="1" dirty="0">
                    <a:solidFill>
                      <a:srgbClr val="BD00B0"/>
                    </a:solidFill>
                  </a:rPr>
                  <a:t>b</a:t>
                </a:r>
                <a:r>
                  <a:rPr lang="en-US" dirty="0">
                    <a:solidFill>
                      <a:srgbClr val="BD00B0"/>
                    </a:solidFill>
                  </a:rPr>
                  <a:t>)</a:t>
                </a:r>
              </a:p>
              <a:p>
                <a:endParaRPr lang="en-US" dirty="0">
                  <a:solidFill>
                    <a:srgbClr val="BD00B0"/>
                  </a:solidFill>
                </a:endParaRPr>
              </a:p>
              <a:p>
                <a:endParaRPr lang="en-US" dirty="0">
                  <a:solidFill>
                    <a:srgbClr val="BD00B0"/>
                  </a:solidFill>
                </a:endParaRPr>
              </a:p>
              <a:p>
                <a:endParaRPr lang="en-US" dirty="0">
                  <a:solidFill>
                    <a:srgbClr val="BD00B0"/>
                  </a:solidFill>
                </a:endParaRPr>
              </a:p>
              <a:p>
                <a:r>
                  <a:rPr lang="en-US" i="1" dirty="0">
                    <a:solidFill>
                      <a:srgbClr val="BD00B0"/>
                    </a:solidFill>
                  </a:rPr>
                  <a:t>P</a:t>
                </a:r>
                <a:r>
                  <a:rPr lang="en-US" dirty="0">
                    <a:solidFill>
                      <a:srgbClr val="BD00B0"/>
                    </a:solidFill>
                  </a:rPr>
                  <a:t>(</a:t>
                </a:r>
                <a:r>
                  <a:rPr lang="en-US" i="1" dirty="0">
                    <a:solidFill>
                      <a:srgbClr val="BD00B0"/>
                    </a:solidFill>
                  </a:rPr>
                  <a:t>A | b</a:t>
                </a:r>
                <a:r>
                  <a:rPr lang="en-US" dirty="0">
                    <a:solidFill>
                      <a:srgbClr val="BD00B0"/>
                    </a:solidFill>
                  </a:rPr>
                  <a:t>)</a:t>
                </a:r>
              </a:p>
              <a:p>
                <a:endParaRPr lang="en-US" dirty="0">
                  <a:solidFill>
                    <a:srgbClr val="BD00B0"/>
                  </a:solidFill>
                </a:endParaRPr>
              </a:p>
              <a:p>
                <a:endParaRPr lang="en-US" dirty="0">
                  <a:solidFill>
                    <a:srgbClr val="BD00B0"/>
                  </a:solidFill>
                </a:endParaRPr>
              </a:p>
              <a:p>
                <a:endParaRPr lang="en-US" dirty="0">
                  <a:solidFill>
                    <a:srgbClr val="BD00B0"/>
                  </a:solidFill>
                </a:endParaRPr>
              </a:p>
              <a:p>
                <a:r>
                  <a:rPr lang="en-US" i="1" dirty="0">
                    <a:solidFill>
                      <a:srgbClr val="BD00B0"/>
                    </a:solidFill>
                  </a:rPr>
                  <a:t>P</a:t>
                </a:r>
                <a:r>
                  <a:rPr lang="en-US" dirty="0">
                    <a:solidFill>
                      <a:srgbClr val="BD00B0"/>
                    </a:solidFill>
                  </a:rPr>
                  <a:t>(</a:t>
                </a:r>
                <a:r>
                  <a:rPr lang="en-US" i="1" dirty="0">
                    <a:solidFill>
                      <a:srgbClr val="BD00B0"/>
                    </a:solidFill>
                  </a:rPr>
                  <a:t>A | B</a:t>
                </a:r>
                <a:r>
                  <a:rPr lang="en-US" dirty="0">
                    <a:solidFill>
                      <a:srgbClr val="BD00B0"/>
                    </a:solidFill>
                  </a:rPr>
                  <a:t>)</a:t>
                </a:r>
              </a:p>
              <a:p>
                <a:endParaRPr lang="en-US" dirty="0">
                  <a:solidFill>
                    <a:srgbClr val="BD00B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09347" y="2393576"/>
                <a:ext cx="1244059" cy="3785652"/>
              </a:xfrm>
              <a:prstGeom prst="rect">
                <a:avLst/>
              </a:prstGeom>
              <a:blipFill rotWithShape="0">
                <a:blip r:embed="rId3"/>
                <a:stretch>
                  <a:fillRect l="-7353" t="-12399" r="-6863"/>
                </a:stretch>
              </a:blipFill>
            </p:spPr>
            <p:txBody>
              <a:bodyPr/>
              <a:lstStyle/>
              <a:p>
                <a:r>
                  <a:rPr lang="en-US">
                    <a:noFill/>
                  </a:rPr>
                  <a:t> </a:t>
                </a:r>
              </a:p>
            </p:txBody>
          </p:sp>
        </mc:Fallback>
      </mc:AlternateContent>
      <p:graphicFrame>
        <p:nvGraphicFramePr>
          <p:cNvPr id="13" name="Group 46"/>
          <p:cNvGraphicFramePr>
            <a:graphicFrameLocks noGrp="1"/>
          </p:cNvGraphicFramePr>
          <p:nvPr/>
        </p:nvGraphicFramePr>
        <p:xfrm>
          <a:off x="6858000" y="4365566"/>
          <a:ext cx="1875814" cy="1485900"/>
        </p:xfrm>
        <a:graphic>
          <a:graphicData uri="http://schemas.openxmlformats.org/drawingml/2006/table">
            <a:tbl>
              <a:tblPr/>
              <a:tblGrid>
                <a:gridCol w="618644">
                  <a:extLst>
                    <a:ext uri="{9D8B030D-6E8A-4147-A177-3AD203B41FA5}">
                      <a16:colId xmlns:a16="http://schemas.microsoft.com/office/drawing/2014/main" val="20000"/>
                    </a:ext>
                  </a:extLst>
                </a:gridCol>
                <a:gridCol w="524357">
                  <a:extLst>
                    <a:ext uri="{9D8B030D-6E8A-4147-A177-3AD203B41FA5}">
                      <a16:colId xmlns:a16="http://schemas.microsoft.com/office/drawing/2014/main" val="20001"/>
                    </a:ext>
                  </a:extLst>
                </a:gridCol>
                <a:gridCol w="732813">
                  <a:extLst>
                    <a:ext uri="{9D8B030D-6E8A-4147-A177-3AD203B41FA5}">
                      <a16:colId xmlns:a16="http://schemas.microsoft.com/office/drawing/2014/main" val="20002"/>
                    </a:ext>
                  </a:extLst>
                </a:gridCol>
              </a:tblGrid>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P(A |B)</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a</a:t>
                      </a:r>
                      <a:endParaRPr kumimoji="0" lang="en-US" sz="1500" b="0" i="0" u="none" strike="noStrike" cap="none" normalizeH="0" baseline="0" dirty="0">
                        <a:ln>
                          <a:noFill/>
                        </a:ln>
                        <a:solidFill>
                          <a:schemeClr val="accent2"/>
                        </a:solidFill>
                        <a:effectLst/>
                        <a:latin typeface="Calibri" charset="0"/>
                        <a:ea typeface="Calibri" charset="0"/>
                        <a:cs typeface="Calibri"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b</a:t>
                      </a:r>
                      <a:endParaRPr kumimoji="0" lang="en-US" sz="15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0.7</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a</a:t>
                      </a:r>
                      <a:endParaRPr kumimoji="0" lang="en-US" sz="15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a:t>
                      </a:r>
                      <a:r>
                        <a:rPr kumimoji="0" lang="en-US" sz="1500" b="0" i="0" u="none" strike="noStrike" cap="none" normalizeH="0" baseline="0" dirty="0">
                          <a:ln>
                            <a:noFill/>
                          </a:ln>
                          <a:solidFill>
                            <a:schemeClr val="accent2"/>
                          </a:solidFill>
                          <a:effectLst/>
                          <a:latin typeface="Calibri" pitchFamily="34" charset="0"/>
                          <a:cs typeface="Calibri" pitchFamily="34" charset="0"/>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180">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a</a:t>
                      </a:r>
                      <a:endParaRPr kumimoji="0" lang="en-US" sz="15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lang="en-US" sz="1500" dirty="0">
                          <a:solidFill>
                            <a:schemeClr val="accent2"/>
                          </a:solidFill>
                          <a:latin typeface="Calibri" charset="0"/>
                          <a:ea typeface="Calibri" charset="0"/>
                          <a:cs typeface="Calibri" charset="0"/>
                          <a:sym typeface="Symbol"/>
                        </a:rPr>
                        <a:t>b</a:t>
                      </a:r>
                      <a:endParaRPr kumimoji="0" lang="en-US" sz="1500" b="0" i="0" u="none" strike="noStrike" cap="none" normalizeH="0" baseline="0" dirty="0">
                        <a:ln>
                          <a:noFill/>
                        </a:ln>
                        <a:solidFill>
                          <a:schemeClr val="accent2"/>
                        </a:solidFill>
                        <a:effectLst/>
                        <a:latin typeface="Calibri" pitchFamily="34" charset="0"/>
                        <a:cs typeface="Calibri"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0.6</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 name="TextBox 13"/>
          <p:cNvSpPr txBox="1"/>
          <p:nvPr/>
        </p:nvSpPr>
        <p:spPr>
          <a:xfrm>
            <a:off x="7269864" y="3954873"/>
            <a:ext cx="914033"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A | B</a:t>
            </a:r>
            <a:r>
              <a:rPr lang="en-US" dirty="0">
                <a:solidFill>
                  <a:srgbClr val="BD00B0"/>
                </a:solidFill>
              </a:rPr>
              <a:t>)</a:t>
            </a:r>
          </a:p>
        </p:txBody>
      </p:sp>
    </p:spTree>
    <p:extLst>
      <p:ext uri="{BB962C8B-B14F-4D97-AF65-F5344CB8AC3E}">
        <p14:creationId xmlns:p14="http://schemas.microsoft.com/office/powerpoint/2010/main" val="27885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07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22960" y="286605"/>
            <a:ext cx="7543800" cy="613282"/>
          </a:xfrm>
        </p:spPr>
        <p:txBody>
          <a:bodyPr>
            <a:normAutofit/>
          </a:bodyPr>
          <a:lstStyle/>
          <a:p>
            <a:pPr eaLnBrk="1" hangingPunct="1"/>
            <a:r>
              <a:rPr lang="zh-CN" altLang="en-US" dirty="0"/>
              <a:t>练习</a:t>
            </a:r>
            <a:r>
              <a:rPr lang="en-US" dirty="0"/>
              <a:t>: </a:t>
            </a:r>
            <a:r>
              <a:rPr lang="zh-CN" altLang="en-US" dirty="0"/>
              <a:t>条件概率</a:t>
            </a:r>
            <a:endParaRPr lang="en-US" dirty="0"/>
          </a:p>
        </p:txBody>
      </p:sp>
      <p:sp>
        <p:nvSpPr>
          <p:cNvPr id="14" name="Rectangle 3"/>
          <p:cNvSpPr>
            <a:spLocks noGrp="1" noChangeArrowheads="1"/>
          </p:cNvSpPr>
          <p:nvPr>
            <p:ph idx="1"/>
          </p:nvPr>
        </p:nvSpPr>
        <p:spPr>
          <a:xfrm>
            <a:off x="3156857" y="1872342"/>
            <a:ext cx="4453395" cy="4593771"/>
          </a:xfrm>
        </p:spPr>
        <p:txBody>
          <a:bodyPr>
            <a:normAutofit/>
          </a:bodyPr>
          <a:lstStyle/>
          <a:p>
            <a:pPr>
              <a:lnSpc>
                <a:spcPct val="80000"/>
              </a:lnSpc>
            </a:pPr>
            <a:r>
              <a:rPr lang="en-US" sz="2400" dirty="0"/>
              <a:t>P(X=true | Y=true)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400" dirty="0"/>
              <a:t>P(X=false | Y=true) ?</a:t>
            </a:r>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lvl="1" eaLnBrk="1" hangingPunct="1">
              <a:lnSpc>
                <a:spcPct val="80000"/>
              </a:lnSpc>
            </a:pPr>
            <a:endParaRPr lang="en-US" sz="2000" dirty="0"/>
          </a:p>
          <a:p>
            <a:pPr>
              <a:lnSpc>
                <a:spcPct val="80000"/>
              </a:lnSpc>
            </a:pPr>
            <a:r>
              <a:rPr lang="en-US" sz="2400" dirty="0"/>
              <a:t>P(Y=false | X=true) ?</a:t>
            </a:r>
          </a:p>
          <a:p>
            <a:pPr marL="457176" lvl="1" indent="0" eaLnBrk="1" hangingPunct="1">
              <a:lnSpc>
                <a:spcPct val="80000"/>
              </a:lnSpc>
              <a:buNone/>
            </a:pPr>
            <a:endParaRPr lang="en-US" sz="2000" dirty="0"/>
          </a:p>
          <a:p>
            <a:pPr eaLnBrk="1" hangingPunct="1">
              <a:lnSpc>
                <a:spcPct val="80000"/>
              </a:lnSpc>
            </a:pPr>
            <a:endParaRPr lang="en-US" sz="2000" dirty="0"/>
          </a:p>
          <a:p>
            <a:pPr eaLnBrk="1" hangingPunct="1">
              <a:lnSpc>
                <a:spcPct val="80000"/>
              </a:lnSpc>
              <a:buFont typeface="Wingdings" pitchFamily="2" charset="2"/>
              <a:buNone/>
            </a:pPr>
            <a:r>
              <a:rPr lang="en-US" sz="2000" dirty="0"/>
              <a:t> </a:t>
            </a:r>
          </a:p>
        </p:txBody>
      </p:sp>
      <p:graphicFrame>
        <p:nvGraphicFramePr>
          <p:cNvPr id="1012742" name="Group 6"/>
          <p:cNvGraphicFramePr>
            <a:graphicFrameLocks noGrp="1"/>
          </p:cNvGraphicFramePr>
          <p:nvPr/>
        </p:nvGraphicFramePr>
        <p:xfrm>
          <a:off x="235890" y="2495271"/>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X</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Y</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true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false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 name="Picture 2" descr="txp_fig.pn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bwMode="auto">
          <a:xfrm>
            <a:off x="853101" y="2036485"/>
            <a:ext cx="861078" cy="298209"/>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3136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Inference in Ghostbusters</a:t>
            </a:r>
          </a:p>
        </p:txBody>
      </p:sp>
      <p:sp>
        <p:nvSpPr>
          <p:cNvPr id="6147" name="Content Placeholder 2"/>
          <p:cNvSpPr>
            <a:spLocks noGrp="1"/>
          </p:cNvSpPr>
          <p:nvPr>
            <p:ph idx="1"/>
          </p:nvPr>
        </p:nvSpPr>
        <p:spPr>
          <a:xfrm>
            <a:off x="616292" y="1912568"/>
            <a:ext cx="2925804" cy="2817495"/>
          </a:xfrm>
        </p:spPr>
        <p:txBody>
          <a:bodyPr/>
          <a:lstStyle/>
          <a:p>
            <a:r>
              <a:rPr lang="zh-CN" altLang="en-US" sz="1800" dirty="0"/>
              <a:t>在网格里隐藏了一个幽灵，找到他。</a:t>
            </a:r>
            <a:endParaRPr lang="en-US" sz="1800" dirty="0"/>
          </a:p>
          <a:p>
            <a:r>
              <a:rPr lang="zh-CN" altLang="en-US" sz="1800" dirty="0"/>
              <a:t>传感器读数表明当前位置有多接近这个幽灵</a:t>
            </a:r>
            <a:endParaRPr lang="en-US" sz="1800" dirty="0"/>
          </a:p>
          <a:p>
            <a:pPr lvl="1"/>
            <a:r>
              <a:rPr lang="en-US" sz="1500" dirty="0"/>
              <a:t>On the ghost: </a:t>
            </a:r>
            <a:r>
              <a:rPr lang="zh-CN" altLang="en-US" sz="1500" dirty="0"/>
              <a:t>红</a:t>
            </a:r>
            <a:endParaRPr lang="en-US" sz="1500" dirty="0"/>
          </a:p>
          <a:p>
            <a:pPr lvl="1"/>
            <a:r>
              <a:rPr lang="en-US" sz="1500" dirty="0"/>
              <a:t>1 or 2 away: </a:t>
            </a:r>
            <a:r>
              <a:rPr lang="zh-CN" altLang="en-US" sz="1500" dirty="0"/>
              <a:t>橙</a:t>
            </a:r>
            <a:endParaRPr lang="en-US" sz="1500" dirty="0"/>
          </a:p>
          <a:p>
            <a:pPr lvl="1"/>
            <a:r>
              <a:rPr lang="en-US" sz="1500" dirty="0"/>
              <a:t>3 or 4 away: </a:t>
            </a:r>
            <a:r>
              <a:rPr lang="zh-CN" altLang="en-US" sz="1500" dirty="0"/>
              <a:t>黄</a:t>
            </a:r>
            <a:endParaRPr lang="en-US" sz="1500" dirty="0"/>
          </a:p>
          <a:p>
            <a:pPr lvl="1"/>
            <a:r>
              <a:rPr lang="en-US" sz="1500" dirty="0"/>
              <a:t>5+ away: </a:t>
            </a:r>
            <a:r>
              <a:rPr lang="zh-CN" altLang="en-US" sz="1500" dirty="0"/>
              <a:t>绿</a:t>
            </a:r>
            <a:endParaRPr lang="en-US" sz="1500" dirty="0"/>
          </a:p>
        </p:txBody>
      </p:sp>
      <p:pic>
        <p:nvPicPr>
          <p:cNvPr id="6148" name="Picture 2" descr="\\.host\Shared Folders\Shared with PC\ghostbust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74" y="2086799"/>
            <a:ext cx="3336131"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242"/>
          <p:cNvGraphicFramePr>
            <a:graphicFrameLocks noGrp="1"/>
          </p:cNvGraphicFramePr>
          <p:nvPr/>
        </p:nvGraphicFramePr>
        <p:xfrm>
          <a:off x="1102505" y="5133683"/>
          <a:ext cx="5525692" cy="594308"/>
        </p:xfrm>
        <a:graphic>
          <a:graphicData uri="http://schemas.openxmlformats.org/drawingml/2006/table">
            <a:tbl>
              <a:tblPr/>
              <a:tblGrid>
                <a:gridCol w="1381423">
                  <a:extLst>
                    <a:ext uri="{9D8B030D-6E8A-4147-A177-3AD203B41FA5}">
                      <a16:colId xmlns:a16="http://schemas.microsoft.com/office/drawing/2014/main" val="20000"/>
                    </a:ext>
                  </a:extLst>
                </a:gridCol>
                <a:gridCol w="1381423">
                  <a:extLst>
                    <a:ext uri="{9D8B030D-6E8A-4147-A177-3AD203B41FA5}">
                      <a16:colId xmlns:a16="http://schemas.microsoft.com/office/drawing/2014/main" val="20001"/>
                    </a:ext>
                  </a:extLst>
                </a:gridCol>
                <a:gridCol w="1381423">
                  <a:extLst>
                    <a:ext uri="{9D8B030D-6E8A-4147-A177-3AD203B41FA5}">
                      <a16:colId xmlns:a16="http://schemas.microsoft.com/office/drawing/2014/main" val="20002"/>
                    </a:ext>
                  </a:extLst>
                </a:gridCol>
                <a:gridCol w="1381423">
                  <a:extLst>
                    <a:ext uri="{9D8B030D-6E8A-4147-A177-3AD203B41FA5}">
                      <a16:colId xmlns:a16="http://schemas.microsoft.com/office/drawing/2014/main" val="20003"/>
                    </a:ext>
                  </a:extLst>
                </a:gridCol>
              </a:tblGrid>
              <a:tr h="29715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P(red | 3)</a:t>
                      </a:r>
                    </a:p>
                  </a:txBody>
                  <a:tcPr marL="68576" marR="68576"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P(orange | 3)</a:t>
                      </a:r>
                    </a:p>
                  </a:txBody>
                  <a:tcPr marL="68576" marR="68576"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P(yellow | 3)</a:t>
                      </a:r>
                    </a:p>
                  </a:txBody>
                  <a:tcPr marL="68576" marR="68576"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P(green | 3)</a:t>
                      </a:r>
                    </a:p>
                  </a:txBody>
                  <a:tcPr marL="68576" marR="68576" marT="34277" marB="342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5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0.05</a:t>
                      </a:r>
                    </a:p>
                  </a:txBody>
                  <a:tcPr marL="68576" marR="68576"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0.15</a:t>
                      </a:r>
                    </a:p>
                  </a:txBody>
                  <a:tcPr marL="68576" marR="68576"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0.5</a:t>
                      </a:r>
                    </a:p>
                  </a:txBody>
                  <a:tcPr marL="68576" marR="68576"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0.3</a:t>
                      </a:r>
                    </a:p>
                  </a:txBody>
                  <a:tcPr marL="68576" marR="68576" marT="34277" marB="342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 name="TextBox 6"/>
          <p:cNvSpPr txBox="1"/>
          <p:nvPr/>
        </p:nvSpPr>
        <p:spPr>
          <a:xfrm>
            <a:off x="996540" y="4663387"/>
            <a:ext cx="6146006" cy="409575"/>
          </a:xfrm>
          <a:prstGeom prst="rect">
            <a:avLst/>
          </a:prstGeom>
          <a:noFill/>
          <a:ln w="9525">
            <a:noFill/>
            <a:miter lim="800000"/>
            <a:headEnd/>
            <a:tailEnd/>
          </a:ln>
        </p:spPr>
        <p:txBody>
          <a:bodyPr/>
          <a:lstStyle/>
          <a:p>
            <a:pPr eaLnBrk="0" hangingPunct="0">
              <a:spcBef>
                <a:spcPct val="20000"/>
              </a:spcBef>
              <a:buFont typeface="Wingdings" pitchFamily="2" charset="2"/>
              <a:buChar char="§"/>
              <a:defRPr/>
            </a:pPr>
            <a:r>
              <a:rPr lang="en-US" dirty="0">
                <a:solidFill>
                  <a:schemeClr val="accent2"/>
                </a:solidFill>
                <a:latin typeface="Calibri" pitchFamily="34" charset="0"/>
                <a:cs typeface="Calibri" pitchFamily="34" charset="0"/>
              </a:rPr>
              <a:t>  Sensors are noisy, but we know P(Color | Distance)</a:t>
            </a:r>
          </a:p>
          <a:p>
            <a:pPr eaLnBrk="0" hangingPunct="0">
              <a:spcBef>
                <a:spcPct val="20000"/>
              </a:spcBef>
              <a:buFont typeface="Wingdings" pitchFamily="2" charset="2"/>
              <a:buChar char="§"/>
              <a:defRPr/>
            </a:pPr>
            <a:endParaRPr lang="en-US" dirty="0">
              <a:solidFill>
                <a:schemeClr val="accent2"/>
              </a:solidFill>
            </a:endParaRPr>
          </a:p>
        </p:txBody>
      </p:sp>
      <p:sp>
        <p:nvSpPr>
          <p:cNvPr id="6167" name="TextBox 7"/>
          <p:cNvSpPr txBox="1">
            <a:spLocks noChangeArrowheads="1"/>
          </p:cNvSpPr>
          <p:nvPr/>
        </p:nvSpPr>
        <p:spPr bwMode="auto">
          <a:xfrm>
            <a:off x="5569998" y="5991923"/>
            <a:ext cx="34366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dirty="0">
                <a:solidFill>
                  <a:srgbClr val="FF0000"/>
                </a:solidFill>
                <a:latin typeface="Calibri" pitchFamily="34" charset="0"/>
                <a:cs typeface="Calibri" pitchFamily="34" charset="0"/>
              </a:rPr>
              <a:t>[Demo: Ghostbuster – no probability (L12D1)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822960" y="286605"/>
            <a:ext cx="7543800" cy="884197"/>
          </a:xfrm>
        </p:spPr>
        <p:txBody>
          <a:bodyPr>
            <a:noAutofit/>
          </a:bodyPr>
          <a:lstStyle/>
          <a:p>
            <a:pPr eaLnBrk="1" hangingPunct="1"/>
            <a:r>
              <a:rPr lang="zh-CN" altLang="en-US" sz="3600" dirty="0">
                <a:ea typeface="ＭＳ Ｐゴシック" pitchFamily="34" charset="-128"/>
              </a:rPr>
              <a:t>条件分布（</a:t>
            </a:r>
            <a:r>
              <a:rPr lang="en-US" sz="3600" dirty="0">
                <a:ea typeface="ＭＳ Ｐゴシック" pitchFamily="34" charset="-128"/>
              </a:rPr>
              <a:t>Conditional Distributions</a:t>
            </a:r>
            <a:r>
              <a:rPr lang="zh-CN" altLang="en-US" sz="3600" dirty="0">
                <a:ea typeface="ＭＳ Ｐゴシック" pitchFamily="34" charset="-128"/>
              </a:rPr>
              <a:t>）</a:t>
            </a:r>
            <a:endParaRPr lang="en-US" sz="3600" dirty="0">
              <a:ea typeface="ＭＳ Ｐゴシック" pitchFamily="34" charset="-128"/>
            </a:endParaRPr>
          </a:p>
        </p:txBody>
      </p:sp>
      <p:sp>
        <p:nvSpPr>
          <p:cNvPr id="45058" name="Rectangle 3"/>
          <p:cNvSpPr>
            <a:spLocks noGrp="1" noChangeArrowheads="1"/>
          </p:cNvSpPr>
          <p:nvPr>
            <p:ph idx="1"/>
          </p:nvPr>
        </p:nvSpPr>
        <p:spPr>
          <a:xfrm>
            <a:off x="342900" y="1731264"/>
            <a:ext cx="6172200" cy="4242500"/>
          </a:xfrm>
        </p:spPr>
        <p:txBody>
          <a:bodyPr/>
          <a:lstStyle/>
          <a:p>
            <a:r>
              <a:rPr lang="zh-CN" altLang="en-US" dirty="0">
                <a:latin typeface="+mn-ea"/>
              </a:rPr>
              <a:t>条件概率分布</a:t>
            </a:r>
            <a:r>
              <a:rPr lang="en-US" altLang="zh-CN" dirty="0">
                <a:latin typeface="+mn-ea"/>
              </a:rPr>
              <a:t>--</a:t>
            </a:r>
            <a:r>
              <a:rPr lang="zh-CN" altLang="en-US" dirty="0">
                <a:latin typeface="+mn-ea"/>
              </a:rPr>
              <a:t>当其他变量的值固定的时候，形成对某个变量的概率分布</a:t>
            </a:r>
            <a:r>
              <a:rPr lang="zh-CN" altLang="en-US" sz="2400" dirty="0">
                <a:solidFill>
                  <a:schemeClr val="tx1"/>
                </a:solidFill>
                <a:latin typeface="+mn-ea"/>
              </a:rPr>
              <a:t>，</a:t>
            </a:r>
            <a:endParaRPr lang="en-US" sz="2400" dirty="0">
              <a:solidFill>
                <a:schemeClr val="tx1"/>
              </a:solidFill>
              <a:latin typeface="+mn-ea"/>
            </a:endParaRPr>
          </a:p>
        </p:txBody>
      </p:sp>
      <p:pic>
        <p:nvPicPr>
          <p:cNvPr id="13316" name="Picture 57" descr="txp_fi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179910" y="2943225"/>
            <a:ext cx="155376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4" name="Group 7"/>
          <p:cNvGraphicFramePr>
            <a:graphicFrameLocks noGrp="1"/>
          </p:cNvGraphicFramePr>
          <p:nvPr/>
        </p:nvGraphicFramePr>
        <p:xfrm>
          <a:off x="6359298" y="3558721"/>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a:cs typeface="Calibri"/>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a:cs typeface="Calibri"/>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a:cs typeface="Calibri"/>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5" name="Group 60"/>
          <p:cNvGraphicFramePr>
            <a:graphicFrameLocks noGrp="1"/>
          </p:cNvGraphicFramePr>
          <p:nvPr/>
        </p:nvGraphicFramePr>
        <p:xfrm>
          <a:off x="1281113" y="3384550"/>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W</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sun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0.8</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rain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0.2</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 name="Picture 58" descr="txp_fi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150144" y="4800600"/>
            <a:ext cx="1621631"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9" name="Group 60"/>
          <p:cNvGraphicFramePr>
            <a:graphicFrameLocks noGrp="1"/>
          </p:cNvGraphicFramePr>
          <p:nvPr/>
        </p:nvGraphicFramePr>
        <p:xfrm>
          <a:off x="1284685" y="5241925"/>
          <a:ext cx="1371600" cy="1189038"/>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W</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P</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sun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0.4</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rain</a:t>
                      </a:r>
                    </a:p>
                  </a:txBody>
                  <a:tcPr marL="68580" marR="68580"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a:cs typeface="Calibri"/>
                        </a:rPr>
                        <a:t>0.6</a:t>
                      </a:r>
                    </a:p>
                  </a:txBody>
                  <a:tcPr marL="68580" marR="68580"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5115" name="Picture 50" descr="txp_fi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909367" y="3134859"/>
            <a:ext cx="884635"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16" name="TextBox 55"/>
          <p:cNvSpPr txBox="1">
            <a:spLocks noChangeArrowheads="1"/>
          </p:cNvSpPr>
          <p:nvPr/>
        </p:nvSpPr>
        <p:spPr bwMode="auto">
          <a:xfrm>
            <a:off x="1010841" y="2296894"/>
            <a:ext cx="2057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1800" dirty="0">
                <a:solidFill>
                  <a:schemeClr val="accent2"/>
                </a:solidFill>
                <a:latin typeface="Calibri"/>
                <a:cs typeface="Calibri"/>
              </a:rPr>
              <a:t>条件分布</a:t>
            </a:r>
            <a:endParaRPr lang="en-US" sz="1800" dirty="0">
              <a:solidFill>
                <a:schemeClr val="accent2"/>
              </a:solidFill>
              <a:latin typeface="Calibri"/>
              <a:cs typeface="Calibri"/>
            </a:endParaRPr>
          </a:p>
        </p:txBody>
      </p:sp>
      <p:sp>
        <p:nvSpPr>
          <p:cNvPr id="45117" name="TextBox 56"/>
          <p:cNvSpPr txBox="1">
            <a:spLocks noChangeArrowheads="1"/>
          </p:cNvSpPr>
          <p:nvPr/>
        </p:nvSpPr>
        <p:spPr bwMode="auto">
          <a:xfrm>
            <a:off x="6667671" y="2507796"/>
            <a:ext cx="1940719"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1800" dirty="0">
                <a:solidFill>
                  <a:schemeClr val="accent2"/>
                </a:solidFill>
                <a:latin typeface="Calibri"/>
                <a:cs typeface="Calibri"/>
              </a:rPr>
              <a:t>联合分布</a:t>
            </a:r>
            <a:endParaRPr lang="en-US" sz="1800" dirty="0">
              <a:solidFill>
                <a:schemeClr val="accent2"/>
              </a:solidFill>
              <a:latin typeface="Calibri"/>
              <a:cs typeface="Calibri"/>
            </a:endParaRPr>
          </a:p>
        </p:txBody>
      </p:sp>
      <p:sp>
        <p:nvSpPr>
          <p:cNvPr id="60" name="Left Brace 59"/>
          <p:cNvSpPr/>
          <p:nvPr/>
        </p:nvSpPr>
        <p:spPr>
          <a:xfrm>
            <a:off x="854869" y="2921000"/>
            <a:ext cx="155972" cy="35179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62" name="Picture 61" descr="txp_fig"/>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89348" y="4097338"/>
            <a:ext cx="234553"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562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7940" y="286604"/>
            <a:ext cx="8916060" cy="710511"/>
          </a:xfrm>
        </p:spPr>
        <p:txBody>
          <a:bodyPr>
            <a:normAutofit/>
          </a:bodyPr>
          <a:lstStyle/>
          <a:p>
            <a:r>
              <a:rPr lang="zh-CN" altLang="en-US" sz="4400" dirty="0"/>
              <a:t>正规化</a:t>
            </a:r>
            <a:r>
              <a:rPr lang="en-US" altLang="zh-CN" sz="4400" dirty="0"/>
              <a:t>/</a:t>
            </a:r>
            <a:r>
              <a:rPr lang="zh-CN" altLang="en-US" sz="4400" dirty="0"/>
              <a:t>标准化</a:t>
            </a:r>
            <a:r>
              <a:rPr lang="en-US" altLang="zh-CN" sz="4400" dirty="0"/>
              <a:t>(Normalization) </a:t>
            </a:r>
            <a:r>
              <a:rPr lang="zh-CN" altLang="en-US" sz="4400" dirty="0"/>
              <a:t>技巧</a:t>
            </a:r>
            <a:endParaRPr lang="en-US" sz="4400" dirty="0"/>
          </a:p>
        </p:txBody>
      </p:sp>
      <p:graphicFrame>
        <p:nvGraphicFramePr>
          <p:cNvPr id="15" name="Group 7"/>
          <p:cNvGraphicFramePr>
            <a:graphicFrameLocks noGrp="1"/>
          </p:cNvGraphicFramePr>
          <p:nvPr/>
        </p:nvGraphicFramePr>
        <p:xfrm>
          <a:off x="227940" y="3183860"/>
          <a:ext cx="2057400" cy="14859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cold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rain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8" name="Group 46"/>
          <p:cNvGraphicFramePr>
            <a:graphicFrameLocks noGrp="1"/>
          </p:cNvGraphicFramePr>
          <p:nvPr/>
        </p:nvGraphicFramePr>
        <p:xfrm>
          <a:off x="7684591" y="3602223"/>
          <a:ext cx="1185863" cy="891540"/>
        </p:xfrm>
        <a:graphic>
          <a:graphicData uri="http://schemas.openxmlformats.org/drawingml/2006/table">
            <a:tbl>
              <a:tblPr/>
              <a:tblGrid>
                <a:gridCol w="64293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1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accent2"/>
                          </a:solidFill>
                          <a:effectLst/>
                          <a:latin typeface="Calibri" pitchFamily="34" charset="0"/>
                          <a:cs typeface="Calibri" pitchFamily="34" charset="0"/>
                        </a:rPr>
                        <a:t>0.6</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 name="Line 45"/>
          <p:cNvSpPr>
            <a:spLocks noChangeShapeType="1"/>
          </p:cNvSpPr>
          <p:nvPr/>
        </p:nvSpPr>
        <p:spPr bwMode="auto">
          <a:xfrm>
            <a:off x="2843260" y="3835667"/>
            <a:ext cx="4329394" cy="2383"/>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1350"/>
          </a:p>
        </p:txBody>
      </p:sp>
      <p:sp>
        <p:nvSpPr>
          <p:cNvPr id="17" name="TextBox 16"/>
          <p:cNvSpPr txBox="1"/>
          <p:nvPr/>
        </p:nvSpPr>
        <p:spPr>
          <a:xfrm>
            <a:off x="800101" y="2800350"/>
            <a:ext cx="778675"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T,W</a:t>
            </a:r>
            <a:r>
              <a:rPr lang="en-US" dirty="0">
                <a:solidFill>
                  <a:srgbClr val="BD00B0"/>
                </a:solidFill>
              </a:rPr>
              <a:t>)</a:t>
            </a:r>
          </a:p>
        </p:txBody>
      </p:sp>
      <p:sp>
        <p:nvSpPr>
          <p:cNvPr id="19" name="TextBox 18"/>
          <p:cNvSpPr txBox="1"/>
          <p:nvPr/>
        </p:nvSpPr>
        <p:spPr>
          <a:xfrm>
            <a:off x="7658100" y="3200400"/>
            <a:ext cx="1257300" cy="369332"/>
          </a:xfrm>
          <a:prstGeom prst="rect">
            <a:avLst/>
          </a:prstGeom>
          <a:noFill/>
        </p:spPr>
        <p:txBody>
          <a:bodyPr wrap="square" rtlCol="0">
            <a:spAutoFit/>
          </a:bodyPr>
          <a:lstStyle/>
          <a:p>
            <a:r>
              <a:rPr lang="en-US" i="1" dirty="0">
                <a:solidFill>
                  <a:srgbClr val="BD00B0"/>
                </a:solidFill>
              </a:rPr>
              <a:t>P</a:t>
            </a:r>
            <a:r>
              <a:rPr lang="en-US" dirty="0">
                <a:solidFill>
                  <a:srgbClr val="BD00B0"/>
                </a:solidFill>
              </a:rPr>
              <a:t>(</a:t>
            </a:r>
            <a:r>
              <a:rPr lang="en-US" i="1" dirty="0">
                <a:solidFill>
                  <a:srgbClr val="BD00B0"/>
                </a:solidFill>
              </a:rPr>
              <a:t>W | T=c</a:t>
            </a:r>
            <a:r>
              <a:rPr lang="en-US" dirty="0">
                <a:solidFill>
                  <a:srgbClr val="BD00B0"/>
                </a:solidFill>
              </a:rPr>
              <a:t>) </a:t>
            </a:r>
          </a:p>
        </p:txBody>
      </p:sp>
      <p:sp>
        <p:nvSpPr>
          <p:cNvPr id="22" name="TextBox 21"/>
          <p:cNvSpPr txBox="1"/>
          <p:nvPr/>
        </p:nvSpPr>
        <p:spPr>
          <a:xfrm>
            <a:off x="2457451" y="1985918"/>
            <a:ext cx="1186543" cy="323165"/>
          </a:xfrm>
          <a:prstGeom prst="rect">
            <a:avLst/>
          </a:prstGeom>
          <a:noFill/>
        </p:spPr>
        <p:txBody>
          <a:bodyPr wrap="none" rtlCol="0">
            <a:spAutoFit/>
          </a:bodyPr>
          <a:lstStyle/>
          <a:p>
            <a:r>
              <a:rPr lang="en-US" sz="1500" i="1" dirty="0">
                <a:solidFill>
                  <a:srgbClr val="BD00B0"/>
                </a:solidFill>
              </a:rPr>
              <a:t>P</a:t>
            </a:r>
            <a:r>
              <a:rPr lang="en-US" sz="1500" dirty="0">
                <a:solidFill>
                  <a:srgbClr val="BD00B0"/>
                </a:solidFill>
              </a:rPr>
              <a:t>(</a:t>
            </a:r>
            <a:r>
              <a:rPr lang="en-US" sz="1500" i="1" dirty="0">
                <a:solidFill>
                  <a:srgbClr val="BD00B0"/>
                </a:solidFill>
              </a:rPr>
              <a:t>W=s | T=c</a:t>
            </a:r>
            <a:r>
              <a:rPr lang="en-US" sz="1500" dirty="0">
                <a:solidFill>
                  <a:srgbClr val="BD00B0"/>
                </a:solidFill>
              </a:rPr>
              <a:t>)</a:t>
            </a:r>
          </a:p>
        </p:txBody>
      </p:sp>
      <p:grpSp>
        <p:nvGrpSpPr>
          <p:cNvPr id="4" name="Group 3"/>
          <p:cNvGrpSpPr/>
          <p:nvPr/>
        </p:nvGrpSpPr>
        <p:grpSpPr>
          <a:xfrm>
            <a:off x="3829051" y="1885950"/>
            <a:ext cx="2057399" cy="553998"/>
            <a:chOff x="2667000" y="914400"/>
            <a:chExt cx="2743199" cy="738663"/>
          </a:xfrm>
        </p:grpSpPr>
        <p:sp>
          <p:nvSpPr>
            <p:cNvPr id="23" name="TextBox 22"/>
            <p:cNvSpPr txBox="1"/>
            <p:nvPr/>
          </p:nvSpPr>
          <p:spPr>
            <a:xfrm>
              <a:off x="3048000" y="914400"/>
              <a:ext cx="2362199" cy="738663"/>
            </a:xfrm>
            <a:prstGeom prst="rect">
              <a:avLst/>
            </a:prstGeom>
            <a:noFill/>
          </p:spPr>
          <p:txBody>
            <a:bodyPr wrap="square" rtlCol="0">
              <a:spAutoFit/>
            </a:bodyPr>
            <a:lstStyle/>
            <a:p>
              <a:r>
                <a:rPr lang="en-US" sz="1500" i="1" u="sng" dirty="0">
                  <a:solidFill>
                    <a:srgbClr val="BD00B0"/>
                  </a:solidFill>
                </a:rPr>
                <a:t>P</a:t>
              </a:r>
              <a:r>
                <a:rPr lang="en-US" sz="1500" u="sng" dirty="0">
                  <a:solidFill>
                    <a:srgbClr val="BD00B0"/>
                  </a:solidFill>
                </a:rPr>
                <a:t>(</a:t>
              </a:r>
              <a:r>
                <a:rPr lang="en-US" sz="1500" i="1" u="sng" dirty="0">
                  <a:solidFill>
                    <a:srgbClr val="BD00B0"/>
                  </a:solidFill>
                </a:rPr>
                <a:t>W=</a:t>
              </a:r>
              <a:r>
                <a:rPr lang="en-US" sz="1500" i="1" u="sng" dirty="0" err="1">
                  <a:solidFill>
                    <a:srgbClr val="BD00B0"/>
                  </a:solidFill>
                </a:rPr>
                <a:t>s,T</a:t>
              </a:r>
              <a:r>
                <a:rPr lang="en-US" sz="1500" i="1" u="sng" dirty="0">
                  <a:solidFill>
                    <a:srgbClr val="BD00B0"/>
                  </a:solidFill>
                </a:rPr>
                <a:t>=c</a:t>
              </a:r>
              <a:r>
                <a:rPr lang="en-US" sz="1500" u="sng" dirty="0">
                  <a:solidFill>
                    <a:srgbClr val="BD00B0"/>
                  </a:solidFill>
                </a:rPr>
                <a:t>)</a:t>
              </a:r>
            </a:p>
            <a:p>
              <a:r>
                <a:rPr lang="en-US" sz="1500" dirty="0">
                  <a:solidFill>
                    <a:srgbClr val="BD00B0"/>
                  </a:solidFill>
                </a:rPr>
                <a:t>     </a:t>
              </a:r>
              <a:r>
                <a:rPr lang="en-US" sz="1500" i="1" dirty="0">
                  <a:solidFill>
                    <a:srgbClr val="BD00B0"/>
                  </a:solidFill>
                </a:rPr>
                <a:t>P</a:t>
              </a:r>
              <a:r>
                <a:rPr lang="en-US" sz="1500" dirty="0">
                  <a:solidFill>
                    <a:srgbClr val="BD00B0"/>
                  </a:solidFill>
                </a:rPr>
                <a:t>(</a:t>
              </a:r>
              <a:r>
                <a:rPr lang="en-US" sz="1500" i="1" dirty="0">
                  <a:solidFill>
                    <a:srgbClr val="BD00B0"/>
                  </a:solidFill>
                </a:rPr>
                <a:t>T=c</a:t>
              </a:r>
              <a:r>
                <a:rPr lang="en-US" sz="1500" dirty="0">
                  <a:solidFill>
                    <a:srgbClr val="BD00B0"/>
                  </a:solidFill>
                </a:rPr>
                <a:t>)</a:t>
              </a:r>
            </a:p>
          </p:txBody>
        </p:sp>
        <p:sp>
          <p:nvSpPr>
            <p:cNvPr id="3" name="TextBox 2"/>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grpSp>
        <p:nvGrpSpPr>
          <p:cNvPr id="25" name="Group 24"/>
          <p:cNvGrpSpPr/>
          <p:nvPr/>
        </p:nvGrpSpPr>
        <p:grpSpPr>
          <a:xfrm>
            <a:off x="3829050" y="2400300"/>
            <a:ext cx="3086100" cy="553998"/>
            <a:chOff x="2667000" y="914400"/>
            <a:chExt cx="4114800" cy="738663"/>
          </a:xfrm>
        </p:grpSpPr>
        <p:sp>
          <p:nvSpPr>
            <p:cNvPr id="26" name="TextBox 25"/>
            <p:cNvSpPr txBox="1"/>
            <p:nvPr/>
          </p:nvSpPr>
          <p:spPr>
            <a:xfrm>
              <a:off x="3048000" y="914400"/>
              <a:ext cx="3733800" cy="738663"/>
            </a:xfrm>
            <a:prstGeom prst="rect">
              <a:avLst/>
            </a:prstGeom>
            <a:noFill/>
          </p:spPr>
          <p:txBody>
            <a:bodyPr wrap="square" rtlCol="0">
              <a:spAutoFit/>
            </a:bodyPr>
            <a:lstStyle/>
            <a:p>
              <a:r>
                <a:rPr lang="en-US" sz="1500" i="1" u="sng" dirty="0">
                  <a:solidFill>
                    <a:srgbClr val="BD00B0"/>
                  </a:solidFill>
                </a:rPr>
                <a:t>             P</a:t>
              </a:r>
              <a:r>
                <a:rPr lang="en-US" sz="1500" u="sng" dirty="0">
                  <a:solidFill>
                    <a:srgbClr val="BD00B0"/>
                  </a:solidFill>
                </a:rPr>
                <a:t>(</a:t>
              </a:r>
              <a:r>
                <a:rPr lang="en-US" sz="1500" i="1" u="sng" dirty="0">
                  <a:solidFill>
                    <a:srgbClr val="BD00B0"/>
                  </a:solidFill>
                </a:rPr>
                <a:t>W=</a:t>
              </a:r>
              <a:r>
                <a:rPr lang="en-US" sz="1500" i="1" u="sng" dirty="0" err="1">
                  <a:solidFill>
                    <a:srgbClr val="BD00B0"/>
                  </a:solidFill>
                </a:rPr>
                <a:t>s,T</a:t>
              </a:r>
              <a:r>
                <a:rPr lang="en-US" sz="1500" i="1" u="sng" dirty="0">
                  <a:solidFill>
                    <a:srgbClr val="BD00B0"/>
                  </a:solidFill>
                </a:rPr>
                <a:t>=c</a:t>
              </a:r>
              <a:r>
                <a:rPr lang="en-US" sz="1500" u="sng" dirty="0">
                  <a:solidFill>
                    <a:srgbClr val="BD00B0"/>
                  </a:solidFill>
                </a:rPr>
                <a:t>)             </a:t>
              </a:r>
              <a:r>
                <a:rPr lang="en-US" sz="1500" u="sng" dirty="0">
                  <a:solidFill>
                    <a:schemeClr val="bg1"/>
                  </a:solidFill>
                </a:rPr>
                <a:t>.</a:t>
              </a:r>
              <a:r>
                <a:rPr lang="en-US" sz="1500" u="sng" dirty="0">
                  <a:solidFill>
                    <a:srgbClr val="BD00B0"/>
                  </a:solidFill>
                </a:rPr>
                <a:t>  </a:t>
              </a:r>
            </a:p>
            <a:p>
              <a:r>
                <a:rPr lang="en-US" sz="1500" dirty="0">
                  <a:solidFill>
                    <a:srgbClr val="BD00B0"/>
                  </a:solidFill>
                </a:rPr>
                <a:t>  </a:t>
              </a:r>
              <a:r>
                <a:rPr lang="en-US" sz="1500" i="1" dirty="0">
                  <a:solidFill>
                    <a:srgbClr val="BD00B0"/>
                  </a:solidFill>
                </a:rPr>
                <a:t>P</a:t>
              </a:r>
              <a:r>
                <a:rPr lang="en-US" sz="1500" dirty="0">
                  <a:solidFill>
                    <a:srgbClr val="BD00B0"/>
                  </a:solidFill>
                </a:rPr>
                <a:t>(</a:t>
              </a:r>
              <a:r>
                <a:rPr lang="en-US" sz="1500" i="1" dirty="0">
                  <a:solidFill>
                    <a:srgbClr val="BD00B0"/>
                  </a:solidFill>
                </a:rPr>
                <a:t>W=</a:t>
              </a:r>
              <a:r>
                <a:rPr lang="en-US" sz="1500" i="1" dirty="0" err="1">
                  <a:solidFill>
                    <a:srgbClr val="BD00B0"/>
                  </a:solidFill>
                </a:rPr>
                <a:t>s,T</a:t>
              </a:r>
              <a:r>
                <a:rPr lang="en-US" sz="1500" i="1" dirty="0">
                  <a:solidFill>
                    <a:srgbClr val="BD00B0"/>
                  </a:solidFill>
                </a:rPr>
                <a:t>=c</a:t>
              </a:r>
              <a:r>
                <a:rPr lang="en-US" sz="1500" dirty="0">
                  <a:solidFill>
                    <a:srgbClr val="BD00B0"/>
                  </a:solidFill>
                </a:rPr>
                <a:t>) + </a:t>
              </a:r>
              <a:r>
                <a:rPr lang="en-US" sz="1500" i="1" dirty="0">
                  <a:solidFill>
                    <a:srgbClr val="BD00B0"/>
                  </a:solidFill>
                </a:rPr>
                <a:t>P</a:t>
              </a:r>
              <a:r>
                <a:rPr lang="en-US" sz="1500" dirty="0">
                  <a:solidFill>
                    <a:srgbClr val="BD00B0"/>
                  </a:solidFill>
                </a:rPr>
                <a:t>(</a:t>
              </a:r>
              <a:r>
                <a:rPr lang="en-US" sz="1500" i="1" dirty="0">
                  <a:solidFill>
                    <a:srgbClr val="BD00B0"/>
                  </a:solidFill>
                </a:rPr>
                <a:t>W=</a:t>
              </a:r>
              <a:r>
                <a:rPr lang="en-US" sz="1500" i="1" dirty="0" err="1">
                  <a:solidFill>
                    <a:srgbClr val="BD00B0"/>
                  </a:solidFill>
                </a:rPr>
                <a:t>r,T</a:t>
              </a:r>
              <a:r>
                <a:rPr lang="en-US" sz="1500" i="1" dirty="0">
                  <a:solidFill>
                    <a:srgbClr val="BD00B0"/>
                  </a:solidFill>
                </a:rPr>
                <a:t>=c</a:t>
              </a:r>
              <a:r>
                <a:rPr lang="en-US" sz="1500" dirty="0">
                  <a:solidFill>
                    <a:srgbClr val="BD00B0"/>
                  </a:solidFill>
                </a:rPr>
                <a:t>)</a:t>
              </a:r>
            </a:p>
          </p:txBody>
        </p:sp>
        <p:sp>
          <p:nvSpPr>
            <p:cNvPr id="27" name="TextBox 26"/>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grpSp>
        <p:nvGrpSpPr>
          <p:cNvPr id="5" name="Group 4"/>
          <p:cNvGrpSpPr/>
          <p:nvPr/>
        </p:nvGrpSpPr>
        <p:grpSpPr>
          <a:xfrm>
            <a:off x="3829050" y="2971800"/>
            <a:ext cx="1968796" cy="553998"/>
            <a:chOff x="2819400" y="1882914"/>
            <a:chExt cx="2625061" cy="738663"/>
          </a:xfrm>
        </p:grpSpPr>
        <p:grpSp>
          <p:nvGrpSpPr>
            <p:cNvPr id="28" name="Group 27"/>
            <p:cNvGrpSpPr/>
            <p:nvPr/>
          </p:nvGrpSpPr>
          <p:grpSpPr>
            <a:xfrm>
              <a:off x="2819400" y="1882914"/>
              <a:ext cx="1676399" cy="738663"/>
              <a:chOff x="2667000" y="914400"/>
              <a:chExt cx="1676399" cy="738663"/>
            </a:xfrm>
          </p:grpSpPr>
          <p:sp>
            <p:nvSpPr>
              <p:cNvPr id="29" name="TextBox 28"/>
              <p:cNvSpPr txBox="1"/>
              <p:nvPr/>
            </p:nvSpPr>
            <p:spPr>
              <a:xfrm>
                <a:off x="3048000" y="914400"/>
                <a:ext cx="1295399" cy="738663"/>
              </a:xfrm>
              <a:prstGeom prst="rect">
                <a:avLst/>
              </a:prstGeom>
              <a:noFill/>
            </p:spPr>
            <p:txBody>
              <a:bodyPr wrap="square" rtlCol="0">
                <a:spAutoFit/>
              </a:bodyPr>
              <a:lstStyle/>
              <a:p>
                <a:r>
                  <a:rPr lang="en-US" sz="1500" u="sng" dirty="0">
                    <a:solidFill>
                      <a:srgbClr val="BD00B0"/>
                    </a:solidFill>
                  </a:rPr>
                  <a:t>     0.2    </a:t>
                </a:r>
                <a:r>
                  <a:rPr lang="en-US" sz="1500" u="sng" dirty="0">
                    <a:solidFill>
                      <a:srgbClr val="FFFFFF"/>
                    </a:solidFill>
                  </a:rPr>
                  <a:t>.</a:t>
                </a:r>
              </a:p>
              <a:p>
                <a:r>
                  <a:rPr lang="en-US" sz="1500" dirty="0">
                    <a:solidFill>
                      <a:srgbClr val="BD00B0"/>
                    </a:solidFill>
                  </a:rPr>
                  <a:t>0.2 + 0.3</a:t>
                </a:r>
              </a:p>
            </p:txBody>
          </p:sp>
          <p:sp>
            <p:nvSpPr>
              <p:cNvPr id="31" name="TextBox 30"/>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sp>
          <p:nvSpPr>
            <p:cNvPr id="32" name="TextBox 31"/>
            <p:cNvSpPr txBox="1"/>
            <p:nvPr/>
          </p:nvSpPr>
          <p:spPr>
            <a:xfrm>
              <a:off x="4572000" y="2038290"/>
              <a:ext cx="872461" cy="430886"/>
            </a:xfrm>
            <a:prstGeom prst="rect">
              <a:avLst/>
            </a:prstGeom>
            <a:noFill/>
          </p:spPr>
          <p:txBody>
            <a:bodyPr wrap="none" rtlCol="0">
              <a:spAutoFit/>
            </a:bodyPr>
            <a:lstStyle/>
            <a:p>
              <a:r>
                <a:rPr lang="en-US" sz="1500" dirty="0">
                  <a:solidFill>
                    <a:srgbClr val="BD00B0"/>
                  </a:solidFill>
                </a:rPr>
                <a:t> = 0.4 </a:t>
              </a:r>
              <a:endParaRPr lang="en-US" sz="1350" dirty="0"/>
            </a:p>
          </p:txBody>
        </p:sp>
      </p:grpSp>
      <p:sp>
        <p:nvSpPr>
          <p:cNvPr id="33" name="TextBox 32"/>
          <p:cNvSpPr txBox="1"/>
          <p:nvPr/>
        </p:nvSpPr>
        <p:spPr>
          <a:xfrm>
            <a:off x="2457450" y="4198203"/>
            <a:ext cx="1176925" cy="323165"/>
          </a:xfrm>
          <a:prstGeom prst="rect">
            <a:avLst/>
          </a:prstGeom>
          <a:noFill/>
        </p:spPr>
        <p:txBody>
          <a:bodyPr wrap="none" rtlCol="0">
            <a:spAutoFit/>
          </a:bodyPr>
          <a:lstStyle/>
          <a:p>
            <a:r>
              <a:rPr lang="en-US" sz="1500" i="1" dirty="0">
                <a:solidFill>
                  <a:srgbClr val="BD00B0"/>
                </a:solidFill>
              </a:rPr>
              <a:t>P</a:t>
            </a:r>
            <a:r>
              <a:rPr lang="en-US" sz="1500" dirty="0">
                <a:solidFill>
                  <a:srgbClr val="BD00B0"/>
                </a:solidFill>
              </a:rPr>
              <a:t>(</a:t>
            </a:r>
            <a:r>
              <a:rPr lang="en-US" sz="1500" i="1" dirty="0">
                <a:solidFill>
                  <a:srgbClr val="BD00B0"/>
                </a:solidFill>
              </a:rPr>
              <a:t>W=r | T=c</a:t>
            </a:r>
            <a:r>
              <a:rPr lang="en-US" sz="1500" dirty="0">
                <a:solidFill>
                  <a:srgbClr val="BD00B0"/>
                </a:solidFill>
              </a:rPr>
              <a:t>)</a:t>
            </a:r>
          </a:p>
        </p:txBody>
      </p:sp>
      <p:grpSp>
        <p:nvGrpSpPr>
          <p:cNvPr id="34" name="Group 33"/>
          <p:cNvGrpSpPr/>
          <p:nvPr/>
        </p:nvGrpSpPr>
        <p:grpSpPr>
          <a:xfrm>
            <a:off x="3829051" y="4098235"/>
            <a:ext cx="2057399" cy="553998"/>
            <a:chOff x="2667000" y="914400"/>
            <a:chExt cx="2743199" cy="738663"/>
          </a:xfrm>
        </p:grpSpPr>
        <p:sp>
          <p:nvSpPr>
            <p:cNvPr id="35" name="TextBox 34"/>
            <p:cNvSpPr txBox="1"/>
            <p:nvPr/>
          </p:nvSpPr>
          <p:spPr>
            <a:xfrm>
              <a:off x="3048000" y="914400"/>
              <a:ext cx="2362199" cy="738663"/>
            </a:xfrm>
            <a:prstGeom prst="rect">
              <a:avLst/>
            </a:prstGeom>
            <a:noFill/>
          </p:spPr>
          <p:txBody>
            <a:bodyPr wrap="square" rtlCol="0">
              <a:spAutoFit/>
            </a:bodyPr>
            <a:lstStyle/>
            <a:p>
              <a:r>
                <a:rPr lang="en-US" sz="1500" i="1" u="sng" dirty="0">
                  <a:solidFill>
                    <a:srgbClr val="BD00B0"/>
                  </a:solidFill>
                </a:rPr>
                <a:t>P</a:t>
              </a:r>
              <a:r>
                <a:rPr lang="en-US" sz="1500" u="sng" dirty="0">
                  <a:solidFill>
                    <a:srgbClr val="BD00B0"/>
                  </a:solidFill>
                </a:rPr>
                <a:t>(</a:t>
              </a:r>
              <a:r>
                <a:rPr lang="en-US" sz="1500" i="1" u="sng" dirty="0">
                  <a:solidFill>
                    <a:srgbClr val="BD00B0"/>
                  </a:solidFill>
                </a:rPr>
                <a:t>W=</a:t>
              </a:r>
              <a:r>
                <a:rPr lang="en-US" sz="1500" i="1" u="sng" dirty="0" err="1">
                  <a:solidFill>
                    <a:srgbClr val="BD00B0"/>
                  </a:solidFill>
                </a:rPr>
                <a:t>r,T</a:t>
              </a:r>
              <a:r>
                <a:rPr lang="en-US" sz="1500" i="1" u="sng" dirty="0">
                  <a:solidFill>
                    <a:srgbClr val="BD00B0"/>
                  </a:solidFill>
                </a:rPr>
                <a:t>=c</a:t>
              </a:r>
              <a:r>
                <a:rPr lang="en-US" sz="1500" u="sng" dirty="0">
                  <a:solidFill>
                    <a:srgbClr val="BD00B0"/>
                  </a:solidFill>
                </a:rPr>
                <a:t>)</a:t>
              </a:r>
            </a:p>
            <a:p>
              <a:r>
                <a:rPr lang="en-US" sz="1500" dirty="0">
                  <a:solidFill>
                    <a:srgbClr val="BD00B0"/>
                  </a:solidFill>
                </a:rPr>
                <a:t>     </a:t>
              </a:r>
              <a:r>
                <a:rPr lang="en-US" sz="1500" i="1" dirty="0">
                  <a:solidFill>
                    <a:srgbClr val="BD00B0"/>
                  </a:solidFill>
                </a:rPr>
                <a:t>P</a:t>
              </a:r>
              <a:r>
                <a:rPr lang="en-US" sz="1500" dirty="0">
                  <a:solidFill>
                    <a:srgbClr val="BD00B0"/>
                  </a:solidFill>
                </a:rPr>
                <a:t>(</a:t>
              </a:r>
              <a:r>
                <a:rPr lang="en-US" sz="1500" i="1" dirty="0">
                  <a:solidFill>
                    <a:srgbClr val="BD00B0"/>
                  </a:solidFill>
                </a:rPr>
                <a:t>T=c</a:t>
              </a:r>
              <a:r>
                <a:rPr lang="en-US" sz="1500" dirty="0">
                  <a:solidFill>
                    <a:srgbClr val="BD00B0"/>
                  </a:solidFill>
                </a:rPr>
                <a:t>)</a:t>
              </a:r>
            </a:p>
          </p:txBody>
        </p:sp>
        <p:sp>
          <p:nvSpPr>
            <p:cNvPr id="36" name="TextBox 35"/>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grpSp>
        <p:nvGrpSpPr>
          <p:cNvPr id="37" name="Group 36"/>
          <p:cNvGrpSpPr/>
          <p:nvPr/>
        </p:nvGrpSpPr>
        <p:grpSpPr>
          <a:xfrm>
            <a:off x="3829050" y="4612585"/>
            <a:ext cx="3086100" cy="553998"/>
            <a:chOff x="2667000" y="914400"/>
            <a:chExt cx="4114800" cy="738663"/>
          </a:xfrm>
        </p:grpSpPr>
        <p:sp>
          <p:nvSpPr>
            <p:cNvPr id="38" name="TextBox 37"/>
            <p:cNvSpPr txBox="1"/>
            <p:nvPr/>
          </p:nvSpPr>
          <p:spPr>
            <a:xfrm>
              <a:off x="3048000" y="914400"/>
              <a:ext cx="3733800" cy="738663"/>
            </a:xfrm>
            <a:prstGeom prst="rect">
              <a:avLst/>
            </a:prstGeom>
            <a:noFill/>
          </p:spPr>
          <p:txBody>
            <a:bodyPr wrap="square" rtlCol="0">
              <a:spAutoFit/>
            </a:bodyPr>
            <a:lstStyle/>
            <a:p>
              <a:r>
                <a:rPr lang="en-US" sz="1500" i="1" u="sng" dirty="0">
                  <a:solidFill>
                    <a:srgbClr val="BD00B0"/>
                  </a:solidFill>
                </a:rPr>
                <a:t>             P</a:t>
              </a:r>
              <a:r>
                <a:rPr lang="en-US" sz="1500" u="sng" dirty="0">
                  <a:solidFill>
                    <a:srgbClr val="BD00B0"/>
                  </a:solidFill>
                </a:rPr>
                <a:t>(</a:t>
              </a:r>
              <a:r>
                <a:rPr lang="en-US" sz="1500" i="1" u="sng" dirty="0">
                  <a:solidFill>
                    <a:srgbClr val="BD00B0"/>
                  </a:solidFill>
                </a:rPr>
                <a:t>W=</a:t>
              </a:r>
              <a:r>
                <a:rPr lang="en-US" sz="1500" i="1" u="sng" dirty="0" err="1">
                  <a:solidFill>
                    <a:srgbClr val="BD00B0"/>
                  </a:solidFill>
                </a:rPr>
                <a:t>r,T</a:t>
              </a:r>
              <a:r>
                <a:rPr lang="en-US" sz="1500" i="1" u="sng" dirty="0">
                  <a:solidFill>
                    <a:srgbClr val="BD00B0"/>
                  </a:solidFill>
                </a:rPr>
                <a:t>=c</a:t>
              </a:r>
              <a:r>
                <a:rPr lang="en-US" sz="1500" u="sng" dirty="0">
                  <a:solidFill>
                    <a:srgbClr val="BD00B0"/>
                  </a:solidFill>
                </a:rPr>
                <a:t>)             </a:t>
              </a:r>
              <a:r>
                <a:rPr lang="en-US" sz="1500" u="sng" dirty="0">
                  <a:solidFill>
                    <a:schemeClr val="bg1"/>
                  </a:solidFill>
                </a:rPr>
                <a:t>.</a:t>
              </a:r>
              <a:r>
                <a:rPr lang="en-US" sz="1500" u="sng" dirty="0">
                  <a:solidFill>
                    <a:srgbClr val="BD00B0"/>
                  </a:solidFill>
                </a:rPr>
                <a:t>  </a:t>
              </a:r>
            </a:p>
            <a:p>
              <a:r>
                <a:rPr lang="en-US" sz="1500" dirty="0">
                  <a:solidFill>
                    <a:srgbClr val="BD00B0"/>
                  </a:solidFill>
                </a:rPr>
                <a:t>  </a:t>
              </a:r>
              <a:r>
                <a:rPr lang="en-US" sz="1500" i="1" dirty="0">
                  <a:solidFill>
                    <a:srgbClr val="BD00B0"/>
                  </a:solidFill>
                </a:rPr>
                <a:t>P</a:t>
              </a:r>
              <a:r>
                <a:rPr lang="en-US" sz="1500" dirty="0">
                  <a:solidFill>
                    <a:srgbClr val="BD00B0"/>
                  </a:solidFill>
                </a:rPr>
                <a:t>(</a:t>
              </a:r>
              <a:r>
                <a:rPr lang="en-US" sz="1500" i="1" dirty="0">
                  <a:solidFill>
                    <a:srgbClr val="BD00B0"/>
                  </a:solidFill>
                </a:rPr>
                <a:t>W=</a:t>
              </a:r>
              <a:r>
                <a:rPr lang="en-US" sz="1500" i="1" dirty="0" err="1">
                  <a:solidFill>
                    <a:srgbClr val="BD00B0"/>
                  </a:solidFill>
                </a:rPr>
                <a:t>s,T</a:t>
              </a:r>
              <a:r>
                <a:rPr lang="en-US" sz="1500" i="1" dirty="0">
                  <a:solidFill>
                    <a:srgbClr val="BD00B0"/>
                  </a:solidFill>
                </a:rPr>
                <a:t>=c</a:t>
              </a:r>
              <a:r>
                <a:rPr lang="en-US" sz="1500" dirty="0">
                  <a:solidFill>
                    <a:srgbClr val="BD00B0"/>
                  </a:solidFill>
                </a:rPr>
                <a:t>) + </a:t>
              </a:r>
              <a:r>
                <a:rPr lang="en-US" sz="1500" i="1" dirty="0">
                  <a:solidFill>
                    <a:srgbClr val="BD00B0"/>
                  </a:solidFill>
                </a:rPr>
                <a:t>P</a:t>
              </a:r>
              <a:r>
                <a:rPr lang="en-US" sz="1500" dirty="0">
                  <a:solidFill>
                    <a:srgbClr val="BD00B0"/>
                  </a:solidFill>
                </a:rPr>
                <a:t>(</a:t>
              </a:r>
              <a:r>
                <a:rPr lang="en-US" sz="1500" i="1" dirty="0">
                  <a:solidFill>
                    <a:srgbClr val="BD00B0"/>
                  </a:solidFill>
                </a:rPr>
                <a:t>W=</a:t>
              </a:r>
              <a:r>
                <a:rPr lang="en-US" sz="1500" i="1" dirty="0" err="1">
                  <a:solidFill>
                    <a:srgbClr val="BD00B0"/>
                  </a:solidFill>
                </a:rPr>
                <a:t>r,T</a:t>
              </a:r>
              <a:r>
                <a:rPr lang="en-US" sz="1500" i="1" dirty="0">
                  <a:solidFill>
                    <a:srgbClr val="BD00B0"/>
                  </a:solidFill>
                </a:rPr>
                <a:t>=c</a:t>
              </a:r>
              <a:r>
                <a:rPr lang="en-US" sz="1500" dirty="0">
                  <a:solidFill>
                    <a:srgbClr val="BD00B0"/>
                  </a:solidFill>
                </a:rPr>
                <a:t>)</a:t>
              </a:r>
            </a:p>
          </p:txBody>
        </p:sp>
        <p:sp>
          <p:nvSpPr>
            <p:cNvPr id="39" name="TextBox 38"/>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grpSp>
        <p:nvGrpSpPr>
          <p:cNvPr id="40" name="Group 39"/>
          <p:cNvGrpSpPr/>
          <p:nvPr/>
        </p:nvGrpSpPr>
        <p:grpSpPr>
          <a:xfrm>
            <a:off x="3829050" y="5184085"/>
            <a:ext cx="1968796" cy="553998"/>
            <a:chOff x="2819400" y="1882914"/>
            <a:chExt cx="2625061" cy="738663"/>
          </a:xfrm>
        </p:grpSpPr>
        <p:grpSp>
          <p:nvGrpSpPr>
            <p:cNvPr id="41" name="Group 40"/>
            <p:cNvGrpSpPr/>
            <p:nvPr/>
          </p:nvGrpSpPr>
          <p:grpSpPr>
            <a:xfrm>
              <a:off x="2819400" y="1882914"/>
              <a:ext cx="1676399" cy="738663"/>
              <a:chOff x="2667000" y="914400"/>
              <a:chExt cx="1676399" cy="738663"/>
            </a:xfrm>
          </p:grpSpPr>
          <p:sp>
            <p:nvSpPr>
              <p:cNvPr id="43" name="TextBox 42"/>
              <p:cNvSpPr txBox="1"/>
              <p:nvPr/>
            </p:nvSpPr>
            <p:spPr>
              <a:xfrm>
                <a:off x="3048000" y="914400"/>
                <a:ext cx="1295399" cy="738663"/>
              </a:xfrm>
              <a:prstGeom prst="rect">
                <a:avLst/>
              </a:prstGeom>
              <a:noFill/>
            </p:spPr>
            <p:txBody>
              <a:bodyPr wrap="square" rtlCol="0">
                <a:spAutoFit/>
              </a:bodyPr>
              <a:lstStyle/>
              <a:p>
                <a:r>
                  <a:rPr lang="en-US" sz="1500" u="sng" dirty="0">
                    <a:solidFill>
                      <a:srgbClr val="BD00B0"/>
                    </a:solidFill>
                  </a:rPr>
                  <a:t>     0.3    </a:t>
                </a:r>
                <a:r>
                  <a:rPr lang="en-US" sz="1500" u="sng" dirty="0">
                    <a:solidFill>
                      <a:srgbClr val="FFFFFF"/>
                    </a:solidFill>
                  </a:rPr>
                  <a:t>.</a:t>
                </a:r>
              </a:p>
              <a:p>
                <a:r>
                  <a:rPr lang="en-US" sz="1500" dirty="0">
                    <a:solidFill>
                      <a:srgbClr val="BD00B0"/>
                    </a:solidFill>
                  </a:rPr>
                  <a:t>0.2 + 0.3</a:t>
                </a:r>
              </a:p>
            </p:txBody>
          </p:sp>
          <p:sp>
            <p:nvSpPr>
              <p:cNvPr id="44" name="TextBox 43"/>
              <p:cNvSpPr txBox="1"/>
              <p:nvPr/>
            </p:nvSpPr>
            <p:spPr>
              <a:xfrm>
                <a:off x="2667000" y="1066800"/>
                <a:ext cx="489877" cy="430886"/>
              </a:xfrm>
              <a:prstGeom prst="rect">
                <a:avLst/>
              </a:prstGeom>
              <a:noFill/>
            </p:spPr>
            <p:txBody>
              <a:bodyPr wrap="none" rtlCol="0">
                <a:spAutoFit/>
              </a:bodyPr>
              <a:lstStyle/>
              <a:p>
                <a:r>
                  <a:rPr lang="en-US" sz="1500" dirty="0">
                    <a:solidFill>
                      <a:srgbClr val="BD00B0"/>
                    </a:solidFill>
                  </a:rPr>
                  <a:t> = </a:t>
                </a:r>
                <a:endParaRPr lang="en-US" sz="1350" dirty="0"/>
              </a:p>
            </p:txBody>
          </p:sp>
        </p:grpSp>
        <p:sp>
          <p:nvSpPr>
            <p:cNvPr id="42" name="TextBox 41"/>
            <p:cNvSpPr txBox="1"/>
            <p:nvPr/>
          </p:nvSpPr>
          <p:spPr>
            <a:xfrm>
              <a:off x="4572000" y="2038290"/>
              <a:ext cx="872461" cy="430886"/>
            </a:xfrm>
            <a:prstGeom prst="rect">
              <a:avLst/>
            </a:prstGeom>
            <a:noFill/>
          </p:spPr>
          <p:txBody>
            <a:bodyPr wrap="none" rtlCol="0">
              <a:spAutoFit/>
            </a:bodyPr>
            <a:lstStyle/>
            <a:p>
              <a:r>
                <a:rPr lang="en-US" sz="1500" dirty="0">
                  <a:solidFill>
                    <a:srgbClr val="BD00B0"/>
                  </a:solidFill>
                </a:rPr>
                <a:t> = 0.6 </a:t>
              </a:r>
              <a:endParaRPr lang="en-US" sz="1350" dirty="0"/>
            </a:p>
          </p:txBody>
        </p:sp>
      </p:grpSp>
    </p:spTree>
    <p:extLst>
      <p:ext uri="{BB962C8B-B14F-4D97-AF65-F5344CB8AC3E}">
        <p14:creationId xmlns:p14="http://schemas.microsoft.com/office/powerpoint/2010/main" val="349045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0"/>
          <p:cNvSpPr txBox="1">
            <a:spLocks noChangeArrowheads="1"/>
          </p:cNvSpPr>
          <p:nvPr/>
        </p:nvSpPr>
        <p:spPr bwMode="auto">
          <a:xfrm>
            <a:off x="2454825" y="2771322"/>
            <a:ext cx="1646612" cy="173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ctr" eaLnBrk="1" hangingPunct="1">
              <a:spcBef>
                <a:spcPct val="50000"/>
              </a:spcBef>
            </a:pPr>
            <a:r>
              <a:rPr lang="zh-CN" altLang="en-US" sz="2000" b="1" dirty="0">
                <a:solidFill>
                  <a:srgbClr val="FF0000"/>
                </a:solidFill>
                <a:latin typeface="Calibri"/>
                <a:cs typeface="Calibri"/>
              </a:rPr>
              <a:t>选择</a:t>
            </a:r>
            <a:r>
              <a:rPr lang="en-US" sz="2000" dirty="0">
                <a:latin typeface="Calibri"/>
                <a:cs typeface="Calibri"/>
              </a:rPr>
              <a:t> </a:t>
            </a:r>
            <a:r>
              <a:rPr lang="zh-CN" altLang="en-US" sz="2000" dirty="0">
                <a:latin typeface="Calibri"/>
                <a:cs typeface="Calibri"/>
              </a:rPr>
              <a:t>那些符合证据</a:t>
            </a:r>
            <a:r>
              <a:rPr lang="en-US" altLang="zh-CN" sz="2000" dirty="0">
                <a:latin typeface="Calibri"/>
                <a:cs typeface="Calibri"/>
              </a:rPr>
              <a:t>(evidence)</a:t>
            </a:r>
            <a:r>
              <a:rPr lang="zh-CN" altLang="en-US" sz="2000" dirty="0">
                <a:latin typeface="Calibri"/>
                <a:cs typeface="Calibri"/>
              </a:rPr>
              <a:t>的联合概率</a:t>
            </a:r>
            <a:endParaRPr lang="en-US" sz="2000" dirty="0">
              <a:latin typeface="Calibri"/>
              <a:cs typeface="Calibri"/>
            </a:endParaRPr>
          </a:p>
          <a:p>
            <a:pPr eaLnBrk="1" hangingPunct="1">
              <a:spcBef>
                <a:spcPct val="50000"/>
              </a:spcBef>
            </a:pPr>
            <a:endParaRPr lang="en-US" dirty="0">
              <a:latin typeface="Calibri" pitchFamily="34" charset="0"/>
              <a:cs typeface="Calibri" pitchFamily="34" charset="0"/>
            </a:endParaRPr>
          </a:p>
        </p:txBody>
      </p:sp>
      <p:sp>
        <p:nvSpPr>
          <p:cNvPr id="15362" name="Rectangle 2"/>
          <p:cNvSpPr>
            <a:spLocks noGrp="1" noChangeArrowheads="1"/>
          </p:cNvSpPr>
          <p:nvPr>
            <p:ph type="title"/>
          </p:nvPr>
        </p:nvSpPr>
        <p:spPr>
          <a:xfrm>
            <a:off x="227940" y="366532"/>
            <a:ext cx="8229600" cy="605133"/>
          </a:xfrm>
        </p:spPr>
        <p:txBody>
          <a:bodyPr>
            <a:normAutofit/>
          </a:bodyPr>
          <a:lstStyle/>
          <a:p>
            <a:pPr eaLnBrk="1" hangingPunct="1"/>
            <a:r>
              <a:rPr lang="zh-CN" altLang="en-US" dirty="0"/>
              <a:t>正规化技巧</a:t>
            </a:r>
            <a:endParaRPr lang="en-US" dirty="0"/>
          </a:p>
        </p:txBody>
      </p:sp>
      <p:graphicFrame>
        <p:nvGraphicFramePr>
          <p:cNvPr id="15" name="Group 7"/>
          <p:cNvGraphicFramePr>
            <a:graphicFrameLocks noGrp="1"/>
          </p:cNvGraphicFramePr>
          <p:nvPr/>
        </p:nvGraphicFramePr>
        <p:xfrm>
          <a:off x="227940" y="3300866"/>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 name="Group 1051688"/>
          <p:cNvGrpSpPr/>
          <p:nvPr/>
        </p:nvGrpSpPr>
        <p:grpSpPr bwMode="auto">
          <a:xfrm>
            <a:off x="3288846" y="5256453"/>
            <a:ext cx="2517833" cy="990267"/>
            <a:chOff x="3830658" y="4628880"/>
            <a:chExt cx="5101206" cy="1477080"/>
          </a:xfrm>
        </p:grpSpPr>
        <p:pic>
          <p:nvPicPr>
            <p:cNvPr id="27" name="Picture 26" descr="txp_fig.png"/>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bwMode="auto">
            <a:xfrm>
              <a:off x="3830658" y="4759927"/>
              <a:ext cx="2046540" cy="19535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30" name="Picture 29"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5378325" y="5133446"/>
              <a:ext cx="3553539" cy="45582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051684" name="Picture 1051683" descr="txp_fig.png"/>
            <p:cNvPicPr>
              <a:picLocks noChangeAspect="1"/>
            </p:cNvPicPr>
            <p:nvPr>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bwMode="auto">
            <a:xfrm>
              <a:off x="5381865" y="4628880"/>
              <a:ext cx="1758164" cy="45582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051687" name="Picture 1051686" descr="txp_fig.png"/>
            <p:cNvPicPr>
              <a:picLocks noChangeAspect="1"/>
            </p:cNvPicPr>
            <p:nvPr>
              <p:custDataLst>
                <p:tags r:id="rId11"/>
              </p:custDataLst>
            </p:nvPr>
          </p:nvPicPr>
          <p:blipFill>
            <a:blip r:embed="rId17" cstate="print">
              <a:extLst>
                <a:ext uri="{28A0092B-C50C-407E-A947-70E740481C1C}">
                  <a14:useLocalDpi xmlns:a14="http://schemas.microsoft.com/office/drawing/2010/main" val="0"/>
                </a:ext>
              </a:extLst>
            </a:blip>
            <a:stretch>
              <a:fillRect/>
            </a:stretch>
          </p:blipFill>
          <p:spPr bwMode="auto">
            <a:xfrm>
              <a:off x="5355099" y="5678047"/>
              <a:ext cx="1655837" cy="427913"/>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pic>
        <p:nvPicPr>
          <p:cNvPr id="16" name="Picture 15" descr="txp_fig"/>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79084" y="2815875"/>
            <a:ext cx="950600" cy="320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5"/>
          <p:cNvGrpSpPr/>
          <p:nvPr/>
        </p:nvGrpSpPr>
        <p:grpSpPr bwMode="auto">
          <a:xfrm>
            <a:off x="3469459" y="1856346"/>
            <a:ext cx="2704206" cy="1008935"/>
            <a:chOff x="3711749" y="2025130"/>
            <a:chExt cx="5117028" cy="1431867"/>
          </a:xfrm>
        </p:grpSpPr>
        <p:pic>
          <p:nvPicPr>
            <p:cNvPr id="6" name="Picture 5" descr="txp_fig.png"/>
            <p:cNvPicPr>
              <a:picLocks noChangeAspect="1"/>
            </p:cNvPicPr>
            <p:nvPr>
              <p:custDataLst>
                <p:tags r:id="rId4"/>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11749" y="2160935"/>
              <a:ext cx="1722173" cy="19655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8" name="Picture 17" descr="txp_fig.png"/>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bwMode="auto">
            <a:xfrm>
              <a:off x="5253396" y="2538828"/>
              <a:ext cx="3575381" cy="45862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21" name="Picture 20" descr="txp_fig.png"/>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bwMode="auto">
            <a:xfrm>
              <a:off x="5270372" y="2025130"/>
              <a:ext cx="1778331" cy="45862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24" name="Picture 23" descr="txp_fig.png"/>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bwMode="auto">
            <a:xfrm>
              <a:off x="5242091" y="3026454"/>
              <a:ext cx="1666015" cy="430543"/>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graphicFrame>
        <p:nvGraphicFramePr>
          <p:cNvPr id="58" name="Group 46"/>
          <p:cNvGraphicFramePr>
            <a:graphicFrameLocks noGrp="1"/>
          </p:cNvGraphicFramePr>
          <p:nvPr/>
        </p:nvGraphicFramePr>
        <p:xfrm>
          <a:off x="7684591" y="3729084"/>
          <a:ext cx="1185863" cy="1188720"/>
        </p:xfrm>
        <a:graphic>
          <a:graphicData uri="http://schemas.openxmlformats.org/drawingml/2006/table">
            <a:tbl>
              <a:tblPr/>
              <a:tblGrid>
                <a:gridCol w="64293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0.6</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51682" name="Picture 1051681" descr="txp_fig.png"/>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tretch>
            <a:fillRect/>
          </a:stretch>
        </p:blipFill>
        <p:spPr bwMode="auto">
          <a:xfrm>
            <a:off x="7568008" y="3267121"/>
            <a:ext cx="1309449" cy="31337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19" name="Line 30"/>
          <p:cNvSpPr>
            <a:spLocks noChangeShapeType="1"/>
          </p:cNvSpPr>
          <p:nvPr/>
        </p:nvSpPr>
        <p:spPr bwMode="auto">
          <a:xfrm flipV="1">
            <a:off x="2903894" y="4466392"/>
            <a:ext cx="769905" cy="54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aphicFrame>
        <p:nvGraphicFramePr>
          <p:cNvPr id="20" name="Group 31"/>
          <p:cNvGraphicFramePr>
            <a:graphicFrameLocks noGrp="1"/>
          </p:cNvGraphicFramePr>
          <p:nvPr/>
        </p:nvGraphicFramePr>
        <p:xfrm>
          <a:off x="3981362" y="3784455"/>
          <a:ext cx="1680401" cy="1188720"/>
        </p:xfrm>
        <a:graphic>
          <a:graphicData uri="http://schemas.openxmlformats.org/drawingml/2006/table">
            <a:tbl>
              <a:tblPr/>
              <a:tblGrid>
                <a:gridCol w="640742">
                  <a:extLst>
                    <a:ext uri="{9D8B030D-6E8A-4147-A177-3AD203B41FA5}">
                      <a16:colId xmlns:a16="http://schemas.microsoft.com/office/drawing/2014/main" val="20000"/>
                    </a:ext>
                  </a:extLst>
                </a:gridCol>
                <a:gridCol w="551578">
                  <a:extLst>
                    <a:ext uri="{9D8B030D-6E8A-4147-A177-3AD203B41FA5}">
                      <a16:colId xmlns:a16="http://schemas.microsoft.com/office/drawing/2014/main" val="20001"/>
                    </a:ext>
                  </a:extLst>
                </a:gridCol>
                <a:gridCol w="488081">
                  <a:extLst>
                    <a:ext uri="{9D8B030D-6E8A-4147-A177-3AD203B41FA5}">
                      <a16:colId xmlns:a16="http://schemas.microsoft.com/office/drawing/2014/main" val="20002"/>
                    </a:ext>
                  </a:extLst>
                </a:gridCol>
              </a:tblGrid>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 name="Line 45"/>
          <p:cNvSpPr>
            <a:spLocks noChangeShapeType="1"/>
          </p:cNvSpPr>
          <p:nvPr/>
        </p:nvSpPr>
        <p:spPr bwMode="auto">
          <a:xfrm>
            <a:off x="6032287" y="4471792"/>
            <a:ext cx="875894" cy="907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28" name="Picture 27" descr="txp_fig.png"/>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bwMode="auto">
          <a:xfrm>
            <a:off x="4231857" y="3378056"/>
            <a:ext cx="839657" cy="29854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29" name="Text Box 60"/>
          <p:cNvSpPr txBox="1">
            <a:spLocks noChangeArrowheads="1"/>
          </p:cNvSpPr>
          <p:nvPr/>
        </p:nvSpPr>
        <p:spPr bwMode="auto">
          <a:xfrm>
            <a:off x="5073340" y="2820042"/>
            <a:ext cx="2151149" cy="161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lnSpc>
                <a:spcPct val="90000"/>
              </a:lnSpc>
            </a:pPr>
            <a:r>
              <a:rPr lang="zh-CN" altLang="en-US" sz="2000" b="1" dirty="0">
                <a:solidFill>
                  <a:srgbClr val="FF0000"/>
                </a:solidFill>
                <a:latin typeface="Calibri"/>
                <a:cs typeface="Calibri"/>
              </a:rPr>
              <a:t>正规化</a:t>
            </a:r>
            <a:r>
              <a:rPr lang="en-US" sz="2000" b="1" dirty="0">
                <a:latin typeface="Calibri"/>
                <a:cs typeface="Calibri"/>
              </a:rPr>
              <a:t> </a:t>
            </a:r>
            <a:r>
              <a:rPr lang="zh-CN" altLang="en-US" sz="2000" dirty="0">
                <a:latin typeface="Calibri"/>
                <a:cs typeface="Calibri"/>
              </a:rPr>
              <a:t>这些选项</a:t>
            </a:r>
            <a:endParaRPr lang="en-US" sz="2000" dirty="0">
              <a:latin typeface="Calibri"/>
              <a:cs typeface="Calibri"/>
            </a:endParaRPr>
          </a:p>
          <a:p>
            <a:pPr lvl="1" algn="ctr" eaLnBrk="1" hangingPunct="1">
              <a:lnSpc>
                <a:spcPct val="90000"/>
              </a:lnSpc>
            </a:pPr>
            <a:r>
              <a:rPr lang="en-US" sz="2000" dirty="0">
                <a:latin typeface="Calibri"/>
                <a:cs typeface="Calibri"/>
              </a:rPr>
              <a:t>(</a:t>
            </a:r>
            <a:r>
              <a:rPr lang="zh-CN" altLang="en-US" sz="2000" dirty="0">
                <a:latin typeface="Calibri"/>
                <a:cs typeface="Calibri"/>
              </a:rPr>
              <a:t>使它们的和为</a:t>
            </a:r>
            <a:r>
              <a:rPr lang="en-US" altLang="zh-CN" sz="2000" dirty="0">
                <a:latin typeface="Calibri"/>
                <a:cs typeface="Calibri"/>
              </a:rPr>
              <a:t>1</a:t>
            </a:r>
            <a:r>
              <a:rPr lang="en-US" sz="2000" dirty="0">
                <a:latin typeface="Calibri"/>
                <a:cs typeface="Calibri"/>
              </a:rPr>
              <a:t>)</a:t>
            </a:r>
          </a:p>
          <a:p>
            <a:pPr algn="ctr" eaLnBrk="1" hangingPunct="1">
              <a:spcBef>
                <a:spcPct val="50000"/>
              </a:spcBef>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41167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animBg="1"/>
      <p:bldP spid="22"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zh-CN" altLang="en-US" dirty="0"/>
              <a:t>正规化技巧</a:t>
            </a:r>
            <a:endParaRPr lang="en-US" dirty="0"/>
          </a:p>
        </p:txBody>
      </p:sp>
      <p:sp>
        <p:nvSpPr>
          <p:cNvPr id="25" name="Rectangle 3"/>
          <p:cNvSpPr>
            <a:spLocks noGrp="1" noChangeArrowheads="1"/>
          </p:cNvSpPr>
          <p:nvPr>
            <p:ph idx="1"/>
          </p:nvPr>
        </p:nvSpPr>
        <p:spPr>
          <a:xfrm>
            <a:off x="297544" y="4987081"/>
            <a:ext cx="8572910" cy="585720"/>
          </a:xfrm>
        </p:spPr>
        <p:txBody>
          <a:bodyPr>
            <a:normAutofit fontScale="25000" lnSpcReduction="20000"/>
          </a:bodyPr>
          <a:lstStyle/>
          <a:p>
            <a:pPr>
              <a:lnSpc>
                <a:spcPct val="90000"/>
              </a:lnSpc>
            </a:pPr>
            <a:r>
              <a:rPr lang="zh-CN" altLang="en-US" sz="8000" dirty="0"/>
              <a:t>为什么是这样</a:t>
            </a:r>
            <a:r>
              <a:rPr lang="en-US" sz="8000" dirty="0"/>
              <a:t>? </a:t>
            </a:r>
            <a:r>
              <a:rPr lang="zh-CN" altLang="en-US" sz="8000" dirty="0"/>
              <a:t>选项之和是</a:t>
            </a:r>
            <a:r>
              <a:rPr lang="en-US" sz="8000" dirty="0"/>
              <a:t> P(evidence)!  (</a:t>
            </a:r>
            <a:r>
              <a:rPr lang="zh-CN" altLang="en-US" sz="8000" dirty="0"/>
              <a:t>这里是，</a:t>
            </a:r>
            <a:r>
              <a:rPr lang="en-US" sz="8000" dirty="0"/>
              <a:t>P(T=c))</a:t>
            </a:r>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buFont typeface="Wingdings" pitchFamily="2" charset="2"/>
              <a:buNone/>
            </a:pPr>
            <a:r>
              <a:rPr lang="en-US" sz="2400" dirty="0"/>
              <a:t> </a:t>
            </a:r>
          </a:p>
        </p:txBody>
      </p:sp>
      <p:graphicFrame>
        <p:nvGraphicFramePr>
          <p:cNvPr id="15" name="Group 7"/>
          <p:cNvGraphicFramePr>
            <a:graphicFrameLocks noGrp="1"/>
          </p:cNvGraphicFramePr>
          <p:nvPr/>
        </p:nvGraphicFramePr>
        <p:xfrm>
          <a:off x="227940" y="2557826"/>
          <a:ext cx="2057400" cy="19812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16" name="Picture 15" descr="txp_fi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79084" y="2072835"/>
            <a:ext cx="950600" cy="320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8" name="Group 46"/>
          <p:cNvGraphicFramePr>
            <a:graphicFrameLocks noGrp="1"/>
          </p:cNvGraphicFramePr>
          <p:nvPr/>
        </p:nvGraphicFramePr>
        <p:xfrm>
          <a:off x="7684591" y="2986044"/>
          <a:ext cx="1185863" cy="1188720"/>
        </p:xfrm>
        <a:graphic>
          <a:graphicData uri="http://schemas.openxmlformats.org/drawingml/2006/table">
            <a:tbl>
              <a:tblPr/>
              <a:tblGrid>
                <a:gridCol w="64293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0.6</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51682" name="Picture 1051681" descr="txp_fig.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auto">
          <a:xfrm>
            <a:off x="7568008" y="2524081"/>
            <a:ext cx="1309449" cy="31337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19" name="Line 30"/>
          <p:cNvSpPr>
            <a:spLocks noChangeShapeType="1"/>
          </p:cNvSpPr>
          <p:nvPr/>
        </p:nvSpPr>
        <p:spPr bwMode="auto">
          <a:xfrm flipV="1">
            <a:off x="2903894" y="3473280"/>
            <a:ext cx="769905" cy="54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aphicFrame>
        <p:nvGraphicFramePr>
          <p:cNvPr id="20" name="Group 31"/>
          <p:cNvGraphicFramePr>
            <a:graphicFrameLocks noGrp="1"/>
          </p:cNvGraphicFramePr>
          <p:nvPr/>
        </p:nvGraphicFramePr>
        <p:xfrm>
          <a:off x="3981363" y="3041415"/>
          <a:ext cx="1829444" cy="1188720"/>
        </p:xfrm>
        <a:graphic>
          <a:graphicData uri="http://schemas.openxmlformats.org/drawingml/2006/table">
            <a:tbl>
              <a:tblPr/>
              <a:tblGrid>
                <a:gridCol w="717617">
                  <a:extLst>
                    <a:ext uri="{9D8B030D-6E8A-4147-A177-3AD203B41FA5}">
                      <a16:colId xmlns:a16="http://schemas.microsoft.com/office/drawing/2014/main" val="20000"/>
                    </a:ext>
                  </a:extLst>
                </a:gridCol>
                <a:gridCol w="580455">
                  <a:extLst>
                    <a:ext uri="{9D8B030D-6E8A-4147-A177-3AD203B41FA5}">
                      <a16:colId xmlns:a16="http://schemas.microsoft.com/office/drawing/2014/main" val="20001"/>
                    </a:ext>
                  </a:extLst>
                </a:gridCol>
                <a:gridCol w="531372">
                  <a:extLst>
                    <a:ext uri="{9D8B030D-6E8A-4147-A177-3AD203B41FA5}">
                      <a16:colId xmlns:a16="http://schemas.microsoft.com/office/drawing/2014/main" val="20002"/>
                    </a:ext>
                  </a:extLst>
                </a:gridCol>
              </a:tblGrid>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435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56" marR="68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56" marR="685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56" marR="68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 name="Line 45"/>
          <p:cNvSpPr>
            <a:spLocks noChangeShapeType="1"/>
          </p:cNvSpPr>
          <p:nvPr/>
        </p:nvSpPr>
        <p:spPr bwMode="auto">
          <a:xfrm>
            <a:off x="5810807" y="3429650"/>
            <a:ext cx="875894" cy="907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Text Box 60"/>
          <p:cNvSpPr txBox="1">
            <a:spLocks noChangeArrowheads="1"/>
          </p:cNvSpPr>
          <p:nvPr/>
        </p:nvSpPr>
        <p:spPr bwMode="auto">
          <a:xfrm>
            <a:off x="2285340" y="2028282"/>
            <a:ext cx="1816097" cy="143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ctr" eaLnBrk="1" hangingPunct="1">
              <a:spcBef>
                <a:spcPct val="50000"/>
              </a:spcBef>
            </a:pPr>
            <a:r>
              <a:rPr lang="zh-CN" altLang="en-US" sz="2000" b="1" dirty="0">
                <a:latin typeface="Calibri"/>
                <a:cs typeface="Calibri"/>
              </a:rPr>
              <a:t>选择</a:t>
            </a:r>
            <a:r>
              <a:rPr lang="en-US" altLang="zh-CN" sz="2000" dirty="0">
                <a:latin typeface="Calibri"/>
                <a:cs typeface="Calibri"/>
              </a:rPr>
              <a:t> </a:t>
            </a:r>
            <a:r>
              <a:rPr lang="zh-CN" altLang="en-US" sz="2000" dirty="0">
                <a:latin typeface="Calibri"/>
                <a:cs typeface="Calibri"/>
              </a:rPr>
              <a:t>那些符合证据</a:t>
            </a:r>
            <a:r>
              <a:rPr lang="en-US" altLang="zh-CN" sz="2000" dirty="0">
                <a:latin typeface="Calibri"/>
                <a:cs typeface="Calibri"/>
              </a:rPr>
              <a:t>(evidence)</a:t>
            </a:r>
            <a:r>
              <a:rPr lang="zh-CN" altLang="en-US" sz="2000" dirty="0">
                <a:latin typeface="Calibri"/>
                <a:cs typeface="Calibri"/>
              </a:rPr>
              <a:t>的联合概率</a:t>
            </a:r>
            <a:endParaRPr lang="en-US" altLang="zh-CN" sz="2000" dirty="0">
              <a:latin typeface="Calibri"/>
              <a:cs typeface="Calibri"/>
            </a:endParaRPr>
          </a:p>
          <a:p>
            <a:pPr eaLnBrk="1" hangingPunct="1">
              <a:spcBef>
                <a:spcPct val="50000"/>
              </a:spcBef>
            </a:pPr>
            <a:endParaRPr lang="en-US" dirty="0">
              <a:latin typeface="Calibri" pitchFamily="34" charset="0"/>
              <a:cs typeface="Calibri" pitchFamily="34" charset="0"/>
            </a:endParaRPr>
          </a:p>
        </p:txBody>
      </p:sp>
      <p:pic>
        <p:nvPicPr>
          <p:cNvPr id="28" name="Picture 27" descr="txp_fig.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bwMode="auto">
          <a:xfrm>
            <a:off x="4231857" y="2635016"/>
            <a:ext cx="839657" cy="29854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29" name="Text Box 60"/>
          <p:cNvSpPr txBox="1">
            <a:spLocks noChangeArrowheads="1"/>
          </p:cNvSpPr>
          <p:nvPr/>
        </p:nvSpPr>
        <p:spPr bwMode="auto">
          <a:xfrm>
            <a:off x="5073340" y="2077002"/>
            <a:ext cx="2151149" cy="161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lnSpc>
                <a:spcPct val="90000"/>
              </a:lnSpc>
            </a:pPr>
            <a:r>
              <a:rPr lang="zh-CN" altLang="en-US" sz="2000" b="1" dirty="0">
                <a:latin typeface="Calibri"/>
                <a:cs typeface="Calibri"/>
              </a:rPr>
              <a:t>正规化</a:t>
            </a:r>
            <a:r>
              <a:rPr lang="en-US" altLang="zh-CN" sz="2000" b="1" dirty="0">
                <a:latin typeface="Calibri"/>
                <a:cs typeface="Calibri"/>
              </a:rPr>
              <a:t> </a:t>
            </a:r>
            <a:r>
              <a:rPr lang="zh-CN" altLang="en-US" sz="2000" dirty="0">
                <a:latin typeface="Calibri"/>
                <a:cs typeface="Calibri"/>
              </a:rPr>
              <a:t>这些选项</a:t>
            </a:r>
            <a:endParaRPr lang="en-US" altLang="zh-CN" sz="2000" dirty="0">
              <a:latin typeface="Calibri"/>
              <a:cs typeface="Calibri"/>
            </a:endParaRPr>
          </a:p>
          <a:p>
            <a:pPr lvl="1" algn="ctr" eaLnBrk="1" hangingPunct="1">
              <a:lnSpc>
                <a:spcPct val="90000"/>
              </a:lnSpc>
            </a:pPr>
            <a:r>
              <a:rPr lang="en-US" altLang="zh-CN" sz="2000" dirty="0">
                <a:latin typeface="Calibri"/>
                <a:cs typeface="Calibri"/>
              </a:rPr>
              <a:t>(</a:t>
            </a:r>
            <a:r>
              <a:rPr lang="zh-CN" altLang="en-US" sz="2000" dirty="0">
                <a:latin typeface="Calibri"/>
                <a:cs typeface="Calibri"/>
              </a:rPr>
              <a:t>使它们的和为</a:t>
            </a:r>
            <a:r>
              <a:rPr lang="en-US" altLang="zh-CN" sz="2000" dirty="0">
                <a:latin typeface="Calibri"/>
                <a:cs typeface="Calibri"/>
              </a:rPr>
              <a:t>1)</a:t>
            </a:r>
          </a:p>
          <a:p>
            <a:pPr algn="ctr" eaLnBrk="1" hangingPunct="1">
              <a:spcBef>
                <a:spcPct val="50000"/>
              </a:spcBef>
            </a:pPr>
            <a:endParaRPr lang="en-US" dirty="0">
              <a:latin typeface="Calibri" pitchFamily="34" charset="0"/>
              <a:cs typeface="Calibri" pitchFamily="34" charset="0"/>
            </a:endParaRPr>
          </a:p>
        </p:txBody>
      </p:sp>
      <p:pic>
        <p:nvPicPr>
          <p:cNvPr id="31" name="Picture 67" descr="txp_fi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137547" y="5495592"/>
            <a:ext cx="4188619"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p:cNvSpPr txBox="1"/>
          <p:nvPr/>
        </p:nvSpPr>
        <p:spPr>
          <a:xfrm>
            <a:off x="7081024" y="5572801"/>
            <a:ext cx="1796433" cy="369332"/>
          </a:xfrm>
          <a:prstGeom prst="rect">
            <a:avLst/>
          </a:prstGeom>
          <a:noFill/>
        </p:spPr>
        <p:txBody>
          <a:bodyPr wrap="square" rtlCol="0">
            <a:spAutoFit/>
          </a:bodyPr>
          <a:lstStyle/>
          <a:p>
            <a:r>
              <a:rPr lang="zh-CN" altLang="en-US" dirty="0"/>
              <a:t>与公式相符合</a:t>
            </a:r>
          </a:p>
        </p:txBody>
      </p:sp>
    </p:spTree>
    <p:extLst>
      <p:ext uri="{BB962C8B-B14F-4D97-AF65-F5344CB8AC3E}">
        <p14:creationId xmlns:p14="http://schemas.microsoft.com/office/powerpoint/2010/main" val="3437481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Quiz: Normalization Trick</a:t>
            </a:r>
          </a:p>
        </p:txBody>
      </p:sp>
      <p:graphicFrame>
        <p:nvGraphicFramePr>
          <p:cNvPr id="15" name="Group 7"/>
          <p:cNvGraphicFramePr>
            <a:graphicFrameLocks noGrp="1"/>
          </p:cNvGraphicFramePr>
          <p:nvPr>
            <p:extLst>
              <p:ext uri="{D42A27DB-BD31-4B8C-83A1-F6EECF244321}">
                <p14:modId xmlns:p14="http://schemas.microsoft.com/office/powerpoint/2010/main" val="3554396887"/>
              </p:ext>
            </p:extLst>
          </p:nvPr>
        </p:nvGraphicFramePr>
        <p:xfrm>
          <a:off x="628649" y="3244648"/>
          <a:ext cx="3328752" cy="2526565"/>
        </p:xfrm>
        <a:graphic>
          <a:graphicData uri="http://schemas.openxmlformats.org/drawingml/2006/table">
            <a:tbl>
              <a:tblPr/>
              <a:tblGrid>
                <a:gridCol w="1109584">
                  <a:extLst>
                    <a:ext uri="{9D8B030D-6E8A-4147-A177-3AD203B41FA5}">
                      <a16:colId xmlns:a16="http://schemas.microsoft.com/office/drawing/2014/main" val="20000"/>
                    </a:ext>
                  </a:extLst>
                </a:gridCol>
                <a:gridCol w="1109584">
                  <a:extLst>
                    <a:ext uri="{9D8B030D-6E8A-4147-A177-3AD203B41FA5}">
                      <a16:colId xmlns:a16="http://schemas.microsoft.com/office/drawing/2014/main" val="20001"/>
                    </a:ext>
                  </a:extLst>
                </a:gridCol>
                <a:gridCol w="1109584">
                  <a:extLst>
                    <a:ext uri="{9D8B030D-6E8A-4147-A177-3AD203B41FA5}">
                      <a16:colId xmlns:a16="http://schemas.microsoft.com/office/drawing/2014/main" val="20002"/>
                    </a:ext>
                  </a:extLst>
                </a:gridCol>
              </a:tblGrid>
              <a:tr h="5053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53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53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53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0.4</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53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a:ln>
                            <a:noFill/>
                          </a:ln>
                          <a:solidFill>
                            <a:schemeClr val="accent2"/>
                          </a:solidFill>
                          <a:effectLst/>
                          <a:latin typeface="Calibri" pitchFamily="34" charset="0"/>
                          <a:cs typeface="Calibri" pitchFamily="34" charset="0"/>
                        </a:rPr>
                        <a:t>0.1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Picture 1" descr="txp_fig.png"/>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bwMode="auto">
          <a:xfrm>
            <a:off x="1191827" y="2668261"/>
            <a:ext cx="1371491" cy="35623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6" name="Content Placeholder 5"/>
          <p:cNvSpPr>
            <a:spLocks noGrp="1"/>
          </p:cNvSpPr>
          <p:nvPr>
            <p:ph idx="1"/>
          </p:nvPr>
        </p:nvSpPr>
        <p:spPr/>
        <p:txBody>
          <a:bodyPr>
            <a:normAutofit/>
          </a:bodyPr>
          <a:lstStyle/>
          <a:p>
            <a:r>
              <a:rPr lang="en-US" sz="2800" dirty="0"/>
              <a:t>P(X | Y=-y) ?</a:t>
            </a:r>
          </a:p>
        </p:txBody>
      </p:sp>
    </p:spTree>
    <p:extLst>
      <p:ext uri="{BB962C8B-B14F-4D97-AF65-F5344CB8AC3E}">
        <p14:creationId xmlns:p14="http://schemas.microsoft.com/office/powerpoint/2010/main" val="2064488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22960" y="286605"/>
            <a:ext cx="7543800" cy="598612"/>
          </a:xfrm>
        </p:spPr>
        <p:txBody>
          <a:bodyPr>
            <a:normAutofit/>
          </a:bodyPr>
          <a:lstStyle/>
          <a:p>
            <a:pPr eaLnBrk="1" hangingPunct="1"/>
            <a:r>
              <a:rPr lang="zh-CN" altLang="en-US" dirty="0"/>
              <a:t>正规化的定义</a:t>
            </a:r>
            <a:endParaRPr lang="en-US" dirty="0"/>
          </a:p>
        </p:txBody>
      </p:sp>
      <p:sp>
        <p:nvSpPr>
          <p:cNvPr id="46" name="Rectangle 3"/>
          <p:cNvSpPr>
            <a:spLocks noGrp="1" noChangeArrowheads="1"/>
          </p:cNvSpPr>
          <p:nvPr>
            <p:ph idx="1"/>
          </p:nvPr>
        </p:nvSpPr>
        <p:spPr>
          <a:xfrm>
            <a:off x="84948" y="1766497"/>
            <a:ext cx="6353175" cy="2333442"/>
          </a:xfrm>
        </p:spPr>
        <p:txBody>
          <a:bodyPr>
            <a:normAutofit fontScale="92500" lnSpcReduction="10000"/>
          </a:bodyPr>
          <a:lstStyle/>
          <a:p>
            <a:pPr eaLnBrk="1" hangingPunct="1">
              <a:buFont typeface="Wingdings" panose="05000000000000000000" pitchFamily="2" charset="2"/>
              <a:buChar char="n"/>
            </a:pPr>
            <a:r>
              <a:rPr lang="en-US" sz="2400" dirty="0"/>
              <a:t>(</a:t>
            </a:r>
            <a:r>
              <a:rPr lang="zh-CN" altLang="en-US" dirty="0"/>
              <a:t>字典解释</a:t>
            </a:r>
            <a:r>
              <a:rPr lang="en-US" sz="2400" dirty="0"/>
              <a:t>) </a:t>
            </a:r>
            <a:r>
              <a:rPr lang="zh-CN" altLang="en-US" dirty="0"/>
              <a:t>使之回归到一个常态条件下</a:t>
            </a:r>
            <a:endParaRPr lang="en-US" altLang="zh-CN" sz="2400" dirty="0"/>
          </a:p>
          <a:p>
            <a:pPr eaLnBrk="1" hangingPunct="1">
              <a:buFont typeface="Wingdings" panose="05000000000000000000" pitchFamily="2" charset="2"/>
              <a:buChar char="n"/>
            </a:pPr>
            <a:endParaRPr lang="en-US" sz="2400" dirty="0"/>
          </a:p>
          <a:p>
            <a:pPr eaLnBrk="1" hangingPunct="1">
              <a:buFont typeface="Wingdings" panose="05000000000000000000" pitchFamily="2" charset="2"/>
              <a:buChar char="n"/>
            </a:pPr>
            <a:r>
              <a:rPr lang="zh-CN" altLang="en-US" dirty="0"/>
              <a:t>步骤</a:t>
            </a:r>
            <a:r>
              <a:rPr lang="en-US" sz="2400" dirty="0"/>
              <a:t>:</a:t>
            </a:r>
          </a:p>
          <a:p>
            <a:pPr lvl="1">
              <a:buFont typeface="Wingdings" panose="05000000000000000000" pitchFamily="2" charset="2"/>
              <a:buChar char="n"/>
            </a:pPr>
            <a:r>
              <a:rPr lang="zh-CN" altLang="en-US" dirty="0"/>
              <a:t>第一步</a:t>
            </a:r>
            <a:r>
              <a:rPr lang="en-US" sz="2000" dirty="0"/>
              <a:t>: </a:t>
            </a:r>
            <a:r>
              <a:rPr lang="zh-CN" altLang="en-US" sz="2000" dirty="0"/>
              <a:t>计算</a:t>
            </a:r>
            <a:r>
              <a:rPr lang="en-US" sz="2000" dirty="0"/>
              <a:t> Z = </a:t>
            </a:r>
            <a:r>
              <a:rPr lang="zh-CN" altLang="en-US" sz="2000" dirty="0"/>
              <a:t>所有项之和</a:t>
            </a:r>
            <a:endParaRPr lang="en-US" sz="2000" dirty="0"/>
          </a:p>
          <a:p>
            <a:pPr lvl="1">
              <a:buFont typeface="Wingdings" panose="05000000000000000000" pitchFamily="2" charset="2"/>
              <a:buChar char="n"/>
            </a:pPr>
            <a:r>
              <a:rPr lang="zh-CN" altLang="en-US" dirty="0"/>
              <a:t>第二步</a:t>
            </a:r>
            <a:r>
              <a:rPr lang="en-US" sz="2000" dirty="0"/>
              <a:t>: </a:t>
            </a:r>
            <a:r>
              <a:rPr lang="zh-CN" altLang="en-US" sz="2000" dirty="0"/>
              <a:t>把每一项除以</a:t>
            </a:r>
            <a:r>
              <a:rPr lang="en-US" sz="2000" dirty="0"/>
              <a:t> Z</a:t>
            </a:r>
          </a:p>
          <a:p>
            <a:pPr lvl="1">
              <a:buFont typeface="Wingdings" panose="05000000000000000000" pitchFamily="2" charset="2"/>
              <a:buChar char="n"/>
            </a:pPr>
            <a:endParaRPr lang="en-US" sz="2000" dirty="0"/>
          </a:p>
          <a:p>
            <a:pPr>
              <a:buFont typeface="Wingdings" panose="05000000000000000000" pitchFamily="2" charset="2"/>
              <a:buChar char="n"/>
            </a:pPr>
            <a:r>
              <a:rPr lang="zh-CN" altLang="en-US" dirty="0"/>
              <a:t>例</a:t>
            </a:r>
            <a:r>
              <a:rPr lang="en-US" sz="2400" dirty="0"/>
              <a:t> 1</a:t>
            </a:r>
          </a:p>
          <a:p>
            <a:pPr lvl="1"/>
            <a:endParaRPr lang="en-US" sz="2000" dirty="0"/>
          </a:p>
          <a:p>
            <a:pPr eaLnBrk="1" hangingPunct="1"/>
            <a:endParaRPr lang="en-US" sz="2400" dirty="0"/>
          </a:p>
          <a:p>
            <a:pPr eaLnBrk="1" hangingPunct="1"/>
            <a:endParaRPr lang="en-US" sz="2400" dirty="0"/>
          </a:p>
          <a:p>
            <a:pPr eaLnBrk="1" hangingPunct="1"/>
            <a:endParaRPr lang="en-US" sz="2400" dirty="0"/>
          </a:p>
        </p:txBody>
      </p:sp>
      <p:sp>
        <p:nvSpPr>
          <p:cNvPr id="1051690" name="Rectangular Callout 1051689"/>
          <p:cNvSpPr/>
          <p:nvPr/>
        </p:nvSpPr>
        <p:spPr>
          <a:xfrm>
            <a:off x="3984522" y="2489055"/>
            <a:ext cx="2507514" cy="362880"/>
          </a:xfrm>
          <a:prstGeom prst="wedgeRectCallout">
            <a:avLst>
              <a:gd name="adj1" fmla="val -43217"/>
              <a:gd name="adj2" fmla="val -164407"/>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所有项之和为</a:t>
            </a:r>
            <a:r>
              <a:rPr lang="en-US" altLang="zh-CN" dirty="0">
                <a:solidFill>
                  <a:schemeClr val="tx1"/>
                </a:solidFill>
              </a:rPr>
              <a:t>1</a:t>
            </a:r>
            <a:endParaRPr lang="en-US" dirty="0">
              <a:solidFill>
                <a:schemeClr val="tx1"/>
              </a:solidFill>
            </a:endParaRPr>
          </a:p>
        </p:txBody>
      </p:sp>
      <p:sp>
        <p:nvSpPr>
          <p:cNvPr id="1051691" name="Rounded Rectangle 1051690"/>
          <p:cNvSpPr/>
          <p:nvPr/>
        </p:nvSpPr>
        <p:spPr>
          <a:xfrm>
            <a:off x="2793511" y="1731762"/>
            <a:ext cx="1250894" cy="406080"/>
          </a:xfrm>
          <a:prstGeom prst="round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Group 46"/>
          <p:cNvGraphicFramePr>
            <a:graphicFrameLocks noGrp="1"/>
          </p:cNvGraphicFramePr>
          <p:nvPr>
            <p:extLst>
              <p:ext uri="{D42A27DB-BD31-4B8C-83A1-F6EECF244321}">
                <p14:modId xmlns:p14="http://schemas.microsoft.com/office/powerpoint/2010/main" val="3238071049"/>
              </p:ext>
            </p:extLst>
          </p:nvPr>
        </p:nvGraphicFramePr>
        <p:xfrm>
          <a:off x="84948" y="4548840"/>
          <a:ext cx="1185863" cy="1188720"/>
        </p:xfrm>
        <a:graphic>
          <a:graphicData uri="http://schemas.openxmlformats.org/drawingml/2006/table">
            <a:tbl>
              <a:tblPr/>
              <a:tblGrid>
                <a:gridCol w="64293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0" name="Line 45"/>
          <p:cNvSpPr>
            <a:spLocks noChangeShapeType="1"/>
          </p:cNvSpPr>
          <p:nvPr/>
        </p:nvSpPr>
        <p:spPr bwMode="auto">
          <a:xfrm>
            <a:off x="1463806" y="5165246"/>
            <a:ext cx="875894" cy="907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51692" name="TextBox 1051691"/>
          <p:cNvSpPr txBox="1"/>
          <p:nvPr/>
        </p:nvSpPr>
        <p:spPr>
          <a:xfrm>
            <a:off x="1257649" y="5347116"/>
            <a:ext cx="997820" cy="369332"/>
          </a:xfrm>
          <a:prstGeom prst="rect">
            <a:avLst/>
          </a:prstGeom>
          <a:noFill/>
        </p:spPr>
        <p:txBody>
          <a:bodyPr wrap="square" rtlCol="0">
            <a:spAutoFit/>
          </a:bodyPr>
          <a:lstStyle/>
          <a:p>
            <a:pPr algn="ctr"/>
            <a:r>
              <a:rPr lang="en-US" dirty="0"/>
              <a:t>Z = 0.5</a:t>
            </a:r>
          </a:p>
        </p:txBody>
      </p:sp>
      <p:graphicFrame>
        <p:nvGraphicFramePr>
          <p:cNvPr id="52" name="Group 46"/>
          <p:cNvGraphicFramePr>
            <a:graphicFrameLocks noGrp="1"/>
          </p:cNvGraphicFramePr>
          <p:nvPr>
            <p:extLst>
              <p:ext uri="{D42A27DB-BD31-4B8C-83A1-F6EECF244321}">
                <p14:modId xmlns:p14="http://schemas.microsoft.com/office/powerpoint/2010/main" val="91676533"/>
              </p:ext>
            </p:extLst>
          </p:nvPr>
        </p:nvGraphicFramePr>
        <p:xfrm>
          <a:off x="2447587" y="4571640"/>
          <a:ext cx="1185863" cy="1188720"/>
        </p:xfrm>
        <a:graphic>
          <a:graphicData uri="http://schemas.openxmlformats.org/drawingml/2006/table">
            <a:tbl>
              <a:tblPr/>
              <a:tblGrid>
                <a:gridCol w="64293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0.6</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3" name="Rectangle 3"/>
          <p:cNvSpPr txBox="1">
            <a:spLocks noChangeArrowheads="1"/>
          </p:cNvSpPr>
          <p:nvPr/>
        </p:nvSpPr>
        <p:spPr bwMode="auto">
          <a:xfrm>
            <a:off x="4044404" y="3673654"/>
            <a:ext cx="3896960" cy="54348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zh-CN" altLang="en-US" sz="2000" dirty="0">
                <a:solidFill>
                  <a:schemeClr val="tx1"/>
                </a:solidFill>
              </a:rPr>
              <a:t>例</a:t>
            </a:r>
            <a:r>
              <a:rPr lang="en-US" sz="2000" dirty="0">
                <a:solidFill>
                  <a:schemeClr val="tx1"/>
                </a:solidFill>
              </a:rPr>
              <a:t> 2</a:t>
            </a:r>
          </a:p>
          <a:p>
            <a:pPr lvl="1"/>
            <a:endParaRPr lang="en-US" sz="2000" dirty="0"/>
          </a:p>
          <a:p>
            <a:endParaRPr lang="en-US" sz="2400" dirty="0"/>
          </a:p>
          <a:p>
            <a:endParaRPr lang="en-US" sz="2400" dirty="0"/>
          </a:p>
          <a:p>
            <a:endParaRPr lang="en-US" sz="2400" dirty="0"/>
          </a:p>
        </p:txBody>
      </p:sp>
      <p:graphicFrame>
        <p:nvGraphicFramePr>
          <p:cNvPr id="54" name="Group 7"/>
          <p:cNvGraphicFramePr>
            <a:graphicFrameLocks noGrp="1"/>
          </p:cNvGraphicFramePr>
          <p:nvPr>
            <p:extLst>
              <p:ext uri="{D42A27DB-BD31-4B8C-83A1-F6EECF244321}">
                <p14:modId xmlns:p14="http://schemas.microsoft.com/office/powerpoint/2010/main" val="2549030042"/>
              </p:ext>
            </p:extLst>
          </p:nvPr>
        </p:nvGraphicFramePr>
        <p:xfrm>
          <a:off x="4174525" y="4495597"/>
          <a:ext cx="1702908" cy="1854201"/>
        </p:xfrm>
        <a:graphic>
          <a:graphicData uri="http://schemas.openxmlformats.org/drawingml/2006/table">
            <a:tbl>
              <a:tblPr/>
              <a:tblGrid>
                <a:gridCol w="567636">
                  <a:extLst>
                    <a:ext uri="{9D8B030D-6E8A-4147-A177-3AD203B41FA5}">
                      <a16:colId xmlns:a16="http://schemas.microsoft.com/office/drawing/2014/main" val="20000"/>
                    </a:ext>
                  </a:extLst>
                </a:gridCol>
                <a:gridCol w="567636">
                  <a:extLst>
                    <a:ext uri="{9D8B030D-6E8A-4147-A177-3AD203B41FA5}">
                      <a16:colId xmlns:a16="http://schemas.microsoft.com/office/drawing/2014/main" val="20001"/>
                    </a:ext>
                  </a:extLst>
                </a:gridCol>
                <a:gridCol w="567636">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20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10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15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5" name="TextBox 54"/>
          <p:cNvSpPr txBox="1"/>
          <p:nvPr/>
        </p:nvSpPr>
        <p:spPr>
          <a:xfrm>
            <a:off x="1430263" y="4609596"/>
            <a:ext cx="877163" cy="369332"/>
          </a:xfrm>
          <a:prstGeom prst="rect">
            <a:avLst/>
          </a:prstGeom>
          <a:noFill/>
        </p:spPr>
        <p:txBody>
          <a:bodyPr wrap="none" rtlCol="0">
            <a:spAutoFit/>
          </a:bodyPr>
          <a:lstStyle/>
          <a:p>
            <a:r>
              <a:rPr lang="zh-CN" altLang="en-US" dirty="0"/>
              <a:t>正规化</a:t>
            </a:r>
            <a:endParaRPr lang="en-US" dirty="0"/>
          </a:p>
        </p:txBody>
      </p:sp>
      <p:sp>
        <p:nvSpPr>
          <p:cNvPr id="56" name="Line 45"/>
          <p:cNvSpPr>
            <a:spLocks noChangeShapeType="1"/>
          </p:cNvSpPr>
          <p:nvPr/>
        </p:nvSpPr>
        <p:spPr bwMode="auto">
          <a:xfrm>
            <a:off x="6107180" y="5326286"/>
            <a:ext cx="875894" cy="907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7" name="TextBox 56"/>
          <p:cNvSpPr txBox="1"/>
          <p:nvPr/>
        </p:nvSpPr>
        <p:spPr>
          <a:xfrm>
            <a:off x="6069485" y="5482236"/>
            <a:ext cx="845103" cy="369332"/>
          </a:xfrm>
          <a:prstGeom prst="rect">
            <a:avLst/>
          </a:prstGeom>
          <a:noFill/>
        </p:spPr>
        <p:txBody>
          <a:bodyPr wrap="none" rtlCol="0">
            <a:spAutoFit/>
          </a:bodyPr>
          <a:lstStyle/>
          <a:p>
            <a:r>
              <a:rPr lang="en-US" dirty="0"/>
              <a:t>Z = 50</a:t>
            </a:r>
          </a:p>
        </p:txBody>
      </p:sp>
      <p:sp>
        <p:nvSpPr>
          <p:cNvPr id="59" name="TextBox 58"/>
          <p:cNvSpPr txBox="1"/>
          <p:nvPr/>
        </p:nvSpPr>
        <p:spPr>
          <a:xfrm>
            <a:off x="6054199" y="4839756"/>
            <a:ext cx="877163" cy="369332"/>
          </a:xfrm>
          <a:prstGeom prst="rect">
            <a:avLst/>
          </a:prstGeom>
          <a:noFill/>
        </p:spPr>
        <p:txBody>
          <a:bodyPr wrap="none" rtlCol="0">
            <a:spAutoFit/>
          </a:bodyPr>
          <a:lstStyle/>
          <a:p>
            <a:r>
              <a:rPr lang="zh-CN" altLang="en-US" dirty="0"/>
              <a:t>正规化</a:t>
            </a:r>
            <a:endParaRPr lang="en-US" dirty="0"/>
          </a:p>
        </p:txBody>
      </p:sp>
      <p:graphicFrame>
        <p:nvGraphicFramePr>
          <p:cNvPr id="60" name="Group 7"/>
          <p:cNvGraphicFramePr>
            <a:graphicFrameLocks noGrp="1"/>
          </p:cNvGraphicFramePr>
          <p:nvPr>
            <p:extLst>
              <p:ext uri="{D42A27DB-BD31-4B8C-83A1-F6EECF244321}">
                <p14:modId xmlns:p14="http://schemas.microsoft.com/office/powerpoint/2010/main" val="2721151477"/>
              </p:ext>
            </p:extLst>
          </p:nvPr>
        </p:nvGraphicFramePr>
        <p:xfrm>
          <a:off x="7003677" y="4492477"/>
          <a:ext cx="1702908" cy="1854201"/>
        </p:xfrm>
        <a:graphic>
          <a:graphicData uri="http://schemas.openxmlformats.org/drawingml/2006/table">
            <a:tbl>
              <a:tblPr/>
              <a:tblGrid>
                <a:gridCol w="567636">
                  <a:extLst>
                    <a:ext uri="{9D8B030D-6E8A-4147-A177-3AD203B41FA5}">
                      <a16:colId xmlns:a16="http://schemas.microsoft.com/office/drawing/2014/main" val="20000"/>
                    </a:ext>
                  </a:extLst>
                </a:gridCol>
                <a:gridCol w="567636">
                  <a:extLst>
                    <a:ext uri="{9D8B030D-6E8A-4147-A177-3AD203B41FA5}">
                      <a16:colId xmlns:a16="http://schemas.microsoft.com/office/drawing/2014/main" val="20001"/>
                    </a:ext>
                  </a:extLst>
                </a:gridCol>
                <a:gridCol w="567636">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0.4</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0.1</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0.2</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0.3</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675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16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16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16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90" grpId="0" animBg="1"/>
      <p:bldP spid="1051691" grpId="0" animBg="1"/>
      <p:bldP spid="50" grpId="0" animBg="1"/>
      <p:bldP spid="1051692" grpId="0"/>
      <p:bldP spid="55" grpId="0"/>
      <p:bldP spid="56" grpId="0" animBg="1"/>
      <p:bldP spid="57" grpId="0"/>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8685" y="286604"/>
            <a:ext cx="8810171" cy="656825"/>
          </a:xfrm>
        </p:spPr>
        <p:txBody>
          <a:bodyPr>
            <a:normAutofit/>
          </a:bodyPr>
          <a:lstStyle/>
          <a:p>
            <a:pPr eaLnBrk="1" hangingPunct="1"/>
            <a:r>
              <a:rPr lang="zh-CN" altLang="en-US" dirty="0"/>
              <a:t>概率推理</a:t>
            </a:r>
            <a:r>
              <a:rPr lang="en-US" altLang="zh-CN" dirty="0"/>
              <a:t>(</a:t>
            </a:r>
            <a:r>
              <a:rPr lang="en-US" dirty="0"/>
              <a:t>Probabilistic Inference)</a:t>
            </a:r>
          </a:p>
        </p:txBody>
      </p:sp>
      <p:sp>
        <p:nvSpPr>
          <p:cNvPr id="16387" name="Rectangle 3"/>
          <p:cNvSpPr>
            <a:spLocks noGrp="1" noChangeArrowheads="1"/>
          </p:cNvSpPr>
          <p:nvPr>
            <p:ph idx="1"/>
          </p:nvPr>
        </p:nvSpPr>
        <p:spPr>
          <a:xfrm>
            <a:off x="-1" y="1407089"/>
            <a:ext cx="6460761" cy="4978721"/>
          </a:xfrm>
        </p:spPr>
        <p:txBody>
          <a:bodyPr>
            <a:normAutofit/>
          </a:bodyPr>
          <a:lstStyle/>
          <a:p>
            <a:pPr eaLnBrk="1" hangingPunct="1">
              <a:buFont typeface="Wingdings" panose="05000000000000000000" pitchFamily="2" charset="2"/>
              <a:buChar char="n"/>
            </a:pPr>
            <a:r>
              <a:rPr lang="zh-CN" altLang="en-US" dirty="0">
                <a:solidFill>
                  <a:srgbClr val="FF0000"/>
                </a:solidFill>
              </a:rPr>
              <a:t>概率推理</a:t>
            </a:r>
            <a:r>
              <a:rPr lang="en-US" sz="2400" dirty="0"/>
              <a:t>: </a:t>
            </a:r>
            <a:r>
              <a:rPr lang="zh-CN" altLang="en-US" sz="2400" dirty="0"/>
              <a:t>从其他已知概率里计算一个想知道的概率</a:t>
            </a:r>
            <a:r>
              <a:rPr lang="en-US" sz="2400" dirty="0"/>
              <a:t> (</a:t>
            </a:r>
            <a:r>
              <a:rPr lang="zh-CN" altLang="en-US" dirty="0"/>
              <a:t>例如，从联合概率中计算条件概率</a:t>
            </a:r>
            <a:r>
              <a:rPr lang="en-US" sz="2400" dirty="0"/>
              <a:t>)</a:t>
            </a:r>
          </a:p>
          <a:p>
            <a:pPr eaLnBrk="1" hangingPunct="1">
              <a:buFont typeface="Wingdings" panose="05000000000000000000" pitchFamily="2" charset="2"/>
              <a:buChar char="n"/>
            </a:pPr>
            <a:endParaRPr lang="en-US" sz="2400" dirty="0"/>
          </a:p>
          <a:p>
            <a:pPr eaLnBrk="1" hangingPunct="1">
              <a:buFont typeface="Wingdings" panose="05000000000000000000" pitchFamily="2" charset="2"/>
              <a:buChar char="n"/>
            </a:pPr>
            <a:r>
              <a:rPr lang="zh-CN" altLang="en-US" dirty="0"/>
              <a:t>通常我们计算的都是</a:t>
            </a:r>
            <a:r>
              <a:rPr lang="zh-CN" altLang="en-US" dirty="0">
                <a:solidFill>
                  <a:srgbClr val="0070C0"/>
                </a:solidFill>
              </a:rPr>
              <a:t>条件概率</a:t>
            </a:r>
            <a:r>
              <a:rPr lang="en-US" sz="2400" dirty="0"/>
              <a:t> </a:t>
            </a:r>
          </a:p>
          <a:p>
            <a:pPr lvl="1" eaLnBrk="1" hangingPunct="1">
              <a:buFont typeface="Wingdings" panose="05000000000000000000" pitchFamily="2" charset="2"/>
              <a:buChar char="n"/>
            </a:pPr>
            <a:r>
              <a:rPr lang="en-US" sz="2000" dirty="0"/>
              <a:t>P(</a:t>
            </a:r>
            <a:r>
              <a:rPr lang="zh-CN" altLang="en-US" sz="2000" dirty="0"/>
              <a:t>准时到机场</a:t>
            </a:r>
            <a:r>
              <a:rPr lang="en-US" sz="2000" dirty="0"/>
              <a:t> | </a:t>
            </a:r>
            <a:r>
              <a:rPr lang="zh-CN" altLang="en-US" dirty="0"/>
              <a:t>没有交通事故发生</a:t>
            </a:r>
            <a:r>
              <a:rPr lang="en-US" sz="2000" dirty="0"/>
              <a:t>) = 0.90</a:t>
            </a:r>
          </a:p>
          <a:p>
            <a:pPr lvl="1">
              <a:buFont typeface="Wingdings" panose="05000000000000000000" pitchFamily="2" charset="2"/>
              <a:buChar char="n"/>
            </a:pPr>
            <a:r>
              <a:rPr lang="zh-CN" altLang="en-US" dirty="0"/>
              <a:t>这些代表了智能体在给定证据</a:t>
            </a:r>
            <a:r>
              <a:rPr lang="en-US" altLang="zh-CN" dirty="0"/>
              <a:t>(evidence)</a:t>
            </a:r>
            <a:r>
              <a:rPr lang="zh-CN" altLang="en-US" dirty="0"/>
              <a:t>下的</a:t>
            </a:r>
            <a:r>
              <a:rPr lang="zh-CN" altLang="en-US" i="1" dirty="0"/>
              <a:t>信念</a:t>
            </a:r>
            <a:r>
              <a:rPr lang="en-US" altLang="zh-CN" dirty="0"/>
              <a:t>(</a:t>
            </a:r>
            <a:r>
              <a:rPr lang="en-US" sz="2000" i="1" dirty="0"/>
              <a:t>beliefs)</a:t>
            </a:r>
            <a:r>
              <a:rPr lang="en-US" sz="2000" dirty="0"/>
              <a:t> </a:t>
            </a:r>
            <a:endParaRPr lang="en-US" sz="2000" i="1" dirty="0"/>
          </a:p>
          <a:p>
            <a:pPr eaLnBrk="1" hangingPunct="1">
              <a:buFont typeface="Wingdings" panose="05000000000000000000" pitchFamily="2" charset="2"/>
              <a:buChar char="n"/>
            </a:pPr>
            <a:endParaRPr lang="en-US" sz="2400" dirty="0"/>
          </a:p>
          <a:p>
            <a:pPr eaLnBrk="1" hangingPunct="1">
              <a:buFont typeface="Wingdings" panose="05000000000000000000" pitchFamily="2" charset="2"/>
              <a:buChar char="n"/>
            </a:pPr>
            <a:r>
              <a:rPr lang="zh-CN" altLang="en-US" dirty="0"/>
              <a:t>概率会随新的证据而变化</a:t>
            </a:r>
            <a:r>
              <a:rPr lang="en-US" sz="2400" dirty="0"/>
              <a:t>:</a:t>
            </a:r>
          </a:p>
          <a:p>
            <a:pPr lvl="1" eaLnBrk="1" hangingPunct="1">
              <a:buFont typeface="Wingdings" panose="05000000000000000000" pitchFamily="2" charset="2"/>
              <a:buChar char="n"/>
            </a:pPr>
            <a:r>
              <a:rPr lang="en-US" sz="2000" dirty="0"/>
              <a:t>P(</a:t>
            </a:r>
            <a:r>
              <a:rPr lang="zh-CN" altLang="en-US" sz="2000" dirty="0"/>
              <a:t>准时到达</a:t>
            </a:r>
            <a:r>
              <a:rPr lang="en-US" sz="2000" dirty="0"/>
              <a:t> | </a:t>
            </a:r>
            <a:r>
              <a:rPr lang="zh-CN" altLang="en-US" dirty="0"/>
              <a:t>无交通事故</a:t>
            </a:r>
            <a:r>
              <a:rPr lang="en-US" sz="2000" dirty="0"/>
              <a:t>, </a:t>
            </a:r>
            <a:r>
              <a:rPr lang="zh-CN" altLang="en-US" sz="2000" dirty="0"/>
              <a:t>早上</a:t>
            </a:r>
            <a:r>
              <a:rPr lang="en-US" sz="2000" dirty="0"/>
              <a:t>5 </a:t>
            </a:r>
            <a:r>
              <a:rPr lang="zh-CN" altLang="en-US" sz="2000" dirty="0"/>
              <a:t>点出发</a:t>
            </a:r>
            <a:r>
              <a:rPr lang="en-US" sz="2000" dirty="0"/>
              <a:t>) = 0.95</a:t>
            </a:r>
          </a:p>
          <a:p>
            <a:pPr lvl="1">
              <a:buFont typeface="Wingdings" panose="05000000000000000000" pitchFamily="2" charset="2"/>
              <a:buChar char="n"/>
            </a:pPr>
            <a:r>
              <a:rPr lang="zh-CN" altLang="en-US" dirty="0"/>
              <a:t>准时到达</a:t>
            </a:r>
            <a:r>
              <a:rPr lang="en-US" altLang="zh-CN" dirty="0"/>
              <a:t> | </a:t>
            </a:r>
            <a:r>
              <a:rPr lang="zh-CN" altLang="en-US" dirty="0"/>
              <a:t>无交通事故</a:t>
            </a:r>
            <a:r>
              <a:rPr lang="en-US" altLang="zh-CN" dirty="0"/>
              <a:t>, </a:t>
            </a:r>
            <a:r>
              <a:rPr lang="zh-CN" altLang="en-US" dirty="0"/>
              <a:t>早上</a:t>
            </a:r>
            <a:r>
              <a:rPr lang="en-US" altLang="zh-CN" dirty="0"/>
              <a:t>5 </a:t>
            </a:r>
            <a:r>
              <a:rPr lang="zh-CN" altLang="en-US" dirty="0"/>
              <a:t>点出发</a:t>
            </a:r>
            <a:r>
              <a:rPr lang="en-US" sz="2000" dirty="0"/>
              <a:t>, </a:t>
            </a:r>
            <a:r>
              <a:rPr lang="zh-CN" altLang="en-US" sz="2000" dirty="0"/>
              <a:t>下雨</a:t>
            </a:r>
            <a:r>
              <a:rPr lang="en-US" sz="2000" dirty="0"/>
              <a:t>) = 0.80</a:t>
            </a:r>
          </a:p>
          <a:p>
            <a:pPr lvl="1" eaLnBrk="1" hangingPunct="1">
              <a:buFont typeface="Wingdings" panose="05000000000000000000" pitchFamily="2" charset="2"/>
              <a:buChar char="n"/>
            </a:pPr>
            <a:r>
              <a:rPr lang="zh-CN" altLang="en-US" dirty="0"/>
              <a:t>观察到新的证据时，会引发</a:t>
            </a:r>
            <a:r>
              <a:rPr lang="zh-CN" altLang="en-US" i="1" dirty="0"/>
              <a:t>事件概率值</a:t>
            </a:r>
            <a:r>
              <a:rPr lang="en-US" altLang="zh-CN" i="1" dirty="0"/>
              <a:t>(</a:t>
            </a:r>
            <a:r>
              <a:rPr lang="en-US" sz="2000" i="1" dirty="0"/>
              <a:t>beliefs) </a:t>
            </a:r>
            <a:r>
              <a:rPr lang="zh-CN" altLang="en-US" dirty="0"/>
              <a:t>的更新</a:t>
            </a:r>
            <a:endParaRPr lang="en-US" sz="20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147" y="2148113"/>
            <a:ext cx="2949853" cy="3639321"/>
          </a:xfrm>
          <a:prstGeom prst="rect">
            <a:avLst/>
          </a:prstGeom>
        </p:spPr>
      </p:pic>
    </p:spTree>
    <p:extLst>
      <p:ext uri="{BB962C8B-B14F-4D97-AF65-F5344CB8AC3E}">
        <p14:creationId xmlns:p14="http://schemas.microsoft.com/office/powerpoint/2010/main" val="98961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814"/>
            <a:ext cx="9144000" cy="633467"/>
          </a:xfrm>
        </p:spPr>
        <p:txBody>
          <a:bodyPr>
            <a:normAutofit/>
          </a:bodyPr>
          <a:lstStyle/>
          <a:p>
            <a:pPr eaLnBrk="1" hangingPunct="1"/>
            <a:r>
              <a:rPr lang="zh-CN" altLang="en-US" dirty="0"/>
              <a:t>通过列举</a:t>
            </a:r>
            <a:r>
              <a:rPr lang="en-US" altLang="zh-CN" dirty="0"/>
              <a:t>(</a:t>
            </a:r>
            <a:r>
              <a:rPr lang="en-US" dirty="0"/>
              <a:t>Enumeration)</a:t>
            </a:r>
            <a:r>
              <a:rPr lang="zh-CN" altLang="en-US" dirty="0"/>
              <a:t>来推理</a:t>
            </a:r>
            <a:endParaRPr lang="en-US" dirty="0"/>
          </a:p>
        </p:txBody>
      </p:sp>
      <p:sp>
        <p:nvSpPr>
          <p:cNvPr id="1044483" name="Rectangle 3"/>
          <p:cNvSpPr>
            <a:spLocks noGrp="1" noChangeArrowheads="1"/>
          </p:cNvSpPr>
          <p:nvPr>
            <p:ph idx="1"/>
          </p:nvPr>
        </p:nvSpPr>
        <p:spPr>
          <a:xfrm>
            <a:off x="149416" y="1295814"/>
            <a:ext cx="6172200" cy="1327533"/>
          </a:xfrm>
        </p:spPr>
        <p:txBody>
          <a:bodyPr/>
          <a:lstStyle/>
          <a:p>
            <a:pPr eaLnBrk="1" hangingPunct="1">
              <a:lnSpc>
                <a:spcPct val="80000"/>
              </a:lnSpc>
            </a:pPr>
            <a:r>
              <a:rPr lang="zh-CN" altLang="en-US" sz="2000" dirty="0"/>
              <a:t>通常情况</a:t>
            </a:r>
            <a:r>
              <a:rPr lang="en-US" sz="2000" dirty="0"/>
              <a:t>:</a:t>
            </a:r>
          </a:p>
          <a:p>
            <a:pPr lvl="1" eaLnBrk="1" hangingPunct="1">
              <a:lnSpc>
                <a:spcPct val="80000"/>
              </a:lnSpc>
            </a:pPr>
            <a:r>
              <a:rPr lang="zh-CN" altLang="en-US" sz="1800" dirty="0"/>
              <a:t>证据变量</a:t>
            </a:r>
            <a:r>
              <a:rPr lang="en-US" sz="1800" dirty="0"/>
              <a:t>: </a:t>
            </a:r>
          </a:p>
          <a:p>
            <a:pPr lvl="1" eaLnBrk="1" hangingPunct="1">
              <a:lnSpc>
                <a:spcPct val="80000"/>
              </a:lnSpc>
            </a:pPr>
            <a:r>
              <a:rPr lang="zh-CN" altLang="en-US" sz="1800" dirty="0"/>
              <a:t>查询</a:t>
            </a:r>
            <a:r>
              <a:rPr lang="en-US" sz="1800" dirty="0"/>
              <a:t>* </a:t>
            </a:r>
            <a:r>
              <a:rPr lang="zh-CN" altLang="en-US" sz="1800" dirty="0"/>
              <a:t>变量</a:t>
            </a:r>
            <a:r>
              <a:rPr lang="en-US" sz="1800" dirty="0"/>
              <a:t>:</a:t>
            </a:r>
          </a:p>
          <a:p>
            <a:pPr lvl="1" eaLnBrk="1" hangingPunct="1">
              <a:lnSpc>
                <a:spcPct val="80000"/>
              </a:lnSpc>
            </a:pPr>
            <a:r>
              <a:rPr lang="zh-CN" altLang="en-US" sz="1800" dirty="0"/>
              <a:t>隐藏变量</a:t>
            </a:r>
            <a:r>
              <a:rPr lang="en-US" sz="1800" dirty="0"/>
              <a:t>:</a:t>
            </a:r>
          </a:p>
          <a:p>
            <a:pPr lvl="1" eaLnBrk="1" hangingPunct="1">
              <a:lnSpc>
                <a:spcPct val="80000"/>
              </a:lnSpc>
            </a:pPr>
            <a:endParaRPr lang="en-US" sz="1600" dirty="0"/>
          </a:p>
          <a:p>
            <a:pPr lvl="1" eaLnBrk="1" hangingPunct="1">
              <a:lnSpc>
                <a:spcPct val="80000"/>
              </a:lnSpc>
            </a:pPr>
            <a:endParaRPr lang="en-US" sz="1600" dirty="0"/>
          </a:p>
        </p:txBody>
      </p:sp>
      <p:pic>
        <p:nvPicPr>
          <p:cNvPr id="18436" name="Picture 5"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4285561" y="1699187"/>
            <a:ext cx="11811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15" descr="txp_fig"/>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382730" y="1610536"/>
            <a:ext cx="1571625" cy="22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16" descr="txp_fig"/>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392255" y="1929623"/>
            <a:ext cx="127397"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12" descr="txp_fig"/>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366061" y="2234423"/>
            <a:ext cx="719138"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17" descr="txp_fig"/>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6622278" y="1873690"/>
            <a:ext cx="1550581" cy="35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txp_fig"/>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909293" y="6153402"/>
            <a:ext cx="1414463"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txp_fig"/>
          <p:cNvPicPr>
            <a:picLocks noChangeAspect="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3379465" y="6071444"/>
            <a:ext cx="2443163"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0" name="AutoShape 20"/>
          <p:cNvSpPr>
            <a:spLocks/>
          </p:cNvSpPr>
          <p:nvPr/>
        </p:nvSpPr>
        <p:spPr bwMode="auto">
          <a:xfrm rot="-5400000">
            <a:off x="4845472" y="5646198"/>
            <a:ext cx="174830" cy="1600991"/>
          </a:xfrm>
          <a:prstGeom prst="leftBrace">
            <a:avLst>
              <a:gd name="adj1" fmla="val 108331"/>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1044501" name="Picture 21" descr="txp_fig"/>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4317049" y="6629400"/>
            <a:ext cx="11811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5" name="AutoShape 22"/>
          <p:cNvSpPr>
            <a:spLocks/>
          </p:cNvSpPr>
          <p:nvPr/>
        </p:nvSpPr>
        <p:spPr bwMode="auto">
          <a:xfrm>
            <a:off x="4034924" y="1559239"/>
            <a:ext cx="171450" cy="914400"/>
          </a:xfrm>
          <a:prstGeom prst="rightBrace">
            <a:avLst>
              <a:gd name="adj1" fmla="val 33333"/>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446" name="Text Box 23"/>
          <p:cNvSpPr txBox="1">
            <a:spLocks noChangeArrowheads="1"/>
          </p:cNvSpPr>
          <p:nvPr/>
        </p:nvSpPr>
        <p:spPr bwMode="auto">
          <a:xfrm>
            <a:off x="4313573" y="1968120"/>
            <a:ext cx="1143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zh-CN" altLang="en-US" i="1" dirty="0">
                <a:latin typeface="Calibri" pitchFamily="34" charset="0"/>
                <a:cs typeface="Calibri" pitchFamily="34" charset="0"/>
              </a:rPr>
              <a:t>所有变量</a:t>
            </a:r>
            <a:endParaRPr lang="en-US" i="1" dirty="0">
              <a:latin typeface="Calibri" pitchFamily="34" charset="0"/>
              <a:cs typeface="Calibri" pitchFamily="34" charset="0"/>
            </a:endParaRPr>
          </a:p>
        </p:txBody>
      </p:sp>
      <p:sp>
        <p:nvSpPr>
          <p:cNvPr id="18447" name="TextBox 20"/>
          <p:cNvSpPr txBox="1">
            <a:spLocks noChangeArrowheads="1"/>
          </p:cNvSpPr>
          <p:nvPr/>
        </p:nvSpPr>
        <p:spPr bwMode="auto">
          <a:xfrm>
            <a:off x="7969385" y="855990"/>
            <a:ext cx="11680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dirty="0">
                <a:latin typeface="Calibri" pitchFamily="34" charset="0"/>
                <a:cs typeface="Calibri" pitchFamily="34" charset="0"/>
              </a:rPr>
              <a:t>* </a:t>
            </a:r>
            <a:r>
              <a:rPr lang="zh-CN" altLang="en-US" sz="1400" i="1" dirty="0">
                <a:latin typeface="Calibri" pitchFamily="34" charset="0"/>
                <a:cs typeface="Calibri" pitchFamily="34" charset="0"/>
              </a:rPr>
              <a:t>多个查询变量也可以</a:t>
            </a:r>
            <a:endParaRPr lang="en-US" sz="1400" i="1" dirty="0">
              <a:latin typeface="Calibri" pitchFamily="34" charset="0"/>
              <a:cs typeface="Calibri" pitchFamily="34" charset="0"/>
            </a:endParaRPr>
          </a:p>
        </p:txBody>
      </p:sp>
      <p:sp>
        <p:nvSpPr>
          <p:cNvPr id="16" name="Rectangle 3"/>
          <p:cNvSpPr txBox="1">
            <a:spLocks noChangeArrowheads="1"/>
          </p:cNvSpPr>
          <p:nvPr/>
        </p:nvSpPr>
        <p:spPr bwMode="auto">
          <a:xfrm>
            <a:off x="5834422" y="1296460"/>
            <a:ext cx="2718966" cy="86383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80000"/>
              </a:lnSpc>
            </a:pPr>
            <a:r>
              <a:rPr lang="zh-CN" altLang="en-US" sz="2000" dirty="0"/>
              <a:t>我们想要的</a:t>
            </a:r>
            <a:r>
              <a:rPr lang="en-US" sz="2000" dirty="0"/>
              <a:t>:</a:t>
            </a:r>
          </a:p>
          <a:p>
            <a:pPr lvl="1">
              <a:lnSpc>
                <a:spcPct val="80000"/>
              </a:lnSpc>
            </a:pPr>
            <a:endParaRPr lang="en-US" sz="1600" dirty="0"/>
          </a:p>
        </p:txBody>
      </p:sp>
      <p:sp>
        <p:nvSpPr>
          <p:cNvPr id="17" name="Rectangle 3"/>
          <p:cNvSpPr txBox="1">
            <a:spLocks noChangeArrowheads="1"/>
          </p:cNvSpPr>
          <p:nvPr/>
        </p:nvSpPr>
        <p:spPr bwMode="auto">
          <a:xfrm>
            <a:off x="494551" y="3085809"/>
            <a:ext cx="2120022" cy="1025708"/>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80000"/>
              </a:lnSpc>
            </a:pPr>
            <a:r>
              <a:rPr lang="zh-CN" altLang="en-US" sz="2000" dirty="0">
                <a:solidFill>
                  <a:srgbClr val="FF0000"/>
                </a:solidFill>
              </a:rPr>
              <a:t>第一步</a:t>
            </a:r>
            <a:r>
              <a:rPr lang="en-US" sz="2000" dirty="0">
                <a:solidFill>
                  <a:srgbClr val="FF0000"/>
                </a:solidFill>
              </a:rPr>
              <a:t>:</a:t>
            </a:r>
            <a:r>
              <a:rPr lang="en-US" sz="2000" dirty="0"/>
              <a:t> </a:t>
            </a:r>
            <a:r>
              <a:rPr lang="zh-CN" altLang="en-US" sz="2000" dirty="0"/>
              <a:t>选择和证据相一致的项</a:t>
            </a:r>
            <a:endParaRPr lang="en-US" sz="2000" dirty="0"/>
          </a:p>
        </p:txBody>
      </p:sp>
      <p:sp>
        <p:nvSpPr>
          <p:cNvPr id="18" name="Rectangle 3"/>
          <p:cNvSpPr txBox="1">
            <a:spLocks noChangeArrowheads="1"/>
          </p:cNvSpPr>
          <p:nvPr/>
        </p:nvSpPr>
        <p:spPr bwMode="auto">
          <a:xfrm>
            <a:off x="3071773" y="2896913"/>
            <a:ext cx="2867042" cy="63969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zh-CN" altLang="en-US" sz="2000" dirty="0">
                <a:solidFill>
                  <a:srgbClr val="FF0000"/>
                </a:solidFill>
              </a:rPr>
              <a:t>第二步</a:t>
            </a:r>
            <a:r>
              <a:rPr lang="en-US" sz="2000" dirty="0"/>
              <a:t>: </a:t>
            </a:r>
            <a:r>
              <a:rPr lang="zh-CN" altLang="en-US" sz="2000" dirty="0"/>
              <a:t>求和消掉隐藏变量</a:t>
            </a:r>
            <a:r>
              <a:rPr lang="en-US" sz="2000" dirty="0"/>
              <a:t>H </a:t>
            </a:r>
            <a:r>
              <a:rPr lang="zh-CN" altLang="en-US" sz="2000" dirty="0"/>
              <a:t>，以得到查询和证据变量的联合分布</a:t>
            </a:r>
            <a:endParaRPr lang="en-US" sz="2000" dirty="0"/>
          </a:p>
        </p:txBody>
      </p:sp>
      <p:sp>
        <p:nvSpPr>
          <p:cNvPr id="21" name="Rectangle 3"/>
          <p:cNvSpPr txBox="1">
            <a:spLocks noChangeArrowheads="1"/>
          </p:cNvSpPr>
          <p:nvPr/>
        </p:nvSpPr>
        <p:spPr bwMode="auto">
          <a:xfrm>
            <a:off x="6463626" y="3072765"/>
            <a:ext cx="2089761" cy="463841"/>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80000"/>
              </a:lnSpc>
            </a:pPr>
            <a:r>
              <a:rPr lang="zh-CN" altLang="en-US" sz="2000" dirty="0">
                <a:solidFill>
                  <a:srgbClr val="FF0000"/>
                </a:solidFill>
              </a:rPr>
              <a:t>第三步</a:t>
            </a:r>
            <a:r>
              <a:rPr lang="en-US" sz="2000" dirty="0"/>
              <a:t>: </a:t>
            </a:r>
            <a:r>
              <a:rPr lang="zh-CN" altLang="en-US" sz="2000" dirty="0"/>
              <a:t>正规化</a:t>
            </a:r>
            <a:endParaRPr lang="en-US" sz="2000" dirty="0"/>
          </a:p>
          <a:p>
            <a:pPr>
              <a:lnSpc>
                <a:spcPct val="80000"/>
              </a:lnSpc>
            </a:pPr>
            <a:endParaRPr lang="en-US" sz="2000" dirty="0"/>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9184" y="4152453"/>
            <a:ext cx="2812589" cy="1918992"/>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23756" y="3995418"/>
            <a:ext cx="2335529" cy="2076026"/>
          </a:xfrm>
          <a:prstGeom prst="rect">
            <a:avLst/>
          </a:prstGeom>
        </p:spPr>
      </p:pic>
      <p:pic>
        <p:nvPicPr>
          <p:cNvPr id="5" name="Picture 4" descr="TP_tmp.png"/>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6885219" y="5675132"/>
            <a:ext cx="1847850" cy="584200"/>
          </a:xfrm>
          <a:prstGeom prst="rect">
            <a:avLst/>
          </a:prstGeom>
        </p:spPr>
      </p:pic>
      <p:pic>
        <p:nvPicPr>
          <p:cNvPr id="6" name="Picture 5" descr="TP_tmp.png"/>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bwMode="auto">
          <a:xfrm>
            <a:off x="6306269" y="6324600"/>
            <a:ext cx="2743200" cy="533400"/>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0" name="Picture 9" descr="latex-image-1.pdf"/>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69072" y="3665395"/>
            <a:ext cx="842391" cy="1511199"/>
          </a:xfrm>
          <a:prstGeom prst="rect">
            <a:avLst/>
          </a:prstGeom>
        </p:spPr>
      </p:pic>
    </p:spTree>
    <p:extLst>
      <p:ext uri="{BB962C8B-B14F-4D97-AF65-F5344CB8AC3E}">
        <p14:creationId xmlns:p14="http://schemas.microsoft.com/office/powerpoint/2010/main" val="459463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45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45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0" grpId="0" animBg="1"/>
      <p:bldP spid="18447" grpId="0"/>
      <p:bldP spid="17" grpId="0"/>
      <p:bldP spid="18"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2960" y="286605"/>
            <a:ext cx="7543800" cy="714882"/>
          </a:xfrm>
        </p:spPr>
        <p:txBody>
          <a:bodyPr/>
          <a:lstStyle/>
          <a:p>
            <a:r>
              <a:rPr lang="zh-CN" altLang="en-US" dirty="0"/>
              <a:t>通过列举来推理</a:t>
            </a:r>
            <a:endParaRPr lang="en-US" dirty="0"/>
          </a:p>
        </p:txBody>
      </p:sp>
      <p:sp>
        <p:nvSpPr>
          <p:cNvPr id="17411" name="Rectangle 3"/>
          <p:cNvSpPr>
            <a:spLocks noGrp="1" noChangeArrowheads="1"/>
          </p:cNvSpPr>
          <p:nvPr>
            <p:ph idx="1"/>
          </p:nvPr>
        </p:nvSpPr>
        <p:spPr>
          <a:xfrm>
            <a:off x="342900" y="1799771"/>
            <a:ext cx="3028950" cy="4326393"/>
          </a:xfrm>
        </p:spPr>
        <p:txBody>
          <a:bodyPr/>
          <a:lstStyle/>
          <a:p>
            <a:pPr eaLnBrk="1" hangingPunct="1"/>
            <a:r>
              <a:rPr lang="en-US" sz="2400" dirty="0"/>
              <a:t>P(W)?</a:t>
            </a:r>
          </a:p>
          <a:p>
            <a:pPr eaLnBrk="1" hangingPunct="1"/>
            <a:endParaRPr lang="en-US" sz="2400" dirty="0"/>
          </a:p>
          <a:p>
            <a:pPr eaLnBrk="1" hangingPunct="1"/>
            <a:endParaRPr lang="en-US" sz="2400" dirty="0"/>
          </a:p>
          <a:p>
            <a:pPr eaLnBrk="1" hangingPunct="1"/>
            <a:r>
              <a:rPr lang="en-US" sz="2400" dirty="0"/>
              <a:t>P(W | winter)?</a:t>
            </a:r>
          </a:p>
          <a:p>
            <a:pPr eaLnBrk="1" hangingPunct="1"/>
            <a:endParaRPr lang="en-US" sz="2400" dirty="0"/>
          </a:p>
          <a:p>
            <a:pPr eaLnBrk="1" hangingPunct="1"/>
            <a:endParaRPr lang="en-US" sz="2400" dirty="0"/>
          </a:p>
          <a:p>
            <a:pPr eaLnBrk="1" hangingPunct="1"/>
            <a:endParaRPr lang="en-US" sz="2400" dirty="0"/>
          </a:p>
          <a:p>
            <a:pPr eaLnBrk="1" hangingPunct="1"/>
            <a:r>
              <a:rPr lang="en-US" sz="2400" dirty="0"/>
              <a:t>P(W | winter, hot)?</a:t>
            </a:r>
          </a:p>
        </p:txBody>
      </p:sp>
      <p:graphicFrame>
        <p:nvGraphicFramePr>
          <p:cNvPr id="1037467" name="Group 155"/>
          <p:cNvGraphicFramePr>
            <a:graphicFrameLocks noGrp="1"/>
          </p:cNvGraphicFramePr>
          <p:nvPr>
            <p:extLst>
              <p:ext uri="{D42A27DB-BD31-4B8C-83A1-F6EECF244321}">
                <p14:modId xmlns:p14="http://schemas.microsoft.com/office/powerpoint/2010/main" val="2737856353"/>
              </p:ext>
            </p:extLst>
          </p:nvPr>
        </p:nvGraphicFramePr>
        <p:xfrm>
          <a:off x="4518212" y="1882588"/>
          <a:ext cx="4625789" cy="3708437"/>
        </p:xfrm>
        <a:graphic>
          <a:graphicData uri="http://schemas.openxmlformats.org/drawingml/2006/table">
            <a:tbl>
              <a:tblPr/>
              <a:tblGrid>
                <a:gridCol w="1568965">
                  <a:extLst>
                    <a:ext uri="{9D8B030D-6E8A-4147-A177-3AD203B41FA5}">
                      <a16:colId xmlns:a16="http://schemas.microsoft.com/office/drawing/2014/main" val="20000"/>
                    </a:ext>
                  </a:extLst>
                </a:gridCol>
                <a:gridCol w="1034800">
                  <a:extLst>
                    <a:ext uri="{9D8B030D-6E8A-4147-A177-3AD203B41FA5}">
                      <a16:colId xmlns:a16="http://schemas.microsoft.com/office/drawing/2014/main" val="20001"/>
                    </a:ext>
                  </a:extLst>
                </a:gridCol>
                <a:gridCol w="1034800">
                  <a:extLst>
                    <a:ext uri="{9D8B030D-6E8A-4147-A177-3AD203B41FA5}">
                      <a16:colId xmlns:a16="http://schemas.microsoft.com/office/drawing/2014/main" val="20002"/>
                    </a:ext>
                  </a:extLst>
                </a:gridCol>
                <a:gridCol w="987224">
                  <a:extLst>
                    <a:ext uri="{9D8B030D-6E8A-4147-A177-3AD203B41FA5}">
                      <a16:colId xmlns:a16="http://schemas.microsoft.com/office/drawing/2014/main" val="20003"/>
                    </a:ext>
                  </a:extLst>
                </a:gridCol>
              </a:tblGrid>
              <a:tr h="451821">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a:t>
                      </a:r>
                      <a:r>
                        <a:rPr kumimoji="0" lang="zh-CN" altLang="en-US" sz="2000" b="0" i="0" u="none" strike="noStrike" cap="none" normalizeH="0" baseline="0" dirty="0">
                          <a:ln>
                            <a:noFill/>
                          </a:ln>
                          <a:solidFill>
                            <a:schemeClr val="accent2"/>
                          </a:solidFill>
                          <a:effectLst/>
                          <a:latin typeface="Calibri" pitchFamily="34" charset="0"/>
                          <a:cs typeface="Calibri" pitchFamily="34" charset="0"/>
                        </a:rPr>
                        <a:t>季节</a:t>
                      </a:r>
                      <a:r>
                        <a:rPr kumimoji="0" lang="en-US" sz="2000" b="0" i="0" u="none" strike="noStrike" cap="none" normalizeH="0" baseline="0" dirty="0">
                          <a:ln>
                            <a:noFill/>
                          </a:ln>
                          <a:solidFill>
                            <a:schemeClr val="accent2"/>
                          </a:solidFill>
                          <a:effectLst/>
                          <a:latin typeface="Calibri" pitchFamily="34" charset="0"/>
                          <a:cs typeface="Calibri" pitchFamily="34" charset="0"/>
                        </a:rPr>
                        <a:t>)</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T(</a:t>
                      </a:r>
                      <a:r>
                        <a:rPr kumimoji="0" lang="zh-CN" altLang="en-US" sz="2000" b="0" i="0" u="none" strike="noStrike" cap="none" normalizeH="0" baseline="0" dirty="0">
                          <a:ln>
                            <a:noFill/>
                          </a:ln>
                          <a:solidFill>
                            <a:schemeClr val="accent2"/>
                          </a:solidFill>
                          <a:effectLst/>
                          <a:latin typeface="Calibri" pitchFamily="34" charset="0"/>
                          <a:cs typeface="Calibri" pitchFamily="34" charset="0"/>
                        </a:rPr>
                        <a:t>温度</a:t>
                      </a:r>
                      <a:r>
                        <a:rPr kumimoji="0" lang="en-US" sz="2000" b="0" i="0" u="none" strike="noStrike" cap="none" normalizeH="0" baseline="0" dirty="0">
                          <a:ln>
                            <a:noFill/>
                          </a:ln>
                          <a:solidFill>
                            <a:schemeClr val="accent2"/>
                          </a:solidFill>
                          <a:effectLst/>
                          <a:latin typeface="Calibri" pitchFamily="34" charset="0"/>
                          <a:cs typeface="Calibri" pitchFamily="34"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W(</a:t>
                      </a:r>
                      <a:r>
                        <a:rPr kumimoji="0" lang="zh-CN" altLang="en-US" sz="2000" b="0" i="0" u="none" strike="noStrike" cap="none" normalizeH="0" baseline="0" dirty="0">
                          <a:ln>
                            <a:noFill/>
                          </a:ln>
                          <a:solidFill>
                            <a:schemeClr val="accent2"/>
                          </a:solidFill>
                          <a:effectLst/>
                          <a:latin typeface="Calibri" pitchFamily="34" charset="0"/>
                          <a:cs typeface="Calibri" pitchFamily="34" charset="0"/>
                        </a:rPr>
                        <a:t>气象</a:t>
                      </a:r>
                      <a:r>
                        <a:rPr kumimoji="0" lang="en-US" sz="2000" b="0" i="0" u="none" strike="noStrike" cap="none" normalizeH="0" baseline="0" dirty="0">
                          <a:ln>
                            <a:noFill/>
                          </a:ln>
                          <a:solidFill>
                            <a:schemeClr val="accent2"/>
                          </a:solidFill>
                          <a:effectLst/>
                          <a:latin typeface="Calibri" pitchFamily="34" charset="0"/>
                          <a:cs typeface="Calibri" pitchFamily="34"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P</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summer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0.30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summer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summer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summer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winter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winter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hot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0.05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winter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0.15</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707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accent2"/>
                          </a:solidFill>
                          <a:effectLst/>
                          <a:latin typeface="Calibri" pitchFamily="34" charset="0"/>
                          <a:cs typeface="Calibri" pitchFamily="34" charset="0"/>
                        </a:rPr>
                        <a:t>winter</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cold</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accent2"/>
                          </a:solidFill>
                          <a:effectLst/>
                          <a:latin typeface="Calibri" pitchFamily="34" charset="0"/>
                          <a:cs typeface="Calibri" pitchFamily="34" charset="0"/>
                        </a:rPr>
                        <a:t>0.20</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43701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txBox="1">
            <a:spLocks noChangeArrowheads="1"/>
          </p:cNvSpPr>
          <p:nvPr/>
        </p:nvSpPr>
        <p:spPr bwMode="auto">
          <a:xfrm>
            <a:off x="696815" y="1737361"/>
            <a:ext cx="6060257" cy="396730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80000"/>
              </a:lnSpc>
            </a:pPr>
            <a:endParaRPr lang="en-US" sz="2000" dirty="0"/>
          </a:p>
          <a:p>
            <a:pPr>
              <a:lnSpc>
                <a:spcPct val="80000"/>
              </a:lnSpc>
            </a:pPr>
            <a:r>
              <a:rPr lang="zh-CN" altLang="en-US" sz="2400" dirty="0"/>
              <a:t>明显的问题</a:t>
            </a:r>
            <a:r>
              <a:rPr lang="en-US" sz="2400" dirty="0"/>
              <a:t>:</a:t>
            </a:r>
          </a:p>
          <a:p>
            <a:pPr lvl="3">
              <a:lnSpc>
                <a:spcPct val="80000"/>
              </a:lnSpc>
            </a:pPr>
            <a:endParaRPr lang="en-US" sz="1200" dirty="0"/>
          </a:p>
          <a:p>
            <a:pPr lvl="1">
              <a:lnSpc>
                <a:spcPct val="80000"/>
              </a:lnSpc>
            </a:pPr>
            <a:r>
              <a:rPr lang="zh-CN" altLang="en-US" sz="2000" dirty="0"/>
              <a:t>最差情况下时间复杂度</a:t>
            </a:r>
            <a:r>
              <a:rPr lang="en-US" sz="2000" dirty="0"/>
              <a:t> O(</a:t>
            </a:r>
            <a:r>
              <a:rPr lang="en-US" sz="2000" dirty="0" err="1"/>
              <a:t>d</a:t>
            </a:r>
            <a:r>
              <a:rPr lang="en-US" sz="2000" baseline="30000" dirty="0" err="1"/>
              <a:t>n</a:t>
            </a:r>
            <a:r>
              <a:rPr lang="en-US" sz="2000" dirty="0"/>
              <a:t>) </a:t>
            </a:r>
          </a:p>
          <a:p>
            <a:pPr lvl="6">
              <a:lnSpc>
                <a:spcPct val="80000"/>
              </a:lnSpc>
            </a:pPr>
            <a:endParaRPr lang="en-US" sz="1200" dirty="0"/>
          </a:p>
          <a:p>
            <a:pPr lvl="1">
              <a:lnSpc>
                <a:spcPct val="80000"/>
              </a:lnSpc>
            </a:pPr>
            <a:r>
              <a:rPr lang="zh-CN" altLang="en-US" sz="2000" dirty="0"/>
              <a:t>空间复杂度</a:t>
            </a:r>
            <a:r>
              <a:rPr lang="en-US" sz="2000" dirty="0"/>
              <a:t> O(</a:t>
            </a:r>
            <a:r>
              <a:rPr lang="en-US" sz="2000" dirty="0" err="1"/>
              <a:t>d</a:t>
            </a:r>
            <a:r>
              <a:rPr lang="en-US" sz="2000" baseline="30000" dirty="0" err="1"/>
              <a:t>n</a:t>
            </a:r>
            <a:r>
              <a:rPr lang="en-US" sz="2000" dirty="0"/>
              <a:t>) </a:t>
            </a:r>
            <a:r>
              <a:rPr lang="zh-CN" altLang="en-US" sz="2000" dirty="0"/>
              <a:t>，需要存储联合分布</a:t>
            </a:r>
            <a:endParaRPr lang="en-US" sz="2000" dirty="0"/>
          </a:p>
          <a:p>
            <a:pPr lvl="1">
              <a:lnSpc>
                <a:spcPct val="80000"/>
              </a:lnSpc>
            </a:pPr>
            <a:endParaRPr lang="en-US" sz="2000" dirty="0"/>
          </a:p>
          <a:p>
            <a:pPr lvl="1">
              <a:lnSpc>
                <a:spcPct val="80000"/>
              </a:lnSpc>
            </a:pPr>
            <a:endParaRPr lang="en-US" sz="2000" dirty="0"/>
          </a:p>
        </p:txBody>
      </p:sp>
      <p:sp>
        <p:nvSpPr>
          <p:cNvPr id="8" name="Title 7"/>
          <p:cNvSpPr>
            <a:spLocks noGrp="1"/>
          </p:cNvSpPr>
          <p:nvPr>
            <p:ph type="title"/>
          </p:nvPr>
        </p:nvSpPr>
        <p:spPr/>
        <p:txBody>
          <a:bodyPr/>
          <a:lstStyle/>
          <a:p>
            <a:r>
              <a:rPr lang="zh-CN" altLang="en-US" dirty="0"/>
              <a:t>列举推理</a:t>
            </a:r>
            <a:endParaRPr lang="en-US" dirty="0"/>
          </a:p>
        </p:txBody>
      </p:sp>
    </p:spTree>
    <p:extLst>
      <p:ext uri="{BB962C8B-B14F-4D97-AF65-F5344CB8AC3E}">
        <p14:creationId xmlns:p14="http://schemas.microsoft.com/office/powerpoint/2010/main" val="3825782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视频演示</a:t>
            </a:r>
            <a:r>
              <a:rPr lang="en-US" dirty="0"/>
              <a:t> Ghostbuster – No probability</a:t>
            </a:r>
          </a:p>
        </p:txBody>
      </p:sp>
      <p:pic>
        <p:nvPicPr>
          <p:cNvPr id="5" name="Ghostbusters - No probabili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7265" y="1707987"/>
            <a:ext cx="6429471" cy="4018420"/>
          </a:xfrm>
          <a:prstGeom prst="rect">
            <a:avLst/>
          </a:prstGeom>
        </p:spPr>
      </p:pic>
    </p:spTree>
    <p:extLst>
      <p:ext uri="{BB962C8B-B14F-4D97-AF65-F5344CB8AC3E}">
        <p14:creationId xmlns:p14="http://schemas.microsoft.com/office/powerpoint/2010/main" val="2323185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zh-CN" altLang="en-US" dirty="0"/>
              <a:t>乘法规则</a:t>
            </a:r>
            <a:r>
              <a:rPr lang="en-US" altLang="zh-CN" dirty="0"/>
              <a:t>(The Product Rule)</a:t>
            </a:r>
            <a:endParaRPr lang="en-US" dirty="0"/>
          </a:p>
        </p:txBody>
      </p:sp>
      <p:sp>
        <p:nvSpPr>
          <p:cNvPr id="1027075" name="Rectangle 3"/>
          <p:cNvSpPr>
            <a:spLocks noGrp="1" noChangeArrowheads="1"/>
          </p:cNvSpPr>
          <p:nvPr>
            <p:ph idx="1"/>
          </p:nvPr>
        </p:nvSpPr>
        <p:spPr>
          <a:xfrm>
            <a:off x="669754" y="1884091"/>
            <a:ext cx="5990603" cy="3567782"/>
          </a:xfrm>
        </p:spPr>
        <p:txBody>
          <a:bodyPr>
            <a:normAutofit/>
          </a:bodyPr>
          <a:lstStyle/>
          <a:p>
            <a:pPr>
              <a:buFont typeface="Wingdings" panose="05000000000000000000" pitchFamily="2" charset="2"/>
              <a:buChar char="n"/>
            </a:pPr>
            <a:r>
              <a:rPr lang="zh-CN" altLang="en-US" sz="2400" dirty="0"/>
              <a:t> 当已有条件分布，想要计算联合分布时</a:t>
            </a:r>
            <a:endParaRPr lang="en-US" altLang="zh-CN"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p:txBody>
      </p:sp>
      <p:sp>
        <p:nvSpPr>
          <p:cNvPr id="1027216" name="AutoShape 144"/>
          <p:cNvSpPr>
            <a:spLocks noChangeArrowheads="1"/>
          </p:cNvSpPr>
          <p:nvPr/>
        </p:nvSpPr>
        <p:spPr bwMode="auto">
          <a:xfrm>
            <a:off x="5486400" y="2686050"/>
            <a:ext cx="685800" cy="285750"/>
          </a:xfrm>
          <a:prstGeom prst="leftRightArrow">
            <a:avLst>
              <a:gd name="adj1" fmla="val 50000"/>
              <a:gd name="adj2" fmla="val 48000"/>
            </a:avLst>
          </a:prstGeom>
          <a:solidFill>
            <a:schemeClr val="accent1"/>
          </a:solidFill>
          <a:ln w="9525">
            <a:solidFill>
              <a:schemeClr val="tx1"/>
            </a:solidFill>
            <a:miter lim="800000"/>
            <a:headEnd/>
            <a:tailEnd/>
          </a:ln>
        </p:spPr>
        <p:txBody>
          <a:bodyPr wrap="none" anchor="ctr"/>
          <a:lstStyle/>
          <a:p>
            <a:endParaRPr lang="en-US" sz="135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728" y="3460935"/>
            <a:ext cx="4238755" cy="1332311"/>
          </a:xfrm>
          <a:prstGeom prst="rect">
            <a:avLst/>
          </a:prstGeom>
        </p:spPr>
      </p:pic>
      <p:grpSp>
        <p:nvGrpSpPr>
          <p:cNvPr id="8" name="Group 7"/>
          <p:cNvGrpSpPr/>
          <p:nvPr/>
        </p:nvGrpSpPr>
        <p:grpSpPr>
          <a:xfrm>
            <a:off x="6457952" y="2514600"/>
            <a:ext cx="2164973" cy="738664"/>
            <a:chOff x="9296400" y="1219200"/>
            <a:chExt cx="2461515" cy="984885"/>
          </a:xfrm>
        </p:grpSpPr>
        <p:sp>
          <p:nvSpPr>
            <p:cNvPr id="9" name="TextBox 8"/>
            <p:cNvSpPr txBox="1"/>
            <p:nvPr/>
          </p:nvSpPr>
          <p:spPr>
            <a:xfrm>
              <a:off x="9296400" y="1371600"/>
              <a:ext cx="1438373" cy="553997"/>
            </a:xfrm>
            <a:prstGeom prst="rect">
              <a:avLst/>
            </a:prstGeom>
            <a:noFill/>
          </p:spPr>
          <p:txBody>
            <a:bodyPr wrap="none" rtlCol="0">
              <a:spAutoFit/>
            </a:bodyPr>
            <a:lstStyle/>
            <a:p>
              <a:r>
                <a:rPr lang="en-US" sz="2100" i="1" dirty="0">
                  <a:solidFill>
                    <a:srgbClr val="BD00B0"/>
                  </a:solidFill>
                </a:rPr>
                <a:t>P</a:t>
              </a:r>
              <a:r>
                <a:rPr lang="en-US" sz="2100" dirty="0">
                  <a:solidFill>
                    <a:srgbClr val="BD00B0"/>
                  </a:solidFill>
                </a:rPr>
                <a:t>(</a:t>
              </a:r>
              <a:r>
                <a:rPr lang="en-US" sz="2100" i="1" dirty="0">
                  <a:solidFill>
                    <a:srgbClr val="BD00B0"/>
                  </a:solidFill>
                </a:rPr>
                <a:t>a | b</a:t>
              </a:r>
              <a:r>
                <a:rPr lang="en-US" sz="2100" dirty="0">
                  <a:solidFill>
                    <a:srgbClr val="BD00B0"/>
                  </a:solidFill>
                </a:rPr>
                <a:t>) = </a:t>
              </a:r>
            </a:p>
          </p:txBody>
        </p:sp>
        <p:sp>
          <p:nvSpPr>
            <p:cNvPr id="10" name="TextBox 9"/>
            <p:cNvSpPr txBox="1"/>
            <p:nvPr/>
          </p:nvSpPr>
          <p:spPr>
            <a:xfrm>
              <a:off x="10744200" y="1219200"/>
              <a:ext cx="1013715" cy="984885"/>
            </a:xfrm>
            <a:prstGeom prst="rect">
              <a:avLst/>
            </a:prstGeom>
            <a:noFill/>
          </p:spPr>
          <p:txBody>
            <a:bodyPr wrap="none" rtlCol="0">
              <a:spAutoFit/>
            </a:bodyPr>
            <a:lstStyle/>
            <a:p>
              <a:r>
                <a:rPr lang="en-US" sz="2100" i="1" u="sng" dirty="0">
                  <a:solidFill>
                    <a:srgbClr val="BD00B0"/>
                  </a:solidFill>
                </a:rPr>
                <a:t>P</a:t>
              </a:r>
              <a:r>
                <a:rPr lang="en-US" sz="2100" u="sng" dirty="0">
                  <a:solidFill>
                    <a:srgbClr val="BD00B0"/>
                  </a:solidFill>
                </a:rPr>
                <a:t>(</a:t>
              </a:r>
              <a:r>
                <a:rPr lang="en-US" sz="2100" i="1" u="sng" dirty="0">
                  <a:solidFill>
                    <a:srgbClr val="BD00B0"/>
                  </a:solidFill>
                </a:rPr>
                <a:t>a, b</a:t>
              </a:r>
              <a:r>
                <a:rPr lang="en-US" sz="2100" u="sng" dirty="0">
                  <a:solidFill>
                    <a:srgbClr val="BD00B0"/>
                  </a:solidFill>
                </a:rPr>
                <a:t>)</a:t>
              </a:r>
            </a:p>
            <a:p>
              <a:r>
                <a:rPr lang="en-US" sz="2100" dirty="0">
                  <a:solidFill>
                    <a:srgbClr val="BD00B0"/>
                  </a:solidFill>
                </a:rPr>
                <a:t>  </a:t>
              </a:r>
              <a:r>
                <a:rPr lang="en-US" sz="2100" i="1" dirty="0">
                  <a:solidFill>
                    <a:srgbClr val="BD00B0"/>
                  </a:solidFill>
                </a:rPr>
                <a:t>P</a:t>
              </a:r>
              <a:r>
                <a:rPr lang="en-US" sz="2100" dirty="0">
                  <a:solidFill>
                    <a:srgbClr val="BD00B0"/>
                  </a:solidFill>
                </a:rPr>
                <a:t>(</a:t>
              </a:r>
              <a:r>
                <a:rPr lang="en-US" sz="2100" i="1" dirty="0">
                  <a:solidFill>
                    <a:srgbClr val="BD00B0"/>
                  </a:solidFill>
                </a:rPr>
                <a:t>b</a:t>
              </a:r>
              <a:r>
                <a:rPr lang="en-US" sz="2100" dirty="0">
                  <a:solidFill>
                    <a:srgbClr val="BD00B0"/>
                  </a:solidFill>
                </a:rPr>
                <a:t>)</a:t>
              </a:r>
            </a:p>
          </p:txBody>
        </p:sp>
      </p:grpSp>
      <p:sp>
        <p:nvSpPr>
          <p:cNvPr id="12" name="TextBox 11"/>
          <p:cNvSpPr txBox="1"/>
          <p:nvPr/>
        </p:nvSpPr>
        <p:spPr>
          <a:xfrm>
            <a:off x="1485900" y="2571750"/>
            <a:ext cx="2866490" cy="461665"/>
          </a:xfrm>
          <a:prstGeom prst="rect">
            <a:avLst/>
          </a:prstGeom>
          <a:noFill/>
        </p:spPr>
        <p:txBody>
          <a:bodyPr wrap="none" rtlCol="0">
            <a:spAutoFit/>
          </a:bodyPr>
          <a:lstStyle/>
          <a:p>
            <a:r>
              <a:rPr lang="en-US" sz="2400" i="1" dirty="0">
                <a:solidFill>
                  <a:srgbClr val="BD00B0"/>
                </a:solidFill>
              </a:rPr>
              <a:t>P</a:t>
            </a:r>
            <a:r>
              <a:rPr lang="en-US" sz="2400" dirty="0">
                <a:solidFill>
                  <a:srgbClr val="BD00B0"/>
                </a:solidFill>
              </a:rPr>
              <a:t>(</a:t>
            </a:r>
            <a:r>
              <a:rPr lang="en-US" sz="2400" i="1" dirty="0">
                <a:solidFill>
                  <a:srgbClr val="BD00B0"/>
                </a:solidFill>
              </a:rPr>
              <a:t>a | b</a:t>
            </a:r>
            <a:r>
              <a:rPr lang="en-US" sz="2400" dirty="0">
                <a:solidFill>
                  <a:srgbClr val="BD00B0"/>
                </a:solidFill>
              </a:rPr>
              <a:t>) </a:t>
            </a:r>
            <a:r>
              <a:rPr lang="en-US" sz="2400" i="1" dirty="0">
                <a:solidFill>
                  <a:srgbClr val="BD00B0"/>
                </a:solidFill>
              </a:rPr>
              <a:t>P</a:t>
            </a:r>
            <a:r>
              <a:rPr lang="en-US" sz="2400" dirty="0">
                <a:solidFill>
                  <a:srgbClr val="BD00B0"/>
                </a:solidFill>
              </a:rPr>
              <a:t>(</a:t>
            </a:r>
            <a:r>
              <a:rPr lang="en-US" sz="2400" i="1" dirty="0">
                <a:solidFill>
                  <a:srgbClr val="BD00B0"/>
                </a:solidFill>
              </a:rPr>
              <a:t>b</a:t>
            </a:r>
            <a:r>
              <a:rPr lang="en-US" sz="2400" dirty="0">
                <a:solidFill>
                  <a:srgbClr val="BD00B0"/>
                </a:solidFill>
              </a:rPr>
              <a:t>) = </a:t>
            </a:r>
            <a:r>
              <a:rPr lang="en-US" sz="2400" i="1" dirty="0">
                <a:solidFill>
                  <a:srgbClr val="BD00B0"/>
                </a:solidFill>
              </a:rPr>
              <a:t>P</a:t>
            </a:r>
            <a:r>
              <a:rPr lang="en-US" sz="2400" dirty="0">
                <a:solidFill>
                  <a:srgbClr val="BD00B0"/>
                </a:solidFill>
              </a:rPr>
              <a:t>(</a:t>
            </a:r>
            <a:r>
              <a:rPr lang="en-US" sz="2400" i="1" dirty="0">
                <a:solidFill>
                  <a:srgbClr val="BD00B0"/>
                </a:solidFill>
              </a:rPr>
              <a:t>a, b</a:t>
            </a:r>
            <a:r>
              <a:rPr lang="en-US" sz="2400" dirty="0">
                <a:solidFill>
                  <a:srgbClr val="BD00B0"/>
                </a:solidFill>
              </a:rPr>
              <a:t>) </a:t>
            </a:r>
          </a:p>
        </p:txBody>
      </p:sp>
    </p:spTree>
    <p:extLst>
      <p:ext uri="{BB962C8B-B14F-4D97-AF65-F5344CB8AC3E}">
        <p14:creationId xmlns:p14="http://schemas.microsoft.com/office/powerpoint/2010/main" val="1396533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zh-CN" altLang="en-US" dirty="0"/>
              <a:t>乘法规则</a:t>
            </a:r>
            <a:endParaRPr lang="en-US" dirty="0"/>
          </a:p>
        </p:txBody>
      </p:sp>
      <p:sp>
        <p:nvSpPr>
          <p:cNvPr id="1027075" name="Rectangle 3"/>
          <p:cNvSpPr>
            <a:spLocks noGrp="1" noChangeArrowheads="1"/>
          </p:cNvSpPr>
          <p:nvPr>
            <p:ph idx="1"/>
          </p:nvPr>
        </p:nvSpPr>
        <p:spPr>
          <a:xfrm>
            <a:off x="1210297" y="2571750"/>
            <a:ext cx="5990603" cy="628651"/>
          </a:xfrm>
        </p:spPr>
        <p:txBody>
          <a:bodyPr/>
          <a:lstStyle/>
          <a:p>
            <a:pPr marL="0" indent="0">
              <a:buNone/>
            </a:pPr>
            <a:r>
              <a:rPr lang="zh-CN" altLang="en-US" sz="2700" dirty="0"/>
              <a:t>举例</a:t>
            </a:r>
            <a:r>
              <a:rPr lang="en-US" sz="2700" dirty="0"/>
              <a:t>:   </a:t>
            </a:r>
            <a:r>
              <a:rPr lang="en-US" sz="2700" i="1" dirty="0">
                <a:solidFill>
                  <a:srgbClr val="BD00B0"/>
                </a:solidFill>
              </a:rPr>
              <a:t>P</a:t>
            </a:r>
            <a:r>
              <a:rPr lang="en-US" sz="2700" dirty="0">
                <a:solidFill>
                  <a:srgbClr val="BD00B0"/>
                </a:solidFill>
              </a:rPr>
              <a:t>(</a:t>
            </a:r>
            <a:r>
              <a:rPr lang="en-US" sz="2700" i="1" dirty="0">
                <a:solidFill>
                  <a:srgbClr val="BD00B0"/>
                </a:solidFill>
              </a:rPr>
              <a:t>D </a:t>
            </a:r>
            <a:r>
              <a:rPr lang="en-US" sz="2700" dirty="0">
                <a:solidFill>
                  <a:srgbClr val="BD00B0"/>
                </a:solidFill>
              </a:rPr>
              <a:t>|</a:t>
            </a:r>
            <a:r>
              <a:rPr lang="en-US" sz="2700" i="1" dirty="0">
                <a:solidFill>
                  <a:srgbClr val="BD00B0"/>
                </a:solidFill>
              </a:rPr>
              <a:t> W</a:t>
            </a:r>
            <a:r>
              <a:rPr lang="en-US" sz="2700" dirty="0">
                <a:solidFill>
                  <a:srgbClr val="BD00B0"/>
                </a:solidFill>
              </a:rPr>
              <a:t>) </a:t>
            </a:r>
            <a:r>
              <a:rPr lang="en-US" sz="2700" i="1" dirty="0">
                <a:solidFill>
                  <a:srgbClr val="BD00B0"/>
                </a:solidFill>
              </a:rPr>
              <a:t>P</a:t>
            </a:r>
            <a:r>
              <a:rPr lang="en-US" sz="2700" dirty="0">
                <a:solidFill>
                  <a:srgbClr val="BD00B0"/>
                </a:solidFill>
              </a:rPr>
              <a:t>(</a:t>
            </a:r>
            <a:r>
              <a:rPr lang="en-US" sz="2700" i="1" dirty="0">
                <a:solidFill>
                  <a:srgbClr val="BD00B0"/>
                </a:solidFill>
              </a:rPr>
              <a:t>W</a:t>
            </a:r>
            <a:r>
              <a:rPr lang="en-US" sz="2700" dirty="0">
                <a:solidFill>
                  <a:srgbClr val="BD00B0"/>
                </a:solidFill>
              </a:rPr>
              <a:t>) = </a:t>
            </a:r>
            <a:r>
              <a:rPr lang="en-US" sz="2700" i="1" dirty="0">
                <a:solidFill>
                  <a:srgbClr val="BD00B0"/>
                </a:solidFill>
              </a:rPr>
              <a:t>P</a:t>
            </a:r>
            <a:r>
              <a:rPr lang="en-US" sz="2700" dirty="0">
                <a:solidFill>
                  <a:srgbClr val="BD00B0"/>
                </a:solidFill>
              </a:rPr>
              <a:t>(</a:t>
            </a:r>
            <a:r>
              <a:rPr lang="en-US" sz="2700" i="1" dirty="0">
                <a:solidFill>
                  <a:srgbClr val="BD00B0"/>
                </a:solidFill>
              </a:rPr>
              <a:t>D, W</a:t>
            </a:r>
            <a:r>
              <a:rPr lang="en-US" sz="2700" dirty="0">
                <a:solidFill>
                  <a:srgbClr val="BD00B0"/>
                </a:solidFill>
              </a:rPr>
              <a:t>) </a:t>
            </a:r>
          </a:p>
          <a:p>
            <a:pPr marL="0" indent="0">
              <a:buNone/>
            </a:pPr>
            <a:endParaRPr lang="en-US" sz="2700" dirty="0"/>
          </a:p>
          <a:p>
            <a:pPr marL="0" indent="0">
              <a:buNone/>
            </a:pPr>
            <a:endParaRPr lang="en-US" sz="2700" dirty="0"/>
          </a:p>
        </p:txBody>
      </p:sp>
      <p:graphicFrame>
        <p:nvGraphicFramePr>
          <p:cNvPr id="1027084" name="Group 12"/>
          <p:cNvGraphicFramePr>
            <a:graphicFrameLocks noGrp="1"/>
          </p:cNvGraphicFramePr>
          <p:nvPr>
            <p:extLst>
              <p:ext uri="{D42A27DB-BD31-4B8C-83A1-F6EECF244321}">
                <p14:modId xmlns:p14="http://schemas.microsoft.com/office/powerpoint/2010/main" val="3751833998"/>
              </p:ext>
            </p:extLst>
          </p:nvPr>
        </p:nvGraphicFramePr>
        <p:xfrm>
          <a:off x="3223350" y="3995475"/>
          <a:ext cx="1357313" cy="1090515"/>
        </p:xfrm>
        <a:graphic>
          <a:graphicData uri="http://schemas.openxmlformats.org/drawingml/2006/table">
            <a:tbl>
              <a:tblPr/>
              <a:tblGrid>
                <a:gridCol w="814388">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tblGrid>
              <a:tr h="36350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350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0.8</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350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rain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027160" name="Group 88"/>
          <p:cNvGraphicFramePr>
            <a:graphicFrameLocks noGrp="1"/>
          </p:cNvGraphicFramePr>
          <p:nvPr>
            <p:extLst>
              <p:ext uri="{D42A27DB-BD31-4B8C-83A1-F6EECF244321}">
                <p14:modId xmlns:p14="http://schemas.microsoft.com/office/powerpoint/2010/main" val="1944758606"/>
              </p:ext>
            </p:extLst>
          </p:nvPr>
        </p:nvGraphicFramePr>
        <p:xfrm>
          <a:off x="628650" y="3676409"/>
          <a:ext cx="2238998" cy="1714380"/>
        </p:xfrm>
        <a:graphic>
          <a:graphicData uri="http://schemas.openxmlformats.org/drawingml/2006/table">
            <a:tbl>
              <a:tblPr/>
              <a:tblGrid>
                <a:gridCol w="839624">
                  <a:extLst>
                    <a:ext uri="{9D8B030D-6E8A-4147-A177-3AD203B41FA5}">
                      <a16:colId xmlns:a16="http://schemas.microsoft.com/office/drawing/2014/main" val="20000"/>
                    </a:ext>
                  </a:extLst>
                </a:gridCol>
                <a:gridCol w="839624">
                  <a:extLst>
                    <a:ext uri="{9D8B030D-6E8A-4147-A177-3AD203B41FA5}">
                      <a16:colId xmlns:a16="http://schemas.microsoft.com/office/drawing/2014/main" val="20001"/>
                    </a:ext>
                  </a:extLst>
                </a:gridCol>
                <a:gridCol w="559750">
                  <a:extLst>
                    <a:ext uri="{9D8B030D-6E8A-4147-A177-3AD203B41FA5}">
                      <a16:colId xmlns:a16="http://schemas.microsoft.com/office/drawing/2014/main" val="20002"/>
                    </a:ext>
                  </a:extLst>
                </a:gridCol>
              </a:tblGrid>
              <a:tr h="27851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D</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P</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321">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wet</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0.1</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9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dry</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0.9</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7321">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wet</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0.7</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851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accent2"/>
                          </a:solidFill>
                          <a:effectLst/>
                          <a:latin typeface="Calibri" pitchFamily="34" charset="0"/>
                          <a:cs typeface="Calibri" pitchFamily="34" charset="0"/>
                        </a:rPr>
                        <a:t>dry</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rain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accent2"/>
                          </a:solidFill>
                          <a:effectLst/>
                          <a:latin typeface="Calibri" pitchFamily="34" charset="0"/>
                          <a:cs typeface="Calibri" pitchFamily="34" charset="0"/>
                        </a:rPr>
                        <a:t>0.3</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27213" name="Group 141"/>
          <p:cNvGraphicFramePr>
            <a:graphicFrameLocks noGrp="1"/>
          </p:cNvGraphicFramePr>
          <p:nvPr>
            <p:extLst>
              <p:ext uri="{D42A27DB-BD31-4B8C-83A1-F6EECF244321}">
                <p14:modId xmlns:p14="http://schemas.microsoft.com/office/powerpoint/2010/main" val="1426316207"/>
              </p:ext>
            </p:extLst>
          </p:nvPr>
        </p:nvGraphicFramePr>
        <p:xfrm>
          <a:off x="5609363" y="3676409"/>
          <a:ext cx="1771650" cy="1409580"/>
        </p:xfrm>
        <a:graphic>
          <a:graphicData uri="http://schemas.openxmlformats.org/drawingml/2006/table">
            <a:tbl>
              <a:tblPr/>
              <a:tblGrid>
                <a:gridCol w="621506">
                  <a:extLst>
                    <a:ext uri="{9D8B030D-6E8A-4147-A177-3AD203B41FA5}">
                      <a16:colId xmlns:a16="http://schemas.microsoft.com/office/drawing/2014/main" val="20000"/>
                    </a:ext>
                  </a:extLst>
                </a:gridCol>
                <a:gridCol w="621506">
                  <a:extLst>
                    <a:ext uri="{9D8B030D-6E8A-4147-A177-3AD203B41FA5}">
                      <a16:colId xmlns:a16="http://schemas.microsoft.com/office/drawing/2014/main" val="20001"/>
                    </a:ext>
                  </a:extLst>
                </a:gridCol>
                <a:gridCol w="528638">
                  <a:extLst>
                    <a:ext uri="{9D8B030D-6E8A-4147-A177-3AD203B41FA5}">
                      <a16:colId xmlns:a16="http://schemas.microsoft.com/office/drawing/2014/main" val="20002"/>
                    </a:ext>
                  </a:extLst>
                </a:gridCol>
              </a:tblGrid>
              <a:tr h="27851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D</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W</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P</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321">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wet</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0.08</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9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dry</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sun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0.72</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7321">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wet</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rain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0.14</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851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dry</a:t>
                      </a:r>
                    </a:p>
                  </a:txBody>
                  <a:tcPr marL="68580" marR="68580" marT="34278" marB="34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accent2"/>
                          </a:solidFill>
                          <a:effectLst/>
                          <a:latin typeface="Calibri" pitchFamily="34" charset="0"/>
                          <a:cs typeface="Calibri" pitchFamily="34" charset="0"/>
                        </a:rPr>
                        <a:t>rain</a:t>
                      </a:r>
                    </a:p>
                  </a:txBody>
                  <a:tcPr marL="68580" marR="68580" marT="34278" marB="34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cs typeface="Calibri" pitchFamily="34" charset="0"/>
                        </a:rPr>
                        <a:t>0.06</a:t>
                      </a:r>
                    </a:p>
                  </a:txBody>
                  <a:tcPr marL="68580" marR="68580" marT="34278" marB="34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27215" name="AutoShape 143"/>
          <p:cNvSpPr>
            <a:spLocks noChangeArrowheads="1"/>
          </p:cNvSpPr>
          <p:nvPr/>
        </p:nvSpPr>
        <p:spPr bwMode="auto">
          <a:xfrm>
            <a:off x="4580663" y="4247909"/>
            <a:ext cx="742950" cy="400050"/>
          </a:xfrm>
          <a:prstGeom prst="leftRightArrow">
            <a:avLst>
              <a:gd name="adj1" fmla="val 50000"/>
              <a:gd name="adj2" fmla="val 37143"/>
            </a:avLst>
          </a:prstGeom>
          <a:solidFill>
            <a:schemeClr val="accent1"/>
          </a:solidFill>
          <a:ln w="9525">
            <a:solidFill>
              <a:schemeClr val="tx1"/>
            </a:solidFill>
            <a:miter lim="800000"/>
            <a:headEnd/>
            <a:tailEnd/>
          </a:ln>
        </p:spPr>
        <p:txBody>
          <a:bodyPr wrap="none" anchor="ctr"/>
          <a:lstStyle/>
          <a:p>
            <a:endParaRPr lang="en-US" sz="1200"/>
          </a:p>
        </p:txBody>
      </p:sp>
      <p:sp>
        <p:nvSpPr>
          <p:cNvPr id="5" name="Rectangle 4"/>
          <p:cNvSpPr/>
          <p:nvPr/>
        </p:nvSpPr>
        <p:spPr>
          <a:xfrm>
            <a:off x="6905907" y="3989856"/>
            <a:ext cx="409294" cy="18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Rectangle 17"/>
          <p:cNvSpPr/>
          <p:nvPr/>
        </p:nvSpPr>
        <p:spPr>
          <a:xfrm>
            <a:off x="6901139" y="4290177"/>
            <a:ext cx="409294" cy="18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Rectangle 18"/>
          <p:cNvSpPr/>
          <p:nvPr/>
        </p:nvSpPr>
        <p:spPr>
          <a:xfrm>
            <a:off x="6926139" y="4553295"/>
            <a:ext cx="409294" cy="18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0" name="Rectangle 19"/>
          <p:cNvSpPr/>
          <p:nvPr/>
        </p:nvSpPr>
        <p:spPr>
          <a:xfrm>
            <a:off x="6936255" y="4831293"/>
            <a:ext cx="409294" cy="18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TextBox 15"/>
          <p:cNvSpPr txBox="1"/>
          <p:nvPr/>
        </p:nvSpPr>
        <p:spPr>
          <a:xfrm>
            <a:off x="3028950" y="1885950"/>
            <a:ext cx="2866490" cy="461665"/>
          </a:xfrm>
          <a:prstGeom prst="rect">
            <a:avLst/>
          </a:prstGeom>
          <a:noFill/>
        </p:spPr>
        <p:txBody>
          <a:bodyPr wrap="none" rtlCol="0">
            <a:spAutoFit/>
          </a:bodyPr>
          <a:lstStyle/>
          <a:p>
            <a:r>
              <a:rPr lang="en-US" sz="2400" i="1" dirty="0">
                <a:solidFill>
                  <a:srgbClr val="BD00B0"/>
                </a:solidFill>
              </a:rPr>
              <a:t>P</a:t>
            </a:r>
            <a:r>
              <a:rPr lang="en-US" sz="2400" dirty="0">
                <a:solidFill>
                  <a:srgbClr val="BD00B0"/>
                </a:solidFill>
              </a:rPr>
              <a:t>(</a:t>
            </a:r>
            <a:r>
              <a:rPr lang="en-US" sz="2400" i="1" dirty="0">
                <a:solidFill>
                  <a:srgbClr val="BD00B0"/>
                </a:solidFill>
              </a:rPr>
              <a:t>a | b</a:t>
            </a:r>
            <a:r>
              <a:rPr lang="en-US" sz="2400" dirty="0">
                <a:solidFill>
                  <a:srgbClr val="BD00B0"/>
                </a:solidFill>
              </a:rPr>
              <a:t>) </a:t>
            </a:r>
            <a:r>
              <a:rPr lang="en-US" sz="2400" i="1" dirty="0">
                <a:solidFill>
                  <a:srgbClr val="BD00B0"/>
                </a:solidFill>
              </a:rPr>
              <a:t>P</a:t>
            </a:r>
            <a:r>
              <a:rPr lang="en-US" sz="2400" dirty="0">
                <a:solidFill>
                  <a:srgbClr val="BD00B0"/>
                </a:solidFill>
              </a:rPr>
              <a:t>(</a:t>
            </a:r>
            <a:r>
              <a:rPr lang="en-US" sz="2400" i="1" dirty="0">
                <a:solidFill>
                  <a:srgbClr val="BD00B0"/>
                </a:solidFill>
              </a:rPr>
              <a:t>b</a:t>
            </a:r>
            <a:r>
              <a:rPr lang="en-US" sz="2400" dirty="0">
                <a:solidFill>
                  <a:srgbClr val="BD00B0"/>
                </a:solidFill>
              </a:rPr>
              <a:t>) = </a:t>
            </a:r>
            <a:r>
              <a:rPr lang="en-US" sz="2400" i="1" dirty="0">
                <a:solidFill>
                  <a:srgbClr val="BD00B0"/>
                </a:solidFill>
              </a:rPr>
              <a:t>P</a:t>
            </a:r>
            <a:r>
              <a:rPr lang="en-US" sz="2400" dirty="0">
                <a:solidFill>
                  <a:srgbClr val="BD00B0"/>
                </a:solidFill>
              </a:rPr>
              <a:t>(</a:t>
            </a:r>
            <a:r>
              <a:rPr lang="en-US" sz="2400" i="1" dirty="0">
                <a:solidFill>
                  <a:srgbClr val="BD00B0"/>
                </a:solidFill>
              </a:rPr>
              <a:t>a, b</a:t>
            </a:r>
            <a:r>
              <a:rPr lang="en-US" sz="2400" dirty="0">
                <a:solidFill>
                  <a:srgbClr val="BD00B0"/>
                </a:solidFill>
              </a:rPr>
              <a:t>) </a:t>
            </a:r>
          </a:p>
        </p:txBody>
      </p:sp>
      <p:sp>
        <p:nvSpPr>
          <p:cNvPr id="17" name="TextBox 16"/>
          <p:cNvSpPr txBox="1"/>
          <p:nvPr/>
        </p:nvSpPr>
        <p:spPr>
          <a:xfrm>
            <a:off x="1544536" y="3271838"/>
            <a:ext cx="1119217"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D | W</a:t>
            </a:r>
            <a:r>
              <a:rPr lang="en-US" dirty="0">
                <a:solidFill>
                  <a:srgbClr val="BD00B0"/>
                </a:solidFill>
              </a:rPr>
              <a:t>)  </a:t>
            </a:r>
          </a:p>
        </p:txBody>
      </p:sp>
      <p:sp>
        <p:nvSpPr>
          <p:cNvPr id="22" name="TextBox 21"/>
          <p:cNvSpPr txBox="1"/>
          <p:nvPr/>
        </p:nvSpPr>
        <p:spPr>
          <a:xfrm>
            <a:off x="6000750" y="3257550"/>
            <a:ext cx="1055097"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D, W</a:t>
            </a:r>
            <a:r>
              <a:rPr lang="en-US" dirty="0">
                <a:solidFill>
                  <a:srgbClr val="BD00B0"/>
                </a:solidFill>
              </a:rPr>
              <a:t>)  </a:t>
            </a:r>
          </a:p>
        </p:txBody>
      </p:sp>
      <p:sp>
        <p:nvSpPr>
          <p:cNvPr id="23" name="TextBox 22"/>
          <p:cNvSpPr txBox="1"/>
          <p:nvPr/>
        </p:nvSpPr>
        <p:spPr>
          <a:xfrm>
            <a:off x="3443288" y="3612334"/>
            <a:ext cx="782587" cy="369332"/>
          </a:xfrm>
          <a:prstGeom prst="rect">
            <a:avLst/>
          </a:prstGeom>
          <a:noFill/>
        </p:spPr>
        <p:txBody>
          <a:bodyPr wrap="none" rtlCol="0">
            <a:spAutoFit/>
          </a:bodyPr>
          <a:lstStyle/>
          <a:p>
            <a:r>
              <a:rPr lang="en-US" i="1" dirty="0">
                <a:solidFill>
                  <a:srgbClr val="BD00B0"/>
                </a:solidFill>
              </a:rPr>
              <a:t>P</a:t>
            </a:r>
            <a:r>
              <a:rPr lang="en-US" dirty="0">
                <a:solidFill>
                  <a:srgbClr val="BD00B0"/>
                </a:solidFill>
              </a:rPr>
              <a:t>(</a:t>
            </a:r>
            <a:r>
              <a:rPr lang="en-US" i="1" dirty="0">
                <a:solidFill>
                  <a:srgbClr val="BD00B0"/>
                </a:solidFill>
              </a:rPr>
              <a:t>W</a:t>
            </a:r>
            <a:r>
              <a:rPr lang="en-US" dirty="0">
                <a:solidFill>
                  <a:srgbClr val="BD00B0"/>
                </a:solidFill>
              </a:rPr>
              <a:t>)  </a:t>
            </a:r>
          </a:p>
        </p:txBody>
      </p:sp>
    </p:spTree>
    <p:extLst>
      <p:ext uri="{BB962C8B-B14F-4D97-AF65-F5344CB8AC3E}">
        <p14:creationId xmlns:p14="http://schemas.microsoft.com/office/powerpoint/2010/main" val="42733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8" grpId="0" animBg="1"/>
      <p:bldP spid="18" grpId="1" animBg="1"/>
      <p:bldP spid="19" grpId="0" animBg="1"/>
      <p:bldP spid="19" grpId="1"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t>The Chain Rule</a:t>
            </a:r>
          </a:p>
        </p:txBody>
      </p:sp>
      <p:sp>
        <p:nvSpPr>
          <p:cNvPr id="21507" name="Rectangle 3"/>
          <p:cNvSpPr>
            <a:spLocks noGrp="1" noChangeArrowheads="1"/>
          </p:cNvSpPr>
          <p:nvPr>
            <p:ph idx="1"/>
          </p:nvPr>
        </p:nvSpPr>
        <p:spPr>
          <a:xfrm>
            <a:off x="342899" y="2057400"/>
            <a:ext cx="8360229" cy="3951514"/>
          </a:xfrm>
        </p:spPr>
        <p:txBody>
          <a:bodyPr>
            <a:normAutofit/>
          </a:bodyPr>
          <a:lstStyle/>
          <a:p>
            <a:pPr eaLnBrk="1" hangingPunct="1">
              <a:lnSpc>
                <a:spcPct val="80000"/>
              </a:lnSpc>
            </a:pPr>
            <a:r>
              <a:rPr lang="en-US" sz="2400" dirty="0"/>
              <a:t>More generally, can always write any joint distribution as an incremental product of conditional distributions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Why is this always true?</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p:txBody>
      </p:sp>
      <p:pic>
        <p:nvPicPr>
          <p:cNvPr id="21508" name="Picture 8" descr="txp_fi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244203" y="3261803"/>
            <a:ext cx="6521322" cy="34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txp_fi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464469" y="3974986"/>
            <a:ext cx="5258759" cy="5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zh-CN" altLang="en-US" dirty="0"/>
              <a:t>链式法则</a:t>
            </a:r>
            <a:r>
              <a:rPr lang="en-US" altLang="zh-CN" dirty="0"/>
              <a:t>(</a:t>
            </a:r>
            <a:r>
              <a:rPr lang="en-US" dirty="0"/>
              <a:t>The Chain Rule)</a:t>
            </a:r>
          </a:p>
        </p:txBody>
      </p:sp>
      <p:sp>
        <p:nvSpPr>
          <p:cNvPr id="21507" name="Rectangle 3"/>
          <p:cNvSpPr>
            <a:spLocks noGrp="1" noChangeArrowheads="1"/>
          </p:cNvSpPr>
          <p:nvPr>
            <p:ph idx="1"/>
          </p:nvPr>
        </p:nvSpPr>
        <p:spPr>
          <a:xfrm>
            <a:off x="342900" y="2017486"/>
            <a:ext cx="8023860" cy="4389664"/>
          </a:xfrm>
        </p:spPr>
        <p:txBody>
          <a:bodyPr/>
          <a:lstStyle/>
          <a:p>
            <a:pPr eaLnBrk="1" hangingPunct="1">
              <a:lnSpc>
                <a:spcPct val="80000"/>
              </a:lnSpc>
              <a:buFont typeface="Wingdings" panose="05000000000000000000" pitchFamily="2" charset="2"/>
              <a:buChar char="n"/>
            </a:pPr>
            <a:r>
              <a:rPr lang="zh-CN" altLang="en-US" dirty="0"/>
              <a:t> 更普遍化的</a:t>
            </a:r>
            <a:r>
              <a:rPr lang="en-US" sz="2400" dirty="0"/>
              <a:t>, </a:t>
            </a:r>
            <a:r>
              <a:rPr lang="zh-CN" altLang="en-US" dirty="0"/>
              <a:t>任何联合分布可以表达成条件分布的增量乘积的形式：</a:t>
            </a: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buNone/>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p:txBody>
      </p:sp>
      <p:sp>
        <p:nvSpPr>
          <p:cNvPr id="6" name="TextBox 6"/>
          <p:cNvSpPr txBox="1"/>
          <p:nvPr/>
        </p:nvSpPr>
        <p:spPr>
          <a:xfrm>
            <a:off x="0" y="2882839"/>
            <a:ext cx="9379828" cy="445635"/>
          </a:xfrm>
          <a:prstGeom prst="rect">
            <a:avLst/>
          </a:prstGeom>
          <a:noFill/>
        </p:spPr>
        <p:txBody>
          <a:bodyPr wrap="square" rtlCol="0">
            <a:spAutoFit/>
          </a:bodyPr>
          <a:lstStyle/>
          <a:p>
            <a:pPr marL="342882" lvl="0" indent="-342882">
              <a:lnSpc>
                <a:spcPct val="80000"/>
              </a:lnSpc>
              <a:spcBef>
                <a:spcPct val="20000"/>
              </a:spcBef>
              <a:buClr>
                <a:srgbClr val="333399"/>
              </a:buClr>
            </a:pP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dirty="0">
                <a:solidFill>
                  <a:srgbClr val="BD00B0"/>
                </a:solidFill>
                <a:latin typeface="Calibri"/>
                <a:cs typeface="Calibri"/>
              </a:rPr>
              <a:t>,</a:t>
            </a:r>
            <a:r>
              <a:rPr lang="en-US" sz="2800" i="1" kern="0" dirty="0">
                <a:solidFill>
                  <a:srgbClr val="BD00B0"/>
                </a:solidFill>
                <a:latin typeface="Calibri"/>
                <a:cs typeface="Calibri"/>
              </a:rPr>
              <a:t> x</a:t>
            </a:r>
            <a:r>
              <a:rPr lang="en-US" sz="2800" baseline="-25000" dirty="0">
                <a:solidFill>
                  <a:srgbClr val="BD00B0"/>
                </a:solidFill>
                <a:latin typeface="Calibri"/>
                <a:cs typeface="Calibri"/>
              </a:rPr>
              <a:t>2</a:t>
            </a:r>
            <a:r>
              <a:rPr lang="en-US" sz="2800" dirty="0">
                <a:solidFill>
                  <a:srgbClr val="BD00B0"/>
                </a:solidFill>
                <a:latin typeface="Calibri"/>
                <a:cs typeface="Calibri"/>
              </a:rPr>
              <a:t>,</a:t>
            </a:r>
            <a:r>
              <a:rPr lang="en-US" sz="2800" i="1" kern="0" dirty="0">
                <a:solidFill>
                  <a:srgbClr val="BD00B0"/>
                </a:solidFill>
                <a:latin typeface="Calibri"/>
                <a:cs typeface="Calibri"/>
              </a:rPr>
              <a:t> x</a:t>
            </a:r>
            <a:r>
              <a:rPr lang="en-US" sz="2800" baseline="-25000" dirty="0">
                <a:solidFill>
                  <a:srgbClr val="BD00B0"/>
                </a:solidFill>
                <a:latin typeface="Calibri"/>
                <a:cs typeface="Calibri"/>
              </a:rPr>
              <a:t>3</a:t>
            </a:r>
            <a:r>
              <a:rPr lang="en-US" sz="2800" kern="0" dirty="0">
                <a:solidFill>
                  <a:srgbClr val="BD00B0"/>
                </a:solidFill>
                <a:latin typeface="Calibri"/>
                <a:cs typeface="Calibri"/>
              </a:rPr>
              <a:t>) = </a:t>
            </a: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3 </a:t>
            </a:r>
            <a:r>
              <a:rPr lang="en-US" sz="2800" dirty="0">
                <a:solidFill>
                  <a:srgbClr val="BD00B0"/>
                </a:solidFill>
                <a:latin typeface="Calibri"/>
                <a:cs typeface="Calibri"/>
              </a:rPr>
              <a:t>| </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dirty="0">
                <a:solidFill>
                  <a:srgbClr val="BD00B0"/>
                </a:solidFill>
                <a:latin typeface="Calibri"/>
                <a:cs typeface="Calibri"/>
              </a:rPr>
              <a:t>,</a:t>
            </a:r>
            <a:r>
              <a:rPr lang="en-US" sz="2800" i="1" kern="0" dirty="0">
                <a:solidFill>
                  <a:srgbClr val="BD00B0"/>
                </a:solidFill>
                <a:latin typeface="Calibri"/>
                <a:cs typeface="Calibri"/>
              </a:rPr>
              <a:t> x</a:t>
            </a:r>
            <a:r>
              <a:rPr lang="en-US" sz="2800" baseline="-25000" dirty="0">
                <a:solidFill>
                  <a:srgbClr val="BD00B0"/>
                </a:solidFill>
                <a:latin typeface="Calibri"/>
                <a:cs typeface="Calibri"/>
              </a:rPr>
              <a:t>2</a:t>
            </a:r>
            <a:r>
              <a:rPr lang="en-US" sz="2800" kern="0" dirty="0">
                <a:solidFill>
                  <a:srgbClr val="BD00B0"/>
                </a:solidFill>
                <a:latin typeface="Calibri"/>
                <a:cs typeface="Calibri"/>
              </a:rPr>
              <a:t>) </a:t>
            </a: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dirty="0">
                <a:solidFill>
                  <a:srgbClr val="BD00B0"/>
                </a:solidFill>
                <a:latin typeface="Calibri"/>
                <a:cs typeface="Calibri"/>
              </a:rPr>
              <a:t>,</a:t>
            </a:r>
            <a:r>
              <a:rPr lang="en-US" sz="2800" i="1" kern="0" dirty="0">
                <a:solidFill>
                  <a:srgbClr val="BD00B0"/>
                </a:solidFill>
                <a:latin typeface="Calibri"/>
                <a:cs typeface="Calibri"/>
              </a:rPr>
              <a:t> x</a:t>
            </a:r>
            <a:r>
              <a:rPr lang="en-US" sz="2800" baseline="-25000" dirty="0">
                <a:solidFill>
                  <a:srgbClr val="BD00B0"/>
                </a:solidFill>
                <a:latin typeface="Calibri"/>
                <a:cs typeface="Calibri"/>
              </a:rPr>
              <a:t>2</a:t>
            </a:r>
            <a:r>
              <a:rPr lang="en-US" sz="2800" kern="0" dirty="0">
                <a:solidFill>
                  <a:srgbClr val="BD00B0"/>
                </a:solidFill>
                <a:latin typeface="Calibri"/>
                <a:cs typeface="Calibri"/>
              </a:rPr>
              <a:t>) = </a:t>
            </a: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3 </a:t>
            </a:r>
            <a:r>
              <a:rPr lang="en-US" sz="2800" dirty="0">
                <a:solidFill>
                  <a:srgbClr val="BD00B0"/>
                </a:solidFill>
                <a:latin typeface="Calibri"/>
                <a:cs typeface="Calibri"/>
              </a:rPr>
              <a:t>| </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dirty="0">
                <a:solidFill>
                  <a:srgbClr val="BD00B0"/>
                </a:solidFill>
                <a:latin typeface="Calibri"/>
                <a:cs typeface="Calibri"/>
              </a:rPr>
              <a:t>,</a:t>
            </a:r>
            <a:r>
              <a:rPr lang="en-US" sz="2800" i="1" kern="0" dirty="0">
                <a:solidFill>
                  <a:srgbClr val="BD00B0"/>
                </a:solidFill>
                <a:latin typeface="Calibri"/>
                <a:cs typeface="Calibri"/>
              </a:rPr>
              <a:t> x</a:t>
            </a:r>
            <a:r>
              <a:rPr lang="en-US" sz="2800" baseline="-25000" dirty="0">
                <a:solidFill>
                  <a:srgbClr val="BD00B0"/>
                </a:solidFill>
                <a:latin typeface="Calibri"/>
                <a:cs typeface="Calibri"/>
              </a:rPr>
              <a:t>2</a:t>
            </a:r>
            <a:r>
              <a:rPr lang="en-US" sz="2800" kern="0" dirty="0">
                <a:solidFill>
                  <a:srgbClr val="BD00B0"/>
                </a:solidFill>
                <a:latin typeface="Calibri"/>
                <a:cs typeface="Calibri"/>
              </a:rPr>
              <a:t>) </a:t>
            </a: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2 </a:t>
            </a:r>
            <a:r>
              <a:rPr lang="en-US" sz="2800" dirty="0">
                <a:solidFill>
                  <a:srgbClr val="BD00B0"/>
                </a:solidFill>
                <a:latin typeface="Calibri"/>
                <a:cs typeface="Calibri"/>
              </a:rPr>
              <a:t>| </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kern="0" dirty="0">
                <a:solidFill>
                  <a:srgbClr val="BD00B0"/>
                </a:solidFill>
                <a:latin typeface="Calibri"/>
                <a:cs typeface="Calibri"/>
              </a:rPr>
              <a:t>) </a:t>
            </a:r>
            <a:r>
              <a:rPr lang="en-US" sz="2800" i="1" kern="0" dirty="0">
                <a:solidFill>
                  <a:srgbClr val="BD00B0"/>
                </a:solidFill>
                <a:latin typeface="Calibri"/>
                <a:cs typeface="Calibri"/>
              </a:rPr>
              <a:t>P</a:t>
            </a:r>
            <a:r>
              <a:rPr lang="en-US" sz="2800" kern="0" dirty="0">
                <a:solidFill>
                  <a:srgbClr val="BD00B0"/>
                </a:solidFill>
                <a:latin typeface="Calibri"/>
                <a:cs typeface="Calibri"/>
              </a:rPr>
              <a:t>(</a:t>
            </a:r>
            <a:r>
              <a:rPr lang="en-US" sz="2800" i="1" kern="0" dirty="0">
                <a:solidFill>
                  <a:srgbClr val="BD00B0"/>
                </a:solidFill>
                <a:latin typeface="Calibri"/>
                <a:cs typeface="Calibri"/>
              </a:rPr>
              <a:t>x</a:t>
            </a:r>
            <a:r>
              <a:rPr lang="en-US" sz="2800" baseline="-25000" dirty="0">
                <a:solidFill>
                  <a:srgbClr val="BD00B0"/>
                </a:solidFill>
                <a:latin typeface="Calibri"/>
                <a:cs typeface="Calibri"/>
              </a:rPr>
              <a:t>1</a:t>
            </a:r>
            <a:r>
              <a:rPr lang="en-US" sz="2800" kern="0" dirty="0">
                <a:solidFill>
                  <a:srgbClr val="BD00B0"/>
                </a:solidFill>
                <a:latin typeface="Calibri"/>
                <a:cs typeface="Calibri"/>
              </a:rPr>
              <a:t>)  </a:t>
            </a:r>
            <a:endParaRPr lang="en-US" sz="2800" kern="0" baseline="-25000" dirty="0">
              <a:solidFill>
                <a:srgbClr val="BD00B0"/>
              </a:solidFill>
              <a:latin typeface="Calibri"/>
              <a:cs typeface="Calibri"/>
            </a:endParaRPr>
          </a:p>
        </p:txBody>
      </p:sp>
      <p:sp>
        <p:nvSpPr>
          <p:cNvPr id="7" name="TextBox 7"/>
          <p:cNvSpPr txBox="1"/>
          <p:nvPr/>
        </p:nvSpPr>
        <p:spPr>
          <a:xfrm>
            <a:off x="0" y="3672133"/>
            <a:ext cx="7768721" cy="486287"/>
          </a:xfrm>
          <a:prstGeom prst="rect">
            <a:avLst/>
          </a:prstGeom>
          <a:noFill/>
        </p:spPr>
        <p:txBody>
          <a:bodyPr wrap="square" rtlCol="0">
            <a:spAutoFit/>
          </a:bodyPr>
          <a:lstStyle/>
          <a:p>
            <a:pPr marL="342882" lvl="0" indent="-342882">
              <a:lnSpc>
                <a:spcPct val="80000"/>
              </a:lnSpc>
              <a:spcBef>
                <a:spcPct val="20000"/>
              </a:spcBef>
              <a:buClr>
                <a:srgbClr val="333399"/>
              </a:buClr>
            </a:pPr>
            <a:r>
              <a:rPr lang="en-US" sz="3200" i="1" kern="0" dirty="0">
                <a:solidFill>
                  <a:srgbClr val="BD00B0"/>
                </a:solidFill>
                <a:latin typeface="Calibri"/>
                <a:cs typeface="Calibri"/>
              </a:rPr>
              <a:t>P</a:t>
            </a:r>
            <a:r>
              <a:rPr lang="en-US" sz="3200" kern="0" dirty="0">
                <a:solidFill>
                  <a:srgbClr val="BD00B0"/>
                </a:solidFill>
                <a:latin typeface="Calibri"/>
                <a:cs typeface="Calibri"/>
              </a:rPr>
              <a:t>(</a:t>
            </a:r>
            <a:r>
              <a:rPr lang="en-US" sz="3200" i="1" kern="0" dirty="0">
                <a:solidFill>
                  <a:srgbClr val="BD00B0"/>
                </a:solidFill>
                <a:latin typeface="Calibri"/>
                <a:cs typeface="Calibri"/>
              </a:rPr>
              <a:t>x</a:t>
            </a:r>
            <a:r>
              <a:rPr lang="en-US" sz="3200" baseline="-25000" dirty="0">
                <a:solidFill>
                  <a:srgbClr val="BD00B0"/>
                </a:solidFill>
                <a:latin typeface="Calibri"/>
                <a:cs typeface="Calibri"/>
              </a:rPr>
              <a:t>1</a:t>
            </a:r>
            <a:r>
              <a:rPr lang="en-US" sz="3200" dirty="0">
                <a:solidFill>
                  <a:srgbClr val="BD00B0"/>
                </a:solidFill>
                <a:latin typeface="Calibri"/>
                <a:cs typeface="Calibri"/>
              </a:rPr>
              <a:t>,</a:t>
            </a:r>
            <a:r>
              <a:rPr lang="en-US" sz="3200" i="1" kern="0" dirty="0">
                <a:solidFill>
                  <a:srgbClr val="BD00B0"/>
                </a:solidFill>
                <a:latin typeface="Calibri"/>
                <a:cs typeface="Calibri"/>
              </a:rPr>
              <a:t> x</a:t>
            </a:r>
            <a:r>
              <a:rPr lang="en-US" sz="3200" baseline="-25000" dirty="0">
                <a:solidFill>
                  <a:srgbClr val="BD00B0"/>
                </a:solidFill>
                <a:latin typeface="Calibri"/>
                <a:cs typeface="Calibri"/>
              </a:rPr>
              <a:t>2</a:t>
            </a:r>
            <a:r>
              <a:rPr lang="en-US" sz="3200" dirty="0">
                <a:solidFill>
                  <a:srgbClr val="BD00B0"/>
                </a:solidFill>
                <a:latin typeface="Calibri"/>
                <a:cs typeface="Calibri"/>
              </a:rPr>
              <a:t>,…,</a:t>
            </a:r>
            <a:r>
              <a:rPr lang="en-US" sz="3200" i="1" kern="0" dirty="0">
                <a:solidFill>
                  <a:srgbClr val="BD00B0"/>
                </a:solidFill>
                <a:latin typeface="Calibri"/>
                <a:cs typeface="Calibri"/>
              </a:rPr>
              <a:t> </a:t>
            </a:r>
            <a:r>
              <a:rPr lang="en-US" sz="3200" i="1" kern="0" dirty="0" err="1">
                <a:solidFill>
                  <a:srgbClr val="BD00B0"/>
                </a:solidFill>
                <a:latin typeface="Calibri"/>
                <a:cs typeface="Calibri"/>
              </a:rPr>
              <a:t>x</a:t>
            </a:r>
            <a:r>
              <a:rPr lang="en-US" sz="3200" i="1" baseline="-25000" dirty="0" err="1">
                <a:solidFill>
                  <a:srgbClr val="BD00B0"/>
                </a:solidFill>
                <a:latin typeface="Calibri"/>
                <a:cs typeface="Calibri"/>
              </a:rPr>
              <a:t>n</a:t>
            </a:r>
            <a:r>
              <a:rPr lang="en-US" sz="3200" kern="0" dirty="0">
                <a:solidFill>
                  <a:srgbClr val="BD00B0"/>
                </a:solidFill>
                <a:latin typeface="Calibri"/>
                <a:cs typeface="Calibri"/>
              </a:rPr>
              <a:t>) = </a:t>
            </a:r>
            <a:r>
              <a:rPr lang="en-US" sz="3200" dirty="0">
                <a:solidFill>
                  <a:srgbClr val="CC00CC"/>
                </a:solidFill>
                <a:sym typeface="Symbol"/>
              </a:rPr>
              <a:t></a:t>
            </a:r>
            <a:r>
              <a:rPr lang="en-US" sz="3200" i="1" baseline="-43000" dirty="0" err="1">
                <a:solidFill>
                  <a:srgbClr val="CC00CC"/>
                </a:solidFill>
                <a:sym typeface="Symbol"/>
              </a:rPr>
              <a:t>i</a:t>
            </a:r>
            <a:r>
              <a:rPr lang="en-US" sz="3200" kern="0" dirty="0">
                <a:solidFill>
                  <a:srgbClr val="CC00CC"/>
                </a:solidFill>
                <a:latin typeface="Calibri"/>
                <a:cs typeface="Calibri"/>
              </a:rPr>
              <a:t> </a:t>
            </a:r>
            <a:r>
              <a:rPr lang="en-US" sz="3200" i="1" kern="0" dirty="0">
                <a:solidFill>
                  <a:srgbClr val="BD00B0"/>
                </a:solidFill>
                <a:latin typeface="Calibri"/>
                <a:cs typeface="Calibri"/>
              </a:rPr>
              <a:t>P</a:t>
            </a:r>
            <a:r>
              <a:rPr lang="en-US" sz="3200" kern="0" dirty="0">
                <a:solidFill>
                  <a:srgbClr val="BD00B0"/>
                </a:solidFill>
                <a:latin typeface="Calibri"/>
                <a:cs typeface="Calibri"/>
              </a:rPr>
              <a:t>(</a:t>
            </a:r>
            <a:r>
              <a:rPr lang="en-US" sz="3200" i="1" kern="0" dirty="0">
                <a:solidFill>
                  <a:srgbClr val="BD00B0"/>
                </a:solidFill>
                <a:latin typeface="Calibri"/>
                <a:cs typeface="Calibri"/>
              </a:rPr>
              <a:t>x</a:t>
            </a:r>
            <a:r>
              <a:rPr lang="en-US" sz="3200" i="1" baseline="-25000" dirty="0">
                <a:solidFill>
                  <a:srgbClr val="BD00B0"/>
                </a:solidFill>
                <a:latin typeface="Calibri"/>
                <a:cs typeface="Calibri"/>
              </a:rPr>
              <a:t>i</a:t>
            </a:r>
            <a:r>
              <a:rPr lang="en-US" sz="3200" baseline="-25000" dirty="0">
                <a:solidFill>
                  <a:srgbClr val="BD00B0"/>
                </a:solidFill>
                <a:latin typeface="Calibri"/>
                <a:cs typeface="Calibri"/>
              </a:rPr>
              <a:t> </a:t>
            </a:r>
            <a:r>
              <a:rPr lang="en-US" sz="3200" dirty="0">
                <a:solidFill>
                  <a:srgbClr val="BD00B0"/>
                </a:solidFill>
                <a:latin typeface="Calibri"/>
                <a:cs typeface="Calibri"/>
              </a:rPr>
              <a:t>| </a:t>
            </a:r>
            <a:r>
              <a:rPr lang="en-US" sz="3200" i="1" kern="0" dirty="0">
                <a:solidFill>
                  <a:srgbClr val="BD00B0"/>
                </a:solidFill>
                <a:latin typeface="Calibri"/>
                <a:cs typeface="Calibri"/>
              </a:rPr>
              <a:t>x</a:t>
            </a:r>
            <a:r>
              <a:rPr lang="en-US" sz="3200" baseline="-25000" dirty="0">
                <a:solidFill>
                  <a:srgbClr val="BD00B0"/>
                </a:solidFill>
                <a:latin typeface="Calibri"/>
                <a:cs typeface="Calibri"/>
              </a:rPr>
              <a:t>1</a:t>
            </a:r>
            <a:r>
              <a:rPr lang="en-US" sz="3200" dirty="0">
                <a:solidFill>
                  <a:srgbClr val="BD00B0"/>
                </a:solidFill>
                <a:latin typeface="Calibri"/>
                <a:cs typeface="Calibri"/>
              </a:rPr>
              <a:t>,…,</a:t>
            </a:r>
            <a:r>
              <a:rPr lang="en-US" sz="3200" i="1" kern="0" dirty="0">
                <a:solidFill>
                  <a:srgbClr val="BD00B0"/>
                </a:solidFill>
                <a:latin typeface="Calibri"/>
                <a:cs typeface="Calibri"/>
              </a:rPr>
              <a:t> x</a:t>
            </a:r>
            <a:r>
              <a:rPr lang="en-US" sz="3200" i="1" baseline="-25000" dirty="0">
                <a:solidFill>
                  <a:srgbClr val="BD00B0"/>
                </a:solidFill>
                <a:latin typeface="Calibri"/>
                <a:cs typeface="Calibri"/>
              </a:rPr>
              <a:t>i</a:t>
            </a:r>
            <a:r>
              <a:rPr lang="en-US" sz="3200" baseline="-25000" dirty="0">
                <a:solidFill>
                  <a:srgbClr val="BD00B0"/>
                </a:solidFill>
                <a:latin typeface="Calibri"/>
                <a:cs typeface="Calibri"/>
              </a:rPr>
              <a:t>-1</a:t>
            </a:r>
            <a:r>
              <a:rPr lang="en-US" sz="3200" kern="0" dirty="0">
                <a:solidFill>
                  <a:srgbClr val="BD00B0"/>
                </a:solidFill>
                <a:latin typeface="Calibri"/>
                <a:cs typeface="Calibri"/>
              </a:rPr>
              <a:t>)</a:t>
            </a:r>
            <a:endParaRPr lang="en-US" sz="3200" kern="0" baseline="-25000" dirty="0">
              <a:solidFill>
                <a:srgbClr val="BD00B0"/>
              </a:solidFill>
              <a:latin typeface="Calibri"/>
              <a:cs typeface="Calibri"/>
            </a:endParaRPr>
          </a:p>
        </p:txBody>
      </p:sp>
    </p:spTree>
    <p:extLst>
      <p:ext uri="{BB962C8B-B14F-4D97-AF65-F5344CB8AC3E}">
        <p14:creationId xmlns:p14="http://schemas.microsoft.com/office/powerpoint/2010/main" val="3756943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贝叶斯法则</a:t>
            </a:r>
            <a:r>
              <a:rPr lang="en-US" altLang="zh-CN" dirty="0"/>
              <a:t>(Bayes Rule)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469" y="2278742"/>
            <a:ext cx="4302781" cy="3358127"/>
          </a:xfrm>
          <a:prstGeom prst="rect">
            <a:avLst/>
          </a:prstGeom>
        </p:spPr>
      </p:pic>
    </p:spTree>
    <p:extLst>
      <p:ext uri="{BB962C8B-B14F-4D97-AF65-F5344CB8AC3E}">
        <p14:creationId xmlns:p14="http://schemas.microsoft.com/office/powerpoint/2010/main" val="93733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43910"/>
          </a:xfrm>
        </p:spPr>
        <p:txBody>
          <a:bodyPr>
            <a:normAutofit/>
          </a:bodyPr>
          <a:lstStyle/>
          <a:p>
            <a:r>
              <a:rPr lang="zh-CN" altLang="en-US" dirty="0"/>
              <a:t>贝叶斯法则</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45</a:t>
            </a:fld>
            <a:endParaRPr lang="en-US"/>
          </a:p>
        </p:txBody>
      </p:sp>
      <p:pic>
        <p:nvPicPr>
          <p:cNvPr id="5" name="Picture 4"/>
          <p:cNvPicPr>
            <a:picLocks noChangeAspect="1"/>
          </p:cNvPicPr>
          <p:nvPr/>
        </p:nvPicPr>
        <p:blipFill>
          <a:blip r:embed="rId2"/>
          <a:stretch>
            <a:fillRect/>
          </a:stretch>
        </p:blipFill>
        <p:spPr>
          <a:xfrm>
            <a:off x="2194560" y="1866124"/>
            <a:ext cx="5230784" cy="4471005"/>
          </a:xfrm>
          <a:prstGeom prst="rect">
            <a:avLst/>
          </a:prstGeom>
        </p:spPr>
      </p:pic>
    </p:spTree>
    <p:extLst>
      <p:ext uri="{BB962C8B-B14F-4D97-AF65-F5344CB8AC3E}">
        <p14:creationId xmlns:p14="http://schemas.microsoft.com/office/powerpoint/2010/main" val="3133212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22960" y="286605"/>
            <a:ext cx="7543800" cy="607550"/>
          </a:xfrm>
        </p:spPr>
        <p:txBody>
          <a:bodyPr>
            <a:normAutofit/>
          </a:bodyPr>
          <a:lstStyle/>
          <a:p>
            <a:r>
              <a:rPr lang="zh-CN" altLang="en-US" dirty="0"/>
              <a:t>贝叶斯法则</a:t>
            </a:r>
            <a:r>
              <a:rPr lang="en-US" altLang="zh-CN" dirty="0"/>
              <a:t>(</a:t>
            </a:r>
            <a:r>
              <a:rPr lang="en-US" altLang="zh-CN" dirty="0" err="1"/>
              <a:t>Bayes</a:t>
            </a:r>
            <a:r>
              <a:rPr lang="en-US" altLang="zh-CN" dirty="0"/>
              <a:t>’ Rule)</a:t>
            </a:r>
            <a:endParaRPr lang="en-US" dirty="0"/>
          </a:p>
        </p:txBody>
      </p:sp>
      <p:sp>
        <p:nvSpPr>
          <p:cNvPr id="1017859" name="Rectangle 3"/>
          <p:cNvSpPr>
            <a:spLocks noGrp="1" noChangeArrowheads="1"/>
          </p:cNvSpPr>
          <p:nvPr>
            <p:ph idx="1"/>
          </p:nvPr>
        </p:nvSpPr>
        <p:spPr>
          <a:xfrm>
            <a:off x="520919" y="1600200"/>
            <a:ext cx="6102201" cy="5105400"/>
          </a:xfrm>
        </p:spPr>
        <p:txBody>
          <a:bodyPr>
            <a:normAutofit fontScale="92500" lnSpcReduction="10000"/>
          </a:bodyPr>
          <a:lstStyle/>
          <a:p>
            <a:pPr eaLnBrk="1" hangingPunct="1">
              <a:lnSpc>
                <a:spcPct val="80000"/>
              </a:lnSpc>
              <a:buFont typeface="Wingdings" panose="05000000000000000000" pitchFamily="2" charset="2"/>
              <a:buChar char="n"/>
            </a:pPr>
            <a:r>
              <a:rPr lang="zh-CN" altLang="en-US" sz="2400" dirty="0"/>
              <a:t>两种</a:t>
            </a:r>
            <a:r>
              <a:rPr lang="zh-CN" altLang="en-US" dirty="0"/>
              <a:t>方法因式分解一由两个变量组成的联合分布</a:t>
            </a:r>
            <a:r>
              <a:rPr lang="en-US" sz="2400" dirty="0"/>
              <a:t>:</a:t>
            </a:r>
          </a:p>
          <a:p>
            <a:pPr lvl="1" eaLnBrk="1" hangingPunct="1">
              <a:lnSpc>
                <a:spcPct val="80000"/>
              </a:lnSpc>
              <a:buFont typeface="Wingdings" panose="05000000000000000000" pitchFamily="2" charset="2"/>
              <a:buChar char="n"/>
            </a:pPr>
            <a:endParaRPr lang="en-US" sz="2000" dirty="0"/>
          </a:p>
          <a:p>
            <a:pPr eaLnBrk="1" hangingPunct="1">
              <a:lnSpc>
                <a:spcPct val="80000"/>
              </a:lnSpc>
              <a:buFont typeface="Wingdings" panose="05000000000000000000" pitchFamily="2" charset="2"/>
              <a:buChar char="n"/>
            </a:pPr>
            <a:endParaRPr lang="en-US" sz="2400" dirty="0"/>
          </a:p>
          <a:p>
            <a:pPr eaLnBrk="1" hangingPunct="1">
              <a:lnSpc>
                <a:spcPct val="80000"/>
              </a:lnSpc>
              <a:buFont typeface="Wingdings" panose="05000000000000000000" pitchFamily="2" charset="2"/>
              <a:buChar char="n"/>
            </a:pPr>
            <a:endParaRPr lang="en-US" sz="2400" dirty="0"/>
          </a:p>
          <a:p>
            <a:pPr eaLnBrk="1" hangingPunct="1">
              <a:lnSpc>
                <a:spcPct val="80000"/>
              </a:lnSpc>
              <a:buFont typeface="Wingdings" panose="05000000000000000000" pitchFamily="2" charset="2"/>
              <a:buChar char="n"/>
            </a:pPr>
            <a:r>
              <a:rPr lang="zh-CN" altLang="en-US" dirty="0"/>
              <a:t>相除后</a:t>
            </a:r>
            <a:r>
              <a:rPr lang="en-US" sz="2400" dirty="0"/>
              <a:t>, </a:t>
            </a:r>
            <a:r>
              <a:rPr lang="zh-CN" altLang="en-US" sz="2400" dirty="0"/>
              <a:t>我们得到</a:t>
            </a:r>
            <a:r>
              <a:rPr lang="en-US" sz="2400" dirty="0"/>
              <a:t>:</a:t>
            </a:r>
          </a:p>
          <a:p>
            <a:pPr marL="0" indent="0" eaLnBrk="1" hangingPunct="1">
              <a:lnSpc>
                <a:spcPct val="80000"/>
              </a:lnSpc>
              <a:buNone/>
            </a:pPr>
            <a:endParaRPr lang="en-US" sz="2400" dirty="0"/>
          </a:p>
          <a:p>
            <a:pPr eaLnBrk="1" hangingPunct="1">
              <a:lnSpc>
                <a:spcPct val="80000"/>
              </a:lnSpc>
              <a:buFont typeface="Wingdings" panose="05000000000000000000" pitchFamily="2" charset="2"/>
              <a:buChar char="n"/>
            </a:pPr>
            <a:r>
              <a:rPr lang="zh-CN" altLang="en-US" dirty="0"/>
              <a:t>为什么这个有用</a:t>
            </a:r>
            <a:r>
              <a:rPr lang="en-US" sz="2400" dirty="0"/>
              <a:t>?</a:t>
            </a:r>
          </a:p>
          <a:p>
            <a:pPr lvl="6">
              <a:lnSpc>
                <a:spcPct val="80000"/>
              </a:lnSpc>
              <a:buFont typeface="Wingdings" panose="05000000000000000000" pitchFamily="2" charset="2"/>
              <a:buChar char="n"/>
            </a:pPr>
            <a:endParaRPr lang="en-US" sz="1200" dirty="0"/>
          </a:p>
          <a:p>
            <a:pPr lvl="1" eaLnBrk="1" hangingPunct="1">
              <a:lnSpc>
                <a:spcPct val="110000"/>
              </a:lnSpc>
              <a:buFont typeface="Wingdings" panose="05000000000000000000" pitchFamily="2" charset="2"/>
              <a:buChar char="n"/>
            </a:pPr>
            <a:r>
              <a:rPr lang="zh-CN" altLang="en-US" dirty="0"/>
              <a:t>让我们计算一个条件概率，从它的相反的形式</a:t>
            </a:r>
            <a:endParaRPr lang="en-US" sz="2000" dirty="0"/>
          </a:p>
          <a:p>
            <a:pPr lvl="1" eaLnBrk="1" hangingPunct="1">
              <a:lnSpc>
                <a:spcPct val="110000"/>
              </a:lnSpc>
              <a:buFont typeface="Wingdings" panose="05000000000000000000" pitchFamily="2" charset="2"/>
              <a:buChar char="n"/>
            </a:pPr>
            <a:r>
              <a:rPr lang="zh-CN" altLang="en-US" dirty="0"/>
              <a:t>通常一个条件概率很难计算，但是相对应的另一个却很简单</a:t>
            </a:r>
            <a:endParaRPr lang="en-US" altLang="zh-CN" dirty="0"/>
          </a:p>
          <a:p>
            <a:pPr lvl="1">
              <a:lnSpc>
                <a:spcPct val="110000"/>
              </a:lnSpc>
              <a:buFont typeface="Wingdings" panose="05000000000000000000" pitchFamily="2" charset="2"/>
              <a:buChar char="n"/>
            </a:pPr>
            <a:r>
              <a:rPr lang="en-US" sz="2000" dirty="0"/>
              <a:t> </a:t>
            </a:r>
            <a:r>
              <a:rPr lang="zh-CN" altLang="en-US" sz="2000" dirty="0"/>
              <a:t>描述了一个“更新”步骤，从先验概率</a:t>
            </a:r>
            <a:r>
              <a:rPr lang="en-US" altLang="zh-CN" sz="2000" dirty="0"/>
              <a:t> </a:t>
            </a:r>
            <a:r>
              <a:rPr lang="en-US" altLang="zh-CN" sz="2000" i="1" dirty="0">
                <a:solidFill>
                  <a:srgbClr val="BD00B0"/>
                </a:solidFill>
              </a:rPr>
              <a:t>P</a:t>
            </a:r>
            <a:r>
              <a:rPr lang="en-US" altLang="zh-CN" sz="2000" dirty="0">
                <a:solidFill>
                  <a:srgbClr val="BD00B0"/>
                </a:solidFill>
              </a:rPr>
              <a:t>(</a:t>
            </a:r>
            <a:r>
              <a:rPr lang="en-US" altLang="zh-CN" sz="2000" i="1" dirty="0">
                <a:solidFill>
                  <a:srgbClr val="BD00B0"/>
                </a:solidFill>
              </a:rPr>
              <a:t>a</a:t>
            </a:r>
            <a:r>
              <a:rPr lang="en-US" altLang="zh-CN" sz="2000" dirty="0">
                <a:solidFill>
                  <a:srgbClr val="BD00B0"/>
                </a:solidFill>
              </a:rPr>
              <a:t>) </a:t>
            </a:r>
            <a:r>
              <a:rPr lang="zh-CN" altLang="en-US" sz="2000" dirty="0"/>
              <a:t>到后验概率</a:t>
            </a:r>
            <a:endParaRPr lang="en-US" altLang="zh-CN" sz="2000" dirty="0"/>
          </a:p>
          <a:p>
            <a:pPr marL="201168" lvl="1" indent="0">
              <a:lnSpc>
                <a:spcPct val="110000"/>
              </a:lnSpc>
              <a:buNone/>
            </a:pPr>
            <a:r>
              <a:rPr lang="en-US" altLang="zh-CN" sz="2000" dirty="0"/>
              <a:t>     </a:t>
            </a:r>
            <a:r>
              <a:rPr lang="en-US" altLang="zh-CN" sz="2000" i="1" dirty="0">
                <a:solidFill>
                  <a:srgbClr val="BD00B0"/>
                </a:solidFill>
              </a:rPr>
              <a:t>P</a:t>
            </a:r>
            <a:r>
              <a:rPr lang="en-US" altLang="zh-CN" sz="2000" dirty="0">
                <a:solidFill>
                  <a:srgbClr val="BD00B0"/>
                </a:solidFill>
              </a:rPr>
              <a:t>(</a:t>
            </a:r>
            <a:r>
              <a:rPr lang="en-US" altLang="zh-CN" sz="2000" i="1" dirty="0">
                <a:solidFill>
                  <a:srgbClr val="BD00B0"/>
                </a:solidFill>
              </a:rPr>
              <a:t>a </a:t>
            </a:r>
            <a:r>
              <a:rPr lang="en-US" altLang="zh-CN" sz="2000" dirty="0">
                <a:solidFill>
                  <a:srgbClr val="BD00B0"/>
                </a:solidFill>
              </a:rPr>
              <a:t>|</a:t>
            </a:r>
            <a:r>
              <a:rPr lang="en-US" altLang="zh-CN" sz="2000" i="1" dirty="0">
                <a:solidFill>
                  <a:srgbClr val="BD00B0"/>
                </a:solidFill>
              </a:rPr>
              <a:t> b</a:t>
            </a:r>
            <a:r>
              <a:rPr lang="en-US" altLang="zh-CN" sz="2000" dirty="0">
                <a:solidFill>
                  <a:srgbClr val="BD00B0"/>
                </a:solidFill>
              </a:rPr>
              <a:t>) </a:t>
            </a:r>
            <a:endParaRPr lang="en-US" sz="2000" dirty="0"/>
          </a:p>
          <a:p>
            <a:pPr lvl="1" eaLnBrk="1" hangingPunct="1">
              <a:lnSpc>
                <a:spcPct val="110000"/>
              </a:lnSpc>
              <a:buFont typeface="Wingdings" panose="05000000000000000000" pitchFamily="2" charset="2"/>
              <a:buChar char="n"/>
            </a:pPr>
            <a:r>
              <a:rPr lang="zh-CN" altLang="en-US" dirty="0"/>
              <a:t>许多人工智能系统的基础</a:t>
            </a:r>
            <a:endParaRPr lang="en-US" sz="2400" dirty="0"/>
          </a:p>
          <a:p>
            <a:pPr eaLnBrk="1" hangingPunct="1">
              <a:lnSpc>
                <a:spcPct val="80000"/>
              </a:lnSpc>
              <a:buFont typeface="Wingdings" panose="05000000000000000000" pitchFamily="2" charset="2"/>
              <a:buChar char="n"/>
            </a:pPr>
            <a:r>
              <a:rPr lang="zh-CN" altLang="en-US" dirty="0"/>
              <a:t>最重要的人工智能公式之一</a:t>
            </a:r>
            <a:r>
              <a:rPr lang="en-US" sz="2400" dirty="0"/>
              <a:t>!</a:t>
            </a:r>
          </a:p>
          <a:p>
            <a:pPr lvl="1" eaLnBrk="1" hangingPunct="1">
              <a:lnSpc>
                <a:spcPct val="80000"/>
              </a:lnSpc>
            </a:pPr>
            <a:endParaRPr lang="en-US" sz="2000" dirty="0"/>
          </a:p>
        </p:txBody>
      </p:sp>
      <p:pic>
        <p:nvPicPr>
          <p:cNvPr id="1017860" name="Picture 4" descr="txp_fi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42951" y="2286000"/>
            <a:ext cx="2327672"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7864" name="Picture 8"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070622" y="3058041"/>
            <a:ext cx="2706063"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7865" name="Picture 9" descr="txp_fi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18248" y="2286000"/>
            <a:ext cx="1510903"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7869" name="Picture 13" descr="Thomas Bayes">
            <a:hlinkClick r:id="rId9" tooltip="Thomas Bayes"/>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3121" y="2735058"/>
            <a:ext cx="2195304" cy="313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7870" name="AutoShape 14"/>
          <p:cNvSpPr>
            <a:spLocks noChangeArrowheads="1"/>
          </p:cNvSpPr>
          <p:nvPr/>
        </p:nvSpPr>
        <p:spPr bwMode="auto">
          <a:xfrm>
            <a:off x="6038887" y="2041140"/>
            <a:ext cx="1814932" cy="693918"/>
          </a:xfrm>
          <a:prstGeom prst="wedgeRoundRectCallout">
            <a:avLst>
              <a:gd name="adj1" fmla="val -5890"/>
              <a:gd name="adj2" fmla="val 100223"/>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zh-CN" altLang="en-US" dirty="0">
                <a:latin typeface="Calibri" pitchFamily="34" charset="0"/>
                <a:cs typeface="Calibri" pitchFamily="34" charset="0"/>
              </a:rPr>
              <a:t>那是我的法则</a:t>
            </a:r>
            <a:r>
              <a:rPr lang="en-US" dirty="0">
                <a:latin typeface="Calibri" pitchFamily="34" charset="0"/>
                <a:cs typeface="Calibri" pitchFamily="34" charset="0"/>
              </a:rPr>
              <a:t>!</a:t>
            </a:r>
          </a:p>
        </p:txBody>
      </p:sp>
    </p:spTree>
    <p:extLst>
      <p:ext uri="{BB962C8B-B14F-4D97-AF65-F5344CB8AC3E}">
        <p14:creationId xmlns:p14="http://schemas.microsoft.com/office/powerpoint/2010/main" val="2151545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78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78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17859">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178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1786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787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1785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785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785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785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17859">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17859">
                                            <p:txEl>
                                              <p:pRg st="12" end="12"/>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0178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7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22960" y="286605"/>
            <a:ext cx="7543800" cy="845768"/>
          </a:xfrm>
        </p:spPr>
        <p:txBody>
          <a:bodyPr/>
          <a:lstStyle/>
          <a:p>
            <a:r>
              <a:rPr lang="zh-CN" altLang="en-US" dirty="0"/>
              <a:t>用贝叶斯法则进行推断</a:t>
            </a:r>
            <a:endParaRPr lang="en-US" dirty="0"/>
          </a:p>
        </p:txBody>
      </p:sp>
      <p:sp>
        <p:nvSpPr>
          <p:cNvPr id="1020931" name="Rectangle 3"/>
          <p:cNvSpPr>
            <a:spLocks noGrp="1" noChangeArrowheads="1"/>
          </p:cNvSpPr>
          <p:nvPr>
            <p:ph idx="1"/>
          </p:nvPr>
        </p:nvSpPr>
        <p:spPr/>
        <p:txBody>
          <a:bodyPr>
            <a:normAutofit/>
          </a:bodyPr>
          <a:lstStyle/>
          <a:p>
            <a:pPr eaLnBrk="1" hangingPunct="1"/>
            <a:r>
              <a:rPr lang="zh-CN" altLang="en-US" sz="1800" dirty="0"/>
              <a:t>举例</a:t>
            </a:r>
            <a:r>
              <a:rPr lang="en-US" sz="1800" dirty="0"/>
              <a:t>: </a:t>
            </a:r>
            <a:r>
              <a:rPr lang="zh-CN" altLang="en-US" sz="1800" dirty="0"/>
              <a:t>从因果关系概率推断医疗诊断概率</a:t>
            </a:r>
            <a:r>
              <a:rPr lang="en-US" sz="1800" dirty="0"/>
              <a:t>:</a:t>
            </a:r>
          </a:p>
          <a:p>
            <a:pPr eaLnBrk="1" hangingPunct="1"/>
            <a:endParaRPr lang="en-US" sz="1800" dirty="0"/>
          </a:p>
          <a:p>
            <a:pPr eaLnBrk="1" hangingPunct="1"/>
            <a:endParaRPr lang="en-US" sz="1800" dirty="0"/>
          </a:p>
          <a:p>
            <a:pPr eaLnBrk="1" hangingPunct="1"/>
            <a:r>
              <a:rPr lang="zh-CN" altLang="en-US" sz="1800" dirty="0"/>
              <a:t>例如</a:t>
            </a:r>
            <a:r>
              <a:rPr lang="en-US" sz="1800" dirty="0"/>
              <a:t>:</a:t>
            </a:r>
          </a:p>
          <a:p>
            <a:pPr lvl="1" eaLnBrk="1" hangingPunct="1"/>
            <a:r>
              <a:rPr lang="en-US" sz="1500" dirty="0"/>
              <a:t>M: meningitis, S: stiff neck</a:t>
            </a:r>
          </a:p>
          <a:p>
            <a:pPr eaLnBrk="1" hangingPunct="1"/>
            <a:endParaRPr lang="en-US" sz="1800" dirty="0"/>
          </a:p>
          <a:p>
            <a:pPr eaLnBrk="1" hangingPunct="1"/>
            <a:endParaRPr lang="en-US" sz="1800" dirty="0"/>
          </a:p>
          <a:p>
            <a:pPr eaLnBrk="1" hangingPunct="1"/>
            <a:endParaRPr lang="en-US" sz="1800" dirty="0"/>
          </a:p>
          <a:p>
            <a:pPr marL="1371532" lvl="4" indent="0">
              <a:buNone/>
            </a:pPr>
            <a:endParaRPr lang="en-US" sz="900" dirty="0"/>
          </a:p>
          <a:p>
            <a:pPr lvl="1" eaLnBrk="1" hangingPunct="1"/>
            <a:endParaRPr lang="en-US" sz="1500" dirty="0"/>
          </a:p>
          <a:p>
            <a:pPr lvl="1" eaLnBrk="1" hangingPunct="1"/>
            <a:endParaRPr lang="en-US" sz="1500" dirty="0"/>
          </a:p>
          <a:p>
            <a:pPr lvl="1" eaLnBrk="1" hangingPunct="1"/>
            <a:r>
              <a:rPr lang="zh-CN" altLang="en-US" sz="1500" dirty="0"/>
              <a:t>注意</a:t>
            </a:r>
            <a:r>
              <a:rPr lang="en-US" sz="1500" dirty="0"/>
              <a:t>:  meningitis </a:t>
            </a:r>
            <a:r>
              <a:rPr lang="zh-CN" altLang="en-US" sz="1500" dirty="0"/>
              <a:t>的后验概率还是非常小</a:t>
            </a:r>
            <a:r>
              <a:rPr lang="en-US" sz="1500" dirty="0"/>
              <a:t>: 0.008 (</a:t>
            </a:r>
            <a:r>
              <a:rPr lang="zh-CN" altLang="en-US" sz="1500" dirty="0"/>
              <a:t>但比先验概率大</a:t>
            </a:r>
            <a:r>
              <a:rPr lang="en-US" sz="1500" dirty="0"/>
              <a:t>80</a:t>
            </a:r>
            <a:r>
              <a:rPr lang="zh-CN" altLang="en-US" sz="1500" dirty="0"/>
              <a:t>倍</a:t>
            </a:r>
            <a:r>
              <a:rPr lang="en-US" sz="1500" dirty="0"/>
              <a:t> – </a:t>
            </a:r>
            <a:r>
              <a:rPr lang="zh-CN" altLang="en-US" sz="1500" dirty="0"/>
              <a:t>为什么</a:t>
            </a:r>
            <a:r>
              <a:rPr lang="en-US" sz="1500" dirty="0"/>
              <a:t>?)</a:t>
            </a:r>
          </a:p>
          <a:p>
            <a:pPr lvl="1" eaLnBrk="1" hangingPunct="1"/>
            <a:r>
              <a:rPr lang="zh-CN" altLang="en-US" sz="1500" dirty="0"/>
              <a:t>注意</a:t>
            </a:r>
            <a:r>
              <a:rPr lang="en-US" sz="1500" dirty="0"/>
              <a:t>: </a:t>
            </a:r>
            <a:r>
              <a:rPr lang="zh-CN" altLang="en-US" sz="1500" dirty="0"/>
              <a:t>如果有了症状还是应该去检查</a:t>
            </a:r>
            <a:r>
              <a:rPr lang="en-US" sz="1500" dirty="0"/>
              <a:t>!  </a:t>
            </a:r>
            <a:r>
              <a:rPr lang="zh-CN" altLang="en-US" sz="1500" dirty="0"/>
              <a:t>为什么</a:t>
            </a:r>
            <a:r>
              <a:rPr lang="en-US" sz="1500" dirty="0"/>
              <a:t>?</a:t>
            </a:r>
          </a:p>
        </p:txBody>
      </p:sp>
      <p:sp>
        <p:nvSpPr>
          <p:cNvPr id="14" name="Right Brace 13"/>
          <p:cNvSpPr/>
          <p:nvPr/>
        </p:nvSpPr>
        <p:spPr>
          <a:xfrm>
            <a:off x="5169694" y="3461148"/>
            <a:ext cx="179785" cy="75009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19466" name="TextBox 14"/>
          <p:cNvSpPr txBox="1">
            <a:spLocks noChangeArrowheads="1"/>
          </p:cNvSpPr>
          <p:nvPr/>
        </p:nvSpPr>
        <p:spPr bwMode="auto">
          <a:xfrm>
            <a:off x="5442348" y="3588544"/>
            <a:ext cx="901303"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zh-CN" altLang="en-US" sz="1350" dirty="0">
                <a:latin typeface="Calibri" pitchFamily="34" charset="0"/>
                <a:cs typeface="Calibri" pitchFamily="34" charset="0"/>
              </a:rPr>
              <a:t>已给定的</a:t>
            </a:r>
            <a:endParaRPr lang="en-US" sz="1350" dirty="0">
              <a:latin typeface="Calibri" pitchFamily="34" charset="0"/>
              <a:cs typeface="Calibri" pitchFamily="34" charset="0"/>
            </a:endParaRPr>
          </a:p>
        </p:txBody>
      </p:sp>
      <p:grpSp>
        <p:nvGrpSpPr>
          <p:cNvPr id="12" name="Group 11"/>
          <p:cNvGrpSpPr/>
          <p:nvPr/>
        </p:nvGrpSpPr>
        <p:grpSpPr>
          <a:xfrm>
            <a:off x="1257299" y="2228851"/>
            <a:ext cx="4857750" cy="646331"/>
            <a:chOff x="9296400" y="1219200"/>
            <a:chExt cx="2268552" cy="861775"/>
          </a:xfrm>
        </p:grpSpPr>
        <p:sp>
          <p:nvSpPr>
            <p:cNvPr id="13" name="TextBox 12"/>
            <p:cNvSpPr txBox="1"/>
            <p:nvPr/>
          </p:nvSpPr>
          <p:spPr>
            <a:xfrm>
              <a:off x="9296400" y="1371600"/>
              <a:ext cx="840824" cy="492443"/>
            </a:xfrm>
            <a:prstGeom prst="rect">
              <a:avLst/>
            </a:prstGeom>
            <a:noFill/>
          </p:spPr>
          <p:txBody>
            <a:bodyPr wrap="none" rtlCol="0">
              <a:spAutoFit/>
            </a:bodyPr>
            <a:lstStyle/>
            <a:p>
              <a:r>
                <a:rPr lang="en-US" i="1" dirty="0">
                  <a:solidFill>
                    <a:schemeClr val="tx2"/>
                  </a:solidFill>
                </a:rPr>
                <a:t>P</a:t>
              </a:r>
              <a:r>
                <a:rPr lang="en-US" dirty="0">
                  <a:solidFill>
                    <a:schemeClr val="tx2"/>
                  </a:solidFill>
                </a:rPr>
                <a:t>(</a:t>
              </a:r>
              <a:r>
                <a:rPr lang="zh-CN" altLang="en-US" i="1" dirty="0">
                  <a:solidFill>
                    <a:schemeClr val="tx2"/>
                  </a:solidFill>
                </a:rPr>
                <a:t>原因</a:t>
              </a:r>
              <a:r>
                <a:rPr lang="en-US" i="1" dirty="0">
                  <a:solidFill>
                    <a:schemeClr val="tx2"/>
                  </a:solidFill>
                </a:rPr>
                <a:t> | </a:t>
              </a:r>
              <a:r>
                <a:rPr lang="zh-CN" altLang="en-US" i="1" dirty="0">
                  <a:solidFill>
                    <a:schemeClr val="tx2"/>
                  </a:solidFill>
                </a:rPr>
                <a:t>结果</a:t>
              </a:r>
              <a:r>
                <a:rPr lang="en-US" dirty="0">
                  <a:solidFill>
                    <a:schemeClr val="tx2"/>
                  </a:solidFill>
                </a:rPr>
                <a:t>) = </a:t>
              </a:r>
            </a:p>
          </p:txBody>
        </p:sp>
        <p:sp>
          <p:nvSpPr>
            <p:cNvPr id="15" name="TextBox 14"/>
            <p:cNvSpPr txBox="1"/>
            <p:nvPr/>
          </p:nvSpPr>
          <p:spPr>
            <a:xfrm>
              <a:off x="10257199" y="1219200"/>
              <a:ext cx="1307753" cy="861775"/>
            </a:xfrm>
            <a:prstGeom prst="rect">
              <a:avLst/>
            </a:prstGeom>
            <a:noFill/>
          </p:spPr>
          <p:txBody>
            <a:bodyPr wrap="square" rtlCol="0">
              <a:spAutoFit/>
            </a:bodyPr>
            <a:lstStyle/>
            <a:p>
              <a:r>
                <a:rPr lang="en-US" i="1" u="sng" dirty="0">
                  <a:solidFill>
                    <a:schemeClr val="tx2"/>
                  </a:solidFill>
                </a:rPr>
                <a:t>P</a:t>
              </a:r>
              <a:r>
                <a:rPr lang="en-US" u="sng" dirty="0">
                  <a:solidFill>
                    <a:schemeClr val="tx2"/>
                  </a:solidFill>
                </a:rPr>
                <a:t>(</a:t>
              </a:r>
              <a:r>
                <a:rPr lang="zh-CN" altLang="en-US" i="1" u="sng" dirty="0">
                  <a:solidFill>
                    <a:schemeClr val="tx2"/>
                  </a:solidFill>
                </a:rPr>
                <a:t>结果</a:t>
              </a:r>
              <a:r>
                <a:rPr lang="en-US" i="1" u="sng" dirty="0">
                  <a:solidFill>
                    <a:schemeClr val="tx2"/>
                  </a:solidFill>
                </a:rPr>
                <a:t> </a:t>
              </a:r>
              <a:r>
                <a:rPr lang="en-US" u="sng" dirty="0">
                  <a:solidFill>
                    <a:schemeClr val="tx2"/>
                  </a:solidFill>
                </a:rPr>
                <a:t>| </a:t>
              </a:r>
              <a:r>
                <a:rPr lang="zh-CN" altLang="en-US" i="1" u="sng" dirty="0">
                  <a:solidFill>
                    <a:schemeClr val="tx2"/>
                  </a:solidFill>
                </a:rPr>
                <a:t>原因</a:t>
              </a:r>
              <a:r>
                <a:rPr lang="en-US" u="sng" dirty="0">
                  <a:solidFill>
                    <a:schemeClr val="tx2"/>
                  </a:solidFill>
                </a:rPr>
                <a:t>) </a:t>
              </a:r>
              <a:r>
                <a:rPr lang="en-US" i="1" u="sng" dirty="0">
                  <a:solidFill>
                    <a:schemeClr val="tx2"/>
                  </a:solidFill>
                </a:rPr>
                <a:t>P</a:t>
              </a:r>
              <a:r>
                <a:rPr lang="en-US" u="sng" dirty="0">
                  <a:solidFill>
                    <a:schemeClr val="tx2"/>
                  </a:solidFill>
                </a:rPr>
                <a:t>(</a:t>
              </a:r>
              <a:r>
                <a:rPr lang="zh-CN" altLang="en-US" i="1" u="sng" dirty="0">
                  <a:solidFill>
                    <a:schemeClr val="tx2"/>
                  </a:solidFill>
                </a:rPr>
                <a:t>原因</a:t>
              </a:r>
              <a:r>
                <a:rPr lang="en-US" u="sng" dirty="0">
                  <a:solidFill>
                    <a:schemeClr val="tx2"/>
                  </a:solidFill>
                </a:rPr>
                <a:t>)</a:t>
              </a:r>
            </a:p>
            <a:p>
              <a:r>
                <a:rPr lang="en-US" dirty="0">
                  <a:solidFill>
                    <a:schemeClr val="tx2"/>
                  </a:solidFill>
                </a:rPr>
                <a:t>               </a:t>
              </a:r>
              <a:r>
                <a:rPr lang="en-US" i="1" dirty="0">
                  <a:solidFill>
                    <a:schemeClr val="tx2"/>
                  </a:solidFill>
                </a:rPr>
                <a:t>P</a:t>
              </a:r>
              <a:r>
                <a:rPr lang="en-US" dirty="0">
                  <a:solidFill>
                    <a:schemeClr val="tx2"/>
                  </a:solidFill>
                </a:rPr>
                <a:t>(</a:t>
              </a:r>
              <a:r>
                <a:rPr lang="zh-CN" altLang="en-US" i="1" dirty="0">
                  <a:solidFill>
                    <a:schemeClr val="tx2"/>
                  </a:solidFill>
                </a:rPr>
                <a:t>结果</a:t>
              </a:r>
              <a:r>
                <a:rPr lang="en-US" dirty="0">
                  <a:solidFill>
                    <a:schemeClr val="tx2"/>
                  </a:solidFill>
                </a:rPr>
                <a:t>)</a:t>
              </a:r>
            </a:p>
          </p:txBody>
        </p:sp>
      </p:grpSp>
      <p:sp>
        <p:nvSpPr>
          <p:cNvPr id="16" name="TextBox 15"/>
          <p:cNvSpPr txBox="1"/>
          <p:nvPr/>
        </p:nvSpPr>
        <p:spPr>
          <a:xfrm>
            <a:off x="3714750" y="3429000"/>
            <a:ext cx="1491114" cy="867930"/>
          </a:xfrm>
          <a:prstGeom prst="rect">
            <a:avLst/>
          </a:prstGeom>
          <a:noFill/>
        </p:spPr>
        <p:txBody>
          <a:bodyPr wrap="none" rtlCol="0">
            <a:spAutoFit/>
          </a:bodyPr>
          <a:lstStyle/>
          <a:p>
            <a:pPr marL="257162" indent="-257162">
              <a:lnSpc>
                <a:spcPct val="80000"/>
              </a:lnSpc>
              <a:spcBef>
                <a:spcPct val="20000"/>
              </a:spcBef>
              <a:buClr>
                <a:srgbClr val="333399"/>
              </a:buClr>
            </a:pPr>
            <a:r>
              <a:rPr lang="en-US" i="1" kern="0" dirty="0">
                <a:solidFill>
                  <a:srgbClr val="BD00B0"/>
                </a:solidFill>
                <a:latin typeface="Calibri"/>
                <a:cs typeface="Calibri"/>
              </a:rPr>
              <a:t>P</a:t>
            </a:r>
            <a:r>
              <a:rPr lang="en-US" kern="0" dirty="0">
                <a:solidFill>
                  <a:srgbClr val="BD00B0"/>
                </a:solidFill>
                <a:latin typeface="Calibri"/>
                <a:cs typeface="Calibri"/>
              </a:rPr>
              <a:t>(</a:t>
            </a:r>
            <a:r>
              <a:rPr lang="en-US" i="1" kern="0" dirty="0">
                <a:solidFill>
                  <a:srgbClr val="BD00B0"/>
                </a:solidFill>
                <a:latin typeface="Calibri"/>
                <a:cs typeface="Calibri"/>
              </a:rPr>
              <a:t>m</a:t>
            </a:r>
            <a:r>
              <a:rPr lang="en-US" kern="0" dirty="0">
                <a:solidFill>
                  <a:srgbClr val="BD00B0"/>
                </a:solidFill>
                <a:latin typeface="Calibri"/>
                <a:cs typeface="Calibri"/>
              </a:rPr>
              <a:t>) = 0.0001</a:t>
            </a:r>
          </a:p>
          <a:p>
            <a:pPr marL="257162" indent="-257162">
              <a:lnSpc>
                <a:spcPct val="80000"/>
              </a:lnSpc>
              <a:spcBef>
                <a:spcPct val="20000"/>
              </a:spcBef>
              <a:buClr>
                <a:srgbClr val="333399"/>
              </a:buClr>
            </a:pPr>
            <a:r>
              <a:rPr lang="en-US" i="1" kern="0" dirty="0">
                <a:solidFill>
                  <a:srgbClr val="BD00B0"/>
                </a:solidFill>
                <a:latin typeface="Calibri"/>
                <a:cs typeface="Calibri"/>
              </a:rPr>
              <a:t>P</a:t>
            </a:r>
            <a:r>
              <a:rPr lang="en-US" kern="0" dirty="0">
                <a:solidFill>
                  <a:srgbClr val="BD00B0"/>
                </a:solidFill>
                <a:latin typeface="Calibri"/>
                <a:cs typeface="Calibri"/>
              </a:rPr>
              <a:t>(</a:t>
            </a:r>
            <a:r>
              <a:rPr lang="en-US" i="1" kern="0" dirty="0">
                <a:solidFill>
                  <a:srgbClr val="BD00B0"/>
                </a:solidFill>
                <a:latin typeface="Calibri"/>
                <a:cs typeface="Calibri"/>
              </a:rPr>
              <a:t>s</a:t>
            </a:r>
            <a:r>
              <a:rPr lang="en-US" baseline="-25000" dirty="0">
                <a:solidFill>
                  <a:srgbClr val="BD00B0"/>
                </a:solidFill>
                <a:latin typeface="Calibri"/>
                <a:cs typeface="Calibri"/>
              </a:rPr>
              <a:t> </a:t>
            </a:r>
            <a:r>
              <a:rPr lang="en-US" dirty="0">
                <a:solidFill>
                  <a:srgbClr val="BD00B0"/>
                </a:solidFill>
                <a:latin typeface="Calibri"/>
                <a:cs typeface="Calibri"/>
              </a:rPr>
              <a:t>| </a:t>
            </a:r>
            <a:r>
              <a:rPr lang="en-US" i="1" kern="0" dirty="0">
                <a:solidFill>
                  <a:srgbClr val="BD00B0"/>
                </a:solidFill>
                <a:latin typeface="Calibri"/>
                <a:cs typeface="Calibri"/>
              </a:rPr>
              <a:t>m</a:t>
            </a:r>
            <a:r>
              <a:rPr lang="en-US" kern="0" dirty="0">
                <a:solidFill>
                  <a:srgbClr val="BD00B0"/>
                </a:solidFill>
                <a:latin typeface="Calibri"/>
                <a:cs typeface="Calibri"/>
              </a:rPr>
              <a:t>) = 0.8</a:t>
            </a:r>
          </a:p>
          <a:p>
            <a:pPr marL="257162" indent="-257162">
              <a:lnSpc>
                <a:spcPct val="80000"/>
              </a:lnSpc>
              <a:spcBef>
                <a:spcPct val="20000"/>
              </a:spcBef>
              <a:buClr>
                <a:srgbClr val="333399"/>
              </a:buClr>
            </a:pPr>
            <a:r>
              <a:rPr lang="en-US" i="1" kern="0" dirty="0">
                <a:solidFill>
                  <a:srgbClr val="BD00B0"/>
                </a:solidFill>
                <a:latin typeface="Calibri"/>
                <a:cs typeface="Calibri"/>
              </a:rPr>
              <a:t>P</a:t>
            </a:r>
            <a:r>
              <a:rPr lang="en-US" kern="0" dirty="0">
                <a:solidFill>
                  <a:srgbClr val="BD00B0"/>
                </a:solidFill>
                <a:latin typeface="Calibri"/>
                <a:cs typeface="Calibri"/>
              </a:rPr>
              <a:t>(</a:t>
            </a:r>
            <a:r>
              <a:rPr lang="en-US" i="1" kern="0" dirty="0">
                <a:solidFill>
                  <a:srgbClr val="BD00B0"/>
                </a:solidFill>
                <a:latin typeface="Calibri"/>
                <a:cs typeface="Calibri"/>
              </a:rPr>
              <a:t>s</a:t>
            </a:r>
            <a:r>
              <a:rPr lang="en-US" kern="0" dirty="0">
                <a:solidFill>
                  <a:srgbClr val="BD00B0"/>
                </a:solidFill>
                <a:latin typeface="Calibri"/>
                <a:cs typeface="Calibri"/>
              </a:rPr>
              <a:t>) = 0.01</a:t>
            </a:r>
            <a:endParaRPr lang="en-US" kern="0" baseline="-25000" dirty="0">
              <a:solidFill>
                <a:srgbClr val="BD00B0"/>
              </a:solidFill>
              <a:latin typeface="Calibri"/>
              <a:cs typeface="Calibri"/>
            </a:endParaRPr>
          </a:p>
        </p:txBody>
      </p:sp>
      <p:grpSp>
        <p:nvGrpSpPr>
          <p:cNvPr id="17" name="Group 16"/>
          <p:cNvGrpSpPr/>
          <p:nvPr/>
        </p:nvGrpSpPr>
        <p:grpSpPr>
          <a:xfrm>
            <a:off x="2723308" y="4461054"/>
            <a:ext cx="2183740" cy="553998"/>
            <a:chOff x="9296400" y="1219200"/>
            <a:chExt cx="2482853" cy="738663"/>
          </a:xfrm>
        </p:grpSpPr>
        <p:sp>
          <p:nvSpPr>
            <p:cNvPr id="18" name="TextBox 17"/>
            <p:cNvSpPr txBox="1"/>
            <p:nvPr/>
          </p:nvSpPr>
          <p:spPr>
            <a:xfrm>
              <a:off x="9296400" y="1371600"/>
              <a:ext cx="1119424" cy="430886"/>
            </a:xfrm>
            <a:prstGeom prst="rect">
              <a:avLst/>
            </a:prstGeom>
            <a:noFill/>
          </p:spPr>
          <p:txBody>
            <a:bodyPr wrap="none" rtlCol="0">
              <a:spAutoFit/>
            </a:bodyPr>
            <a:lstStyle/>
            <a:p>
              <a:r>
                <a:rPr lang="en-US" sz="1500" i="1" dirty="0">
                  <a:solidFill>
                    <a:srgbClr val="BD00B0"/>
                  </a:solidFill>
                </a:rPr>
                <a:t>P</a:t>
              </a:r>
              <a:r>
                <a:rPr lang="en-US" sz="1500" dirty="0">
                  <a:solidFill>
                    <a:srgbClr val="BD00B0"/>
                  </a:solidFill>
                </a:rPr>
                <a:t>(</a:t>
              </a:r>
              <a:r>
                <a:rPr lang="en-US" sz="1500" i="1" dirty="0">
                  <a:solidFill>
                    <a:srgbClr val="BD00B0"/>
                  </a:solidFill>
                </a:rPr>
                <a:t>m | s</a:t>
              </a:r>
              <a:r>
                <a:rPr lang="en-US" sz="1500" dirty="0">
                  <a:solidFill>
                    <a:srgbClr val="BD00B0"/>
                  </a:solidFill>
                </a:rPr>
                <a:t>) = </a:t>
              </a:r>
            </a:p>
          </p:txBody>
        </p:sp>
        <p:sp>
          <p:nvSpPr>
            <p:cNvPr id="19" name="TextBox 18"/>
            <p:cNvSpPr txBox="1"/>
            <p:nvPr/>
          </p:nvSpPr>
          <p:spPr>
            <a:xfrm>
              <a:off x="10401025" y="1219200"/>
              <a:ext cx="1378228" cy="738663"/>
            </a:xfrm>
            <a:prstGeom prst="rect">
              <a:avLst/>
            </a:prstGeom>
            <a:noFill/>
          </p:spPr>
          <p:txBody>
            <a:bodyPr wrap="none" rtlCol="0">
              <a:spAutoFit/>
            </a:bodyPr>
            <a:lstStyle/>
            <a:p>
              <a:r>
                <a:rPr lang="en-US" sz="1500" i="1" u="sng" dirty="0">
                  <a:solidFill>
                    <a:srgbClr val="BD00B0"/>
                  </a:solidFill>
                </a:rPr>
                <a:t>P</a:t>
              </a:r>
              <a:r>
                <a:rPr lang="en-US" sz="1500" u="sng" dirty="0">
                  <a:solidFill>
                    <a:srgbClr val="BD00B0"/>
                  </a:solidFill>
                </a:rPr>
                <a:t>(</a:t>
              </a:r>
              <a:r>
                <a:rPr lang="en-US" sz="1500" i="1" u="sng" dirty="0">
                  <a:solidFill>
                    <a:srgbClr val="BD00B0"/>
                  </a:solidFill>
                </a:rPr>
                <a:t>s </a:t>
              </a:r>
              <a:r>
                <a:rPr lang="en-US" sz="1500" u="sng" dirty="0">
                  <a:solidFill>
                    <a:srgbClr val="BD00B0"/>
                  </a:solidFill>
                </a:rPr>
                <a:t>| </a:t>
              </a:r>
              <a:r>
                <a:rPr lang="en-US" sz="1500" i="1" u="sng" dirty="0">
                  <a:solidFill>
                    <a:srgbClr val="BD00B0"/>
                  </a:solidFill>
                </a:rPr>
                <a:t>m</a:t>
              </a:r>
              <a:r>
                <a:rPr lang="en-US" sz="1500" u="sng" dirty="0">
                  <a:solidFill>
                    <a:srgbClr val="BD00B0"/>
                  </a:solidFill>
                </a:rPr>
                <a:t>) </a:t>
              </a:r>
              <a:r>
                <a:rPr lang="en-US" sz="1500" i="1" u="sng" dirty="0">
                  <a:solidFill>
                    <a:srgbClr val="BD00B0"/>
                  </a:solidFill>
                </a:rPr>
                <a:t>P</a:t>
              </a:r>
              <a:r>
                <a:rPr lang="en-US" sz="1500" u="sng" dirty="0">
                  <a:solidFill>
                    <a:srgbClr val="BD00B0"/>
                  </a:solidFill>
                </a:rPr>
                <a:t>(</a:t>
              </a:r>
              <a:r>
                <a:rPr lang="en-US" sz="1500" i="1" u="sng" dirty="0">
                  <a:solidFill>
                    <a:srgbClr val="BD00B0"/>
                  </a:solidFill>
                </a:rPr>
                <a:t>m</a:t>
              </a:r>
              <a:r>
                <a:rPr lang="en-US" sz="1500" u="sng" dirty="0">
                  <a:solidFill>
                    <a:srgbClr val="BD00B0"/>
                  </a:solidFill>
                </a:rPr>
                <a:t>)</a:t>
              </a:r>
            </a:p>
            <a:p>
              <a:r>
                <a:rPr lang="en-US" sz="1500" dirty="0">
                  <a:solidFill>
                    <a:srgbClr val="BD00B0"/>
                  </a:solidFill>
                </a:rPr>
                <a:t>       </a:t>
              </a:r>
              <a:r>
                <a:rPr lang="en-US" sz="1500" i="1" dirty="0">
                  <a:solidFill>
                    <a:srgbClr val="BD00B0"/>
                  </a:solidFill>
                </a:rPr>
                <a:t>P</a:t>
              </a:r>
              <a:r>
                <a:rPr lang="en-US" sz="1500" dirty="0">
                  <a:solidFill>
                    <a:srgbClr val="BD00B0"/>
                  </a:solidFill>
                </a:rPr>
                <a:t>(</a:t>
              </a:r>
              <a:r>
                <a:rPr lang="en-US" sz="1500" i="1" dirty="0">
                  <a:solidFill>
                    <a:srgbClr val="BD00B0"/>
                  </a:solidFill>
                </a:rPr>
                <a:t>s</a:t>
              </a:r>
              <a:r>
                <a:rPr lang="en-US" sz="1500" dirty="0">
                  <a:solidFill>
                    <a:srgbClr val="BD00B0"/>
                  </a:solidFill>
                </a:rPr>
                <a:t>)</a:t>
              </a:r>
            </a:p>
          </p:txBody>
        </p:sp>
      </p:grpSp>
      <p:grpSp>
        <p:nvGrpSpPr>
          <p:cNvPr id="23" name="Group 22"/>
          <p:cNvGrpSpPr/>
          <p:nvPr/>
        </p:nvGrpSpPr>
        <p:grpSpPr>
          <a:xfrm>
            <a:off x="4962037" y="4455929"/>
            <a:ext cx="1589257" cy="553998"/>
            <a:chOff x="9774957" y="1219200"/>
            <a:chExt cx="2661617" cy="827768"/>
          </a:xfrm>
        </p:grpSpPr>
        <p:sp>
          <p:nvSpPr>
            <p:cNvPr id="24" name="TextBox 23"/>
            <p:cNvSpPr txBox="1"/>
            <p:nvPr/>
          </p:nvSpPr>
          <p:spPr>
            <a:xfrm>
              <a:off x="9774957" y="1422386"/>
              <a:ext cx="542835" cy="482864"/>
            </a:xfrm>
            <a:prstGeom prst="rect">
              <a:avLst/>
            </a:prstGeom>
            <a:noFill/>
          </p:spPr>
          <p:txBody>
            <a:bodyPr wrap="none" rtlCol="0">
              <a:spAutoFit/>
            </a:bodyPr>
            <a:lstStyle/>
            <a:p>
              <a:r>
                <a:rPr lang="en-US" sz="1500" dirty="0">
                  <a:solidFill>
                    <a:srgbClr val="BD00B0"/>
                  </a:solidFill>
                </a:rPr>
                <a:t>= </a:t>
              </a:r>
            </a:p>
          </p:txBody>
        </p:sp>
        <p:sp>
          <p:nvSpPr>
            <p:cNvPr id="25" name="TextBox 24"/>
            <p:cNvSpPr txBox="1"/>
            <p:nvPr/>
          </p:nvSpPr>
          <p:spPr>
            <a:xfrm>
              <a:off x="10164832" y="1219200"/>
              <a:ext cx="2271742" cy="827768"/>
            </a:xfrm>
            <a:prstGeom prst="rect">
              <a:avLst/>
            </a:prstGeom>
            <a:noFill/>
          </p:spPr>
          <p:txBody>
            <a:bodyPr wrap="none" rtlCol="0">
              <a:spAutoFit/>
            </a:bodyPr>
            <a:lstStyle/>
            <a:p>
              <a:pPr algn="ctr"/>
              <a:r>
                <a:rPr lang="en-US" sz="1500" i="1" u="sng" dirty="0">
                  <a:solidFill>
                    <a:srgbClr val="BD00B0"/>
                  </a:solidFill>
                </a:rPr>
                <a:t>  </a:t>
              </a:r>
              <a:r>
                <a:rPr lang="en-US" sz="1500" u="sng" dirty="0">
                  <a:solidFill>
                    <a:srgbClr val="BD00B0"/>
                  </a:solidFill>
                </a:rPr>
                <a:t>0.8 x 0.0001  </a:t>
              </a:r>
              <a:r>
                <a:rPr lang="en-US" sz="1500" u="sng" dirty="0">
                  <a:solidFill>
                    <a:schemeClr val="bg1"/>
                  </a:solidFill>
                </a:rPr>
                <a:t>.</a:t>
              </a:r>
            </a:p>
            <a:p>
              <a:pPr algn="ctr"/>
              <a:r>
                <a:rPr lang="en-US" sz="1500" dirty="0">
                  <a:solidFill>
                    <a:srgbClr val="BD00B0"/>
                  </a:solidFill>
                </a:rPr>
                <a:t>0.01</a:t>
              </a:r>
            </a:p>
          </p:txBody>
        </p:sp>
      </p:grpSp>
      <p:pic>
        <p:nvPicPr>
          <p:cNvPr id="20" name="Picture 7" descr="latex-image-1.pdf">
            <a:extLst>
              <a:ext uri="{FF2B5EF4-FFF2-40B4-BE49-F238E27FC236}">
                <a16:creationId xmlns:a16="http://schemas.microsoft.com/office/drawing/2014/main" id="{0B6D2305-EC73-4DE4-AEAE-B29ADA47A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8" y="6074113"/>
            <a:ext cx="8508983" cy="425202"/>
          </a:xfrm>
          <a:prstGeom prst="rect">
            <a:avLst/>
          </a:prstGeom>
        </p:spPr>
      </p:pic>
    </p:spTree>
    <p:extLst>
      <p:ext uri="{BB962C8B-B14F-4D97-AF65-F5344CB8AC3E}">
        <p14:creationId xmlns:p14="http://schemas.microsoft.com/office/powerpoint/2010/main" val="805388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093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0931">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0931">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09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466"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A3F89-68F2-4C4C-9EF4-CBA60D8E6E1C}"/>
              </a:ext>
            </a:extLst>
          </p:cNvPr>
          <p:cNvSpPr>
            <a:spLocks noGrp="1"/>
          </p:cNvSpPr>
          <p:nvPr>
            <p:ph type="title"/>
          </p:nvPr>
        </p:nvSpPr>
        <p:spPr/>
        <p:txBody>
          <a:bodyPr/>
          <a:lstStyle/>
          <a:p>
            <a:r>
              <a:rPr lang="zh-CN" altLang="en-US" dirty="0"/>
              <a:t>小练习</a:t>
            </a:r>
          </a:p>
        </p:txBody>
      </p:sp>
      <p:sp>
        <p:nvSpPr>
          <p:cNvPr id="3" name="内容占位符 2">
            <a:extLst>
              <a:ext uri="{FF2B5EF4-FFF2-40B4-BE49-F238E27FC236}">
                <a16:creationId xmlns:a16="http://schemas.microsoft.com/office/drawing/2014/main" id="{7F986F21-2E3E-47CF-946C-55F138BE0021}"/>
              </a:ext>
            </a:extLst>
          </p:cNvPr>
          <p:cNvSpPr>
            <a:spLocks noGrp="1"/>
          </p:cNvSpPr>
          <p:nvPr>
            <p:ph idx="1"/>
          </p:nvPr>
        </p:nvSpPr>
        <p:spPr/>
        <p:txBody>
          <a:bodyPr/>
          <a:lstStyle/>
          <a:p>
            <a:r>
              <a:rPr lang="zh-CN" altLang="en-US" dirty="0"/>
              <a:t>全球变暖的研究开始于</a:t>
            </a:r>
            <a:r>
              <a:rPr lang="en-US" altLang="zh-CN" dirty="0"/>
              <a:t>2001</a:t>
            </a:r>
            <a:r>
              <a:rPr lang="zh-CN" altLang="en-US" dirty="0"/>
              <a:t>。假设全球变暖的事件概率是</a:t>
            </a:r>
            <a:r>
              <a:rPr lang="en-US" altLang="zh-CN" dirty="0"/>
              <a:t>0.95.</a:t>
            </a:r>
          </a:p>
          <a:p>
            <a:r>
              <a:rPr lang="zh-CN" altLang="en-US" dirty="0"/>
              <a:t>但是从</a:t>
            </a:r>
            <a:r>
              <a:rPr lang="en-US" altLang="zh-CN" dirty="0"/>
              <a:t>2001</a:t>
            </a:r>
            <a:r>
              <a:rPr lang="zh-CN" altLang="en-US" dirty="0"/>
              <a:t>到</a:t>
            </a:r>
            <a:r>
              <a:rPr lang="en-US" altLang="zh-CN" dirty="0"/>
              <a:t>2011</a:t>
            </a:r>
            <a:r>
              <a:rPr lang="zh-CN" altLang="en-US" dirty="0"/>
              <a:t>观察到的全球气温并没有预期升高，相反有轻微的降低。</a:t>
            </a:r>
            <a:endParaRPr lang="en-US" altLang="zh-CN" dirty="0"/>
          </a:p>
          <a:p>
            <a:r>
              <a:rPr lang="zh-CN" altLang="en-US" dirty="0"/>
              <a:t>通过对历史数据的分析，发现即使全球变暖下</a:t>
            </a:r>
            <a:r>
              <a:rPr lang="en-US" altLang="zh-CN" dirty="0"/>
              <a:t>10</a:t>
            </a:r>
            <a:r>
              <a:rPr lang="zh-CN" altLang="en-US" dirty="0"/>
              <a:t>年间的气温不会升高的概率是</a:t>
            </a:r>
            <a:r>
              <a:rPr lang="en-US" altLang="zh-CN" dirty="0"/>
              <a:t>15%</a:t>
            </a:r>
            <a:r>
              <a:rPr lang="zh-CN" altLang="en-US" dirty="0"/>
              <a:t>。</a:t>
            </a:r>
            <a:endParaRPr lang="en-US" altLang="zh-CN" dirty="0"/>
          </a:p>
          <a:p>
            <a:r>
              <a:rPr lang="zh-CN" altLang="en-US" dirty="0"/>
              <a:t>另一方面</a:t>
            </a:r>
            <a:r>
              <a:rPr lang="zh-CN" altLang="en-US"/>
              <a:t>，假设全球变暖不成立，全球</a:t>
            </a:r>
            <a:r>
              <a:rPr lang="zh-CN" altLang="en-US" dirty="0"/>
              <a:t>气温的变化是随机的，那么气温轻微变低的概率是</a:t>
            </a:r>
            <a:r>
              <a:rPr lang="en-US" altLang="zh-CN" dirty="0"/>
              <a:t>50%</a:t>
            </a:r>
            <a:r>
              <a:rPr lang="zh-CN" altLang="en-US" dirty="0"/>
              <a:t>。</a:t>
            </a:r>
            <a:endParaRPr lang="en-US" altLang="zh-CN" dirty="0"/>
          </a:p>
          <a:p>
            <a:r>
              <a:rPr lang="zh-CN" altLang="en-US" dirty="0"/>
              <a:t>问题：根据</a:t>
            </a:r>
            <a:r>
              <a:rPr lang="en-US" altLang="zh-CN" dirty="0"/>
              <a:t>2001</a:t>
            </a:r>
            <a:r>
              <a:rPr lang="zh-CN" altLang="en-US" dirty="0"/>
              <a:t>到</a:t>
            </a:r>
            <a:r>
              <a:rPr lang="en-US" altLang="zh-CN" dirty="0"/>
              <a:t>2011</a:t>
            </a:r>
            <a:r>
              <a:rPr lang="zh-CN" altLang="en-US" dirty="0"/>
              <a:t>对数据的观察，重新调整全球变暖的概率是多少？</a:t>
            </a:r>
          </a:p>
        </p:txBody>
      </p:sp>
    </p:spTree>
    <p:extLst>
      <p:ext uri="{BB962C8B-B14F-4D97-AF65-F5344CB8AC3E}">
        <p14:creationId xmlns:p14="http://schemas.microsoft.com/office/powerpoint/2010/main" val="2325102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小练习</a:t>
            </a:r>
          </a:p>
        </p:txBody>
      </p:sp>
      <p:sp>
        <p:nvSpPr>
          <p:cNvPr id="3" name="内容占位符 2"/>
          <p:cNvSpPr>
            <a:spLocks noGrp="1"/>
          </p:cNvSpPr>
          <p:nvPr>
            <p:ph idx="1"/>
          </p:nvPr>
        </p:nvSpPr>
        <p:spPr/>
        <p:txBody>
          <a:bodyPr/>
          <a:lstStyle/>
          <a:p>
            <a:pPr>
              <a:buFont typeface="Wingdings" panose="05000000000000000000" pitchFamily="2" charset="2"/>
              <a:buChar char="n"/>
            </a:pPr>
            <a:r>
              <a:rPr lang="en-US" altLang="zh-CN" dirty="0"/>
              <a:t>  </a:t>
            </a:r>
            <a:r>
              <a:rPr lang="zh-CN" altLang="zh-CN" dirty="0"/>
              <a:t>假设</a:t>
            </a:r>
            <a:r>
              <a:rPr lang="zh-CN" altLang="en-US" dirty="0"/>
              <a:t>两个随机变量</a:t>
            </a:r>
            <a:r>
              <a:rPr lang="en-US" altLang="zh-CN" dirty="0"/>
              <a:t>A</a:t>
            </a:r>
            <a:r>
              <a:rPr lang="zh-CN" altLang="zh-CN" dirty="0"/>
              <a:t>和</a:t>
            </a:r>
            <a:r>
              <a:rPr lang="en-US" altLang="zh-CN" dirty="0"/>
              <a:t>B</a:t>
            </a:r>
            <a:r>
              <a:rPr lang="zh-CN" altLang="zh-CN" dirty="0"/>
              <a:t>，</a:t>
            </a:r>
            <a:r>
              <a:rPr lang="zh-CN" altLang="en-US" dirty="0"/>
              <a:t>它们的值域是 </a:t>
            </a:r>
            <a:r>
              <a:rPr lang="en-US" altLang="zh-CN" dirty="0"/>
              <a:t>A </a:t>
            </a:r>
            <a:r>
              <a:rPr lang="zh-CN" altLang="zh-CN" dirty="0"/>
              <a:t>∈</a:t>
            </a:r>
            <a:r>
              <a:rPr lang="en-US" altLang="zh-CN" dirty="0"/>
              <a:t>{ true, false } ,  B </a:t>
            </a:r>
            <a:r>
              <a:rPr lang="zh-CN" altLang="zh-CN" dirty="0"/>
              <a:t>∈</a:t>
            </a:r>
            <a:r>
              <a:rPr lang="en-US" altLang="zh-CN" dirty="0"/>
              <a:t>{ true, false }</a:t>
            </a:r>
            <a:r>
              <a:rPr lang="zh-CN" altLang="en-US" dirty="0"/>
              <a:t>，</a:t>
            </a:r>
            <a:r>
              <a:rPr lang="zh-CN" altLang="zh-CN" dirty="0"/>
              <a:t>并且</a:t>
            </a:r>
            <a:r>
              <a:rPr lang="zh-CN" altLang="en-US" dirty="0"/>
              <a:t>已知</a:t>
            </a:r>
            <a:r>
              <a:rPr lang="zh-CN" altLang="zh-CN" dirty="0"/>
              <a:t>下</a:t>
            </a:r>
            <a:r>
              <a:rPr lang="zh-CN" altLang="en-US" dirty="0"/>
              <a:t>面的</a:t>
            </a:r>
            <a:r>
              <a:rPr lang="zh-CN" altLang="zh-CN" dirty="0"/>
              <a:t>概率值：</a:t>
            </a:r>
          </a:p>
          <a:p>
            <a:r>
              <a:rPr lang="en-US" altLang="zh-CN" dirty="0"/>
              <a:t>    P(A = true) = 0.5</a:t>
            </a:r>
            <a:endParaRPr lang="zh-CN" altLang="zh-CN" dirty="0"/>
          </a:p>
          <a:p>
            <a:r>
              <a:rPr lang="en-US" altLang="zh-CN" dirty="0"/>
              <a:t>    P(B = true | A = true) = 1</a:t>
            </a:r>
            <a:endParaRPr lang="zh-CN" altLang="zh-CN" dirty="0"/>
          </a:p>
          <a:p>
            <a:r>
              <a:rPr lang="en-US" altLang="zh-CN" dirty="0"/>
              <a:t>    P(B = true) = 0.75</a:t>
            </a:r>
            <a:endParaRPr lang="zh-CN" altLang="zh-CN" dirty="0"/>
          </a:p>
          <a:p>
            <a:r>
              <a:rPr lang="zh-CN" altLang="zh-CN" dirty="0"/>
              <a:t>请计算概率</a:t>
            </a:r>
            <a:r>
              <a:rPr lang="en-US" altLang="zh-CN" dirty="0"/>
              <a:t>P(B = true | A = false) </a:t>
            </a:r>
            <a:r>
              <a:rPr lang="zh-CN" altLang="zh-CN" dirty="0"/>
              <a:t>的值？</a:t>
            </a:r>
            <a:endParaRPr lang="zh-CN" altLang="en-US" dirty="0"/>
          </a:p>
        </p:txBody>
      </p:sp>
    </p:spTree>
    <p:extLst>
      <p:ext uri="{BB962C8B-B14F-4D97-AF65-F5344CB8AC3E}">
        <p14:creationId xmlns:p14="http://schemas.microsoft.com/office/powerpoint/2010/main" val="91244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eaLnBrk="1" hangingPunct="1"/>
            <a:r>
              <a:rPr lang="en-US" dirty="0"/>
              <a:t>Uncertainty </a:t>
            </a:r>
            <a:r>
              <a:rPr lang="zh-CN" altLang="en-US" dirty="0"/>
              <a:t>不确定性</a:t>
            </a:r>
            <a:endParaRPr lang="en-US" dirty="0"/>
          </a:p>
        </p:txBody>
      </p:sp>
      <p:sp>
        <p:nvSpPr>
          <p:cNvPr id="1030" name="Rectangle 3"/>
          <p:cNvSpPr>
            <a:spLocks noGrp="1" noChangeArrowheads="1"/>
          </p:cNvSpPr>
          <p:nvPr>
            <p:ph idx="1"/>
          </p:nvPr>
        </p:nvSpPr>
        <p:spPr>
          <a:xfrm>
            <a:off x="266008" y="1982688"/>
            <a:ext cx="6683432" cy="4351610"/>
          </a:xfrm>
        </p:spPr>
        <p:txBody>
          <a:bodyPr>
            <a:normAutofit fontScale="92500" lnSpcReduction="20000"/>
          </a:bodyPr>
          <a:lstStyle/>
          <a:p>
            <a:pPr lvl="1" eaLnBrk="1" hangingPunct="1">
              <a:lnSpc>
                <a:spcPct val="110000"/>
              </a:lnSpc>
            </a:pPr>
            <a:r>
              <a:rPr lang="zh-CN" altLang="en-US" sz="2400" b="1" dirty="0">
                <a:latin typeface="宋体" panose="02010600030101010101" pitchFamily="2" charset="-122"/>
                <a:ea typeface="宋体" panose="02010600030101010101" pitchFamily="2" charset="-122"/>
              </a:rPr>
              <a:t>观察到的变量</a:t>
            </a:r>
            <a:r>
              <a:rPr lang="en-US" sz="2400" b="1" dirty="0">
                <a:latin typeface="宋体" panose="02010600030101010101" pitchFamily="2" charset="-122"/>
                <a:ea typeface="宋体" panose="02010600030101010101" pitchFamily="2" charset="-122"/>
              </a:rPr>
              <a:t> (evidence)</a:t>
            </a:r>
            <a:r>
              <a:rPr lang="en-US" sz="2400" dirty="0">
                <a:latin typeface="宋体" panose="02010600030101010101" pitchFamily="2" charset="-122"/>
                <a:ea typeface="宋体" panose="02010600030101010101" pitchFamily="2" charset="-122"/>
              </a:rPr>
              <a:t>: Agent knows certain things about the state of the world (e.g., </a:t>
            </a:r>
            <a:r>
              <a:rPr lang="zh-CN" altLang="en-US" sz="2400" dirty="0">
                <a:latin typeface="宋体" panose="02010600030101010101" pitchFamily="2" charset="-122"/>
                <a:ea typeface="宋体" panose="02010600030101010101" pitchFamily="2" charset="-122"/>
              </a:rPr>
              <a:t>传感器读数</a:t>
            </a:r>
            <a:r>
              <a:rPr lang="en-US" sz="2400" dirty="0">
                <a:latin typeface="宋体" panose="02010600030101010101" pitchFamily="2" charset="-122"/>
                <a:ea typeface="宋体" panose="02010600030101010101" pitchFamily="2" charset="-122"/>
              </a:rPr>
              <a:t> or symptoms)</a:t>
            </a:r>
          </a:p>
          <a:p>
            <a:pPr lvl="4">
              <a:lnSpc>
                <a:spcPct val="110000"/>
              </a:lnSpc>
            </a:pPr>
            <a:endParaRPr lang="en-US" sz="1300" dirty="0">
              <a:latin typeface="宋体" panose="02010600030101010101" pitchFamily="2" charset="-122"/>
              <a:ea typeface="宋体" panose="02010600030101010101" pitchFamily="2" charset="-122"/>
            </a:endParaRPr>
          </a:p>
          <a:p>
            <a:pPr lvl="1" eaLnBrk="1" hangingPunct="1">
              <a:lnSpc>
                <a:spcPct val="110000"/>
              </a:lnSpc>
            </a:pPr>
            <a:r>
              <a:rPr lang="zh-CN" altLang="en-US" sz="2400" b="1" dirty="0">
                <a:latin typeface="宋体" panose="02010600030101010101" pitchFamily="2" charset="-122"/>
                <a:ea typeface="宋体" panose="02010600030101010101" pitchFamily="2" charset="-122"/>
              </a:rPr>
              <a:t>没有观察到的变量</a:t>
            </a:r>
            <a:r>
              <a:rPr lang="en-US" sz="2400" dirty="0">
                <a:latin typeface="宋体" panose="02010600030101010101" pitchFamily="2" charset="-122"/>
                <a:ea typeface="宋体" panose="02010600030101010101" pitchFamily="2" charset="-122"/>
              </a:rPr>
              <a:t>: Agent needs to reason about other aspects (e.g. where an object is or what disease is present)</a:t>
            </a:r>
          </a:p>
          <a:p>
            <a:pPr lvl="4">
              <a:lnSpc>
                <a:spcPct val="110000"/>
              </a:lnSpc>
            </a:pPr>
            <a:endParaRPr lang="en-US" sz="1300" dirty="0">
              <a:latin typeface="宋体" panose="02010600030101010101" pitchFamily="2" charset="-122"/>
              <a:ea typeface="宋体" panose="02010600030101010101" pitchFamily="2" charset="-122"/>
            </a:endParaRPr>
          </a:p>
          <a:p>
            <a:pPr lvl="1" eaLnBrk="1" hangingPunct="1">
              <a:lnSpc>
                <a:spcPct val="110000"/>
              </a:lnSpc>
            </a:pPr>
            <a:r>
              <a:rPr lang="zh-CN" altLang="en-US" sz="2400" b="1" dirty="0">
                <a:latin typeface="宋体" panose="02010600030101010101" pitchFamily="2" charset="-122"/>
                <a:ea typeface="宋体" panose="02010600030101010101" pitchFamily="2" charset="-122"/>
              </a:rPr>
              <a:t>模型</a:t>
            </a:r>
            <a:r>
              <a:rPr lang="en-US" sz="2400" dirty="0">
                <a:latin typeface="宋体" panose="02010600030101010101" pitchFamily="2" charset="-122"/>
                <a:ea typeface="宋体" panose="02010600030101010101" pitchFamily="2" charset="-122"/>
              </a:rPr>
              <a:t>: Agent knows something about </a:t>
            </a:r>
            <a:r>
              <a:rPr lang="zh-CN" altLang="en-US" sz="2400" dirty="0">
                <a:latin typeface="宋体" panose="02010600030101010101" pitchFamily="2" charset="-122"/>
                <a:ea typeface="宋体" panose="02010600030101010101" pitchFamily="2" charset="-122"/>
              </a:rPr>
              <a:t>已知变量是如何关联未知变量的</a:t>
            </a:r>
            <a:endParaRPr lang="en-US" sz="2800" dirty="0">
              <a:latin typeface="+mn-ea"/>
            </a:endParaRPr>
          </a:p>
          <a:p>
            <a:pPr lvl="6">
              <a:lnSpc>
                <a:spcPct val="110000"/>
              </a:lnSpc>
            </a:pPr>
            <a:endParaRPr lang="en-US" sz="1100" dirty="0">
              <a:latin typeface="+mn-ea"/>
            </a:endParaRPr>
          </a:p>
          <a:p>
            <a:pPr eaLnBrk="1" hangingPunct="1">
              <a:lnSpc>
                <a:spcPct val="110000"/>
              </a:lnSpc>
            </a:pPr>
            <a:r>
              <a:rPr lang="zh-CN" altLang="en-US" sz="2800" dirty="0">
                <a:latin typeface="+mn-ea"/>
              </a:rPr>
              <a:t>概率推理 给了我们这样一个框架</a:t>
            </a:r>
            <a:r>
              <a:rPr lang="en-US" sz="2800" dirty="0">
                <a:latin typeface="+mn-ea"/>
              </a:rPr>
              <a:t> for managing our beliefs and knowledge</a:t>
            </a:r>
          </a:p>
        </p:txBody>
      </p:sp>
      <p:graphicFrame>
        <p:nvGraphicFramePr>
          <p:cNvPr id="1026" name="Object 6"/>
          <p:cNvGraphicFramePr>
            <a:graphicFrameLocks noChangeAspect="1"/>
          </p:cNvGraphicFramePr>
          <p:nvPr>
            <p:extLst>
              <p:ext uri="{D42A27DB-BD31-4B8C-83A1-F6EECF244321}">
                <p14:modId xmlns:p14="http://schemas.microsoft.com/office/powerpoint/2010/main" val="978127052"/>
              </p:ext>
            </p:extLst>
          </p:nvPr>
        </p:nvGraphicFramePr>
        <p:xfrm>
          <a:off x="7297579" y="2162026"/>
          <a:ext cx="1040606" cy="1040606"/>
        </p:xfrm>
        <a:graphic>
          <a:graphicData uri="http://schemas.openxmlformats.org/presentationml/2006/ole">
            <mc:AlternateContent xmlns:mc="http://schemas.openxmlformats.org/markup-compatibility/2006">
              <mc:Choice xmlns:v="urn:schemas-microsoft-com:vml" Requires="v">
                <p:oleObj spid="_x0000_s1161" name="Photo Editor Photo" r:id="rId3" imgW="2430476" imgH="2430476" progId="MSPhotoEd.3">
                  <p:embed/>
                </p:oleObj>
              </mc:Choice>
              <mc:Fallback>
                <p:oleObj name="Photo Editor Photo" r:id="rId3" imgW="2430476" imgH="2430476" progId="MSPhotoEd.3">
                  <p:embed/>
                  <p:pic>
                    <p:nvPicPr>
                      <p:cNvPr id="1026" name="Object 6"/>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97579" y="2162026"/>
                        <a:ext cx="1040606" cy="104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7"/>
          <p:cNvGraphicFramePr>
            <a:graphicFrameLocks noChangeAspect="1"/>
          </p:cNvGraphicFramePr>
          <p:nvPr>
            <p:extLst>
              <p:ext uri="{D42A27DB-BD31-4B8C-83A1-F6EECF244321}">
                <p14:modId xmlns:p14="http://schemas.microsoft.com/office/powerpoint/2010/main" val="3558316435"/>
              </p:ext>
            </p:extLst>
          </p:nvPr>
        </p:nvGraphicFramePr>
        <p:xfrm>
          <a:off x="7297579" y="3362176"/>
          <a:ext cx="1069181" cy="1069181"/>
        </p:xfrm>
        <a:graphic>
          <a:graphicData uri="http://schemas.openxmlformats.org/presentationml/2006/ole">
            <mc:AlternateContent xmlns:mc="http://schemas.openxmlformats.org/markup-compatibility/2006">
              <mc:Choice xmlns:v="urn:schemas-microsoft-com:vml" Requires="v">
                <p:oleObj spid="_x0000_s1162" name="Photo Editor Photo" r:id="rId5" imgW="2491956" imgH="2491956" progId="MSPhotoEd.3">
                  <p:embed/>
                </p:oleObj>
              </mc:Choice>
              <mc:Fallback>
                <p:oleObj name="Photo Editor Photo" r:id="rId5" imgW="2491956" imgH="2491956" progId="MSPhotoEd.3">
                  <p:embed/>
                  <p:pic>
                    <p:nvPicPr>
                      <p:cNvPr id="1027" name="Object 7"/>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97579" y="3362176"/>
                        <a:ext cx="1069181" cy="106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1" name="Group 13"/>
          <p:cNvGrpSpPr>
            <a:grpSpLocks/>
          </p:cNvGrpSpPr>
          <p:nvPr/>
        </p:nvGrpSpPr>
        <p:grpSpPr bwMode="auto">
          <a:xfrm>
            <a:off x="7291626" y="4562326"/>
            <a:ext cx="1060847" cy="1079897"/>
            <a:chOff x="4027" y="3072"/>
            <a:chExt cx="891" cy="907"/>
          </a:xfrm>
        </p:grpSpPr>
        <p:graphicFrame>
          <p:nvGraphicFramePr>
            <p:cNvPr id="1028" name="Object 8"/>
            <p:cNvGraphicFramePr>
              <a:graphicFrameLocks noChangeAspect="1"/>
            </p:cNvGraphicFramePr>
            <p:nvPr/>
          </p:nvGraphicFramePr>
          <p:xfrm>
            <a:off x="4032" y="3072"/>
            <a:ext cx="886" cy="880"/>
          </p:xfrm>
          <a:graphic>
            <a:graphicData uri="http://schemas.openxmlformats.org/presentationml/2006/ole">
              <mc:AlternateContent xmlns:mc="http://schemas.openxmlformats.org/markup-compatibility/2006">
                <mc:Choice xmlns:v="urn:schemas-microsoft-com:vml" Requires="v">
                  <p:oleObj spid="_x0000_s1163" name="Photo Editor Photo" r:id="rId7" imgW="2461473" imgH="2446232" progId="MSPhotoEd.3">
                    <p:embed/>
                  </p:oleObj>
                </mc:Choice>
                <mc:Fallback>
                  <p:oleObj name="Photo Editor Photo" r:id="rId7" imgW="2461473" imgH="2446232" progId="MSPhotoEd.3">
                    <p:embed/>
                    <p:pic>
                      <p:nvPicPr>
                        <p:cNvPr id="1028" name="Object 8"/>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032" y="3072"/>
                          <a:ext cx="886"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12"/>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t="64143" r="62584" b="-1559"/>
            <a:stretch>
              <a:fillRect/>
            </a:stretch>
          </p:blipFill>
          <p:spPr bwMode="auto">
            <a:xfrm>
              <a:off x="4027" y="3643"/>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Grp="1" noChangeAspect="1"/>
          </p:cNvPicPr>
          <p:nvPr>
            <p:ph idx="1"/>
          </p:nvPr>
        </p:nvPicPr>
        <p:blipFill>
          <a:blip r:embed="rId2"/>
          <a:stretch>
            <a:fillRect/>
          </a:stretch>
        </p:blipFill>
        <p:spPr>
          <a:xfrm>
            <a:off x="481420" y="380041"/>
            <a:ext cx="8178799" cy="2821685"/>
          </a:xfrm>
          <a:prstGeom prst="rect">
            <a:avLst/>
          </a:prstGeom>
        </p:spPr>
      </p:pic>
      <p:pic>
        <p:nvPicPr>
          <p:cNvPr id="2" name="图片 1"/>
          <p:cNvPicPr>
            <a:picLocks noChangeAspect="1"/>
          </p:cNvPicPr>
          <p:nvPr/>
        </p:nvPicPr>
        <p:blipFill>
          <a:blip r:embed="rId3"/>
          <a:stretch>
            <a:fillRect/>
          </a:stretch>
        </p:blipFill>
        <p:spPr>
          <a:xfrm>
            <a:off x="1098296" y="3563240"/>
            <a:ext cx="6654800" cy="2768600"/>
          </a:xfrm>
          <a:prstGeom prst="rect">
            <a:avLst/>
          </a:prstGeom>
        </p:spPr>
      </p:pic>
    </p:spTree>
    <p:extLst>
      <p:ext uri="{BB962C8B-B14F-4D97-AF65-F5344CB8AC3E}">
        <p14:creationId xmlns:p14="http://schemas.microsoft.com/office/powerpoint/2010/main" val="1802441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下一次的内容</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n"/>
            </a:pPr>
            <a:r>
              <a:rPr lang="zh-CN" altLang="en-US" dirty="0"/>
              <a:t>独立性</a:t>
            </a:r>
            <a:r>
              <a:rPr lang="en-US" altLang="zh-CN" dirty="0"/>
              <a:t>(</a:t>
            </a:r>
            <a:r>
              <a:rPr lang="en-US" dirty="0"/>
              <a:t>Independence)</a:t>
            </a:r>
          </a:p>
          <a:p>
            <a:pPr>
              <a:buFont typeface="Wingdings" panose="05000000000000000000" pitchFamily="2" charset="2"/>
              <a:buChar char="n"/>
            </a:pPr>
            <a:r>
              <a:rPr lang="zh-CN" altLang="en-US" dirty="0"/>
              <a:t>条件无关性</a:t>
            </a:r>
            <a:r>
              <a:rPr lang="en-US" altLang="zh-CN" dirty="0"/>
              <a:t>(</a:t>
            </a:r>
            <a:r>
              <a:rPr lang="en-US" dirty="0"/>
              <a:t>Conditional independence)</a:t>
            </a:r>
          </a:p>
          <a:p>
            <a:pPr>
              <a:buFont typeface="Wingdings" panose="05000000000000000000" pitchFamily="2" charset="2"/>
              <a:buChar char="n"/>
            </a:pPr>
            <a:r>
              <a:rPr lang="zh-CN" altLang="en-US" dirty="0"/>
              <a:t>贝叶斯网络</a:t>
            </a:r>
            <a:r>
              <a:rPr lang="en-US" altLang="zh-CN" dirty="0"/>
              <a:t>(</a:t>
            </a:r>
            <a:r>
              <a:rPr lang="en-US" dirty="0" err="1"/>
              <a:t>Bayes</a:t>
            </a:r>
            <a:r>
              <a:rPr lang="en-US" dirty="0"/>
              <a:t> nets)</a:t>
            </a:r>
          </a:p>
        </p:txBody>
      </p:sp>
    </p:spTree>
    <p:extLst>
      <p:ext uri="{BB962C8B-B14F-4D97-AF65-F5344CB8AC3E}">
        <p14:creationId xmlns:p14="http://schemas.microsoft.com/office/powerpoint/2010/main" val="10616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663891"/>
          </a:xfrm>
        </p:spPr>
        <p:txBody>
          <a:bodyPr>
            <a:normAutofit/>
          </a:bodyPr>
          <a:lstStyle/>
          <a:p>
            <a:r>
              <a:rPr lang="zh-CN" altLang="en-US" dirty="0"/>
              <a:t>不确定性</a:t>
            </a:r>
            <a:r>
              <a:rPr lang="en-US" altLang="zh-CN" dirty="0"/>
              <a:t>(</a:t>
            </a:r>
            <a:r>
              <a:rPr lang="en-US" dirty="0"/>
              <a:t>Uncertainty)</a:t>
            </a:r>
          </a:p>
        </p:txBody>
      </p:sp>
      <p:sp>
        <p:nvSpPr>
          <p:cNvPr id="3" name="Content Placeholder 2"/>
          <p:cNvSpPr>
            <a:spLocks noGrp="1"/>
          </p:cNvSpPr>
          <p:nvPr>
            <p:ph idx="1"/>
          </p:nvPr>
        </p:nvSpPr>
        <p:spPr>
          <a:xfrm>
            <a:off x="304800" y="1961147"/>
            <a:ext cx="8839200" cy="4165018"/>
          </a:xfrm>
        </p:spPr>
        <p:txBody>
          <a:bodyPr/>
          <a:lstStyle/>
          <a:p>
            <a:pPr>
              <a:buFont typeface="Wingdings" panose="05000000000000000000" pitchFamily="2" charset="2"/>
              <a:buChar char="n"/>
            </a:pPr>
            <a:r>
              <a:rPr lang="zh-CN" altLang="en-US" dirty="0"/>
              <a:t>例如，搭乘的航班计划登机时间是</a:t>
            </a:r>
            <a:r>
              <a:rPr lang="en-US" dirty="0"/>
              <a:t> 1</a:t>
            </a:r>
            <a:r>
              <a:rPr lang="en-US" altLang="zh-CN" dirty="0"/>
              <a:t>0</a:t>
            </a:r>
            <a:r>
              <a:rPr lang="en-US" dirty="0"/>
              <a:t>:</a:t>
            </a:r>
            <a:r>
              <a:rPr lang="en-US" altLang="zh-CN" dirty="0"/>
              <a:t>30 </a:t>
            </a:r>
            <a:r>
              <a:rPr lang="en-US" dirty="0"/>
              <a:t>am  </a:t>
            </a:r>
          </a:p>
          <a:p>
            <a:pPr lvl="1"/>
            <a:r>
              <a:rPr lang="zh-CN" altLang="en-US" dirty="0"/>
              <a:t>让行动</a:t>
            </a:r>
            <a:r>
              <a:rPr lang="en-US" dirty="0"/>
              <a:t> </a:t>
            </a:r>
            <a:r>
              <a:rPr lang="en-US" i="1" dirty="0">
                <a:solidFill>
                  <a:srgbClr val="CC00CC"/>
                </a:solidFill>
              </a:rPr>
              <a:t>A</a:t>
            </a:r>
            <a:r>
              <a:rPr lang="en-US" i="1" baseline="-25000" dirty="0">
                <a:solidFill>
                  <a:srgbClr val="CC00CC"/>
                </a:solidFill>
              </a:rPr>
              <a:t>t</a:t>
            </a:r>
            <a:r>
              <a:rPr lang="en-US" dirty="0"/>
              <a:t> =  </a:t>
            </a:r>
            <a:r>
              <a:rPr lang="zh-CN" altLang="en-US" dirty="0"/>
              <a:t>距离登机时间提前</a:t>
            </a:r>
            <a:r>
              <a:rPr lang="en-US" dirty="0"/>
              <a:t> </a:t>
            </a:r>
            <a:r>
              <a:rPr lang="en-US" i="1" dirty="0">
                <a:solidFill>
                  <a:srgbClr val="CC00CC"/>
                </a:solidFill>
              </a:rPr>
              <a:t>t</a:t>
            </a:r>
            <a:r>
              <a:rPr lang="en-US" dirty="0"/>
              <a:t> </a:t>
            </a:r>
            <a:r>
              <a:rPr lang="zh-CN" altLang="en-US" dirty="0"/>
              <a:t>分钟从家里出发</a:t>
            </a:r>
            <a:r>
              <a:rPr lang="en-US" dirty="0"/>
              <a:t> </a:t>
            </a:r>
          </a:p>
          <a:p>
            <a:pPr lvl="1"/>
            <a:r>
              <a:rPr lang="en-US" dirty="0"/>
              <a:t> </a:t>
            </a:r>
            <a:r>
              <a:rPr lang="en-US" i="1" dirty="0">
                <a:solidFill>
                  <a:srgbClr val="CC00CC"/>
                </a:solidFill>
              </a:rPr>
              <a:t>A</a:t>
            </a:r>
            <a:r>
              <a:rPr lang="en-US" i="1" baseline="-25000" dirty="0">
                <a:solidFill>
                  <a:srgbClr val="CC00CC"/>
                </a:solidFill>
              </a:rPr>
              <a:t>t</a:t>
            </a:r>
            <a:r>
              <a:rPr lang="en-US" dirty="0"/>
              <a:t> </a:t>
            </a:r>
            <a:r>
              <a:rPr lang="zh-CN" altLang="en-US" dirty="0"/>
              <a:t>行动将能保证赶上飞机吗</a:t>
            </a:r>
            <a:r>
              <a:rPr lang="en-US" dirty="0"/>
              <a:t>? </a:t>
            </a:r>
          </a:p>
          <a:p>
            <a:pPr>
              <a:buFont typeface="Wingdings" panose="05000000000000000000" pitchFamily="2" charset="2"/>
              <a:buChar char="n"/>
            </a:pPr>
            <a:r>
              <a:rPr lang="zh-CN" altLang="en-US" dirty="0"/>
              <a:t>可能出现问题</a:t>
            </a:r>
            <a:r>
              <a:rPr lang="en-US" dirty="0"/>
              <a:t>:</a:t>
            </a:r>
          </a:p>
          <a:p>
            <a:pPr lvl="1"/>
            <a:r>
              <a:rPr lang="zh-CN" altLang="en-US" dirty="0">
                <a:solidFill>
                  <a:srgbClr val="0070C0"/>
                </a:solidFill>
              </a:rPr>
              <a:t>部分可观察性</a:t>
            </a:r>
            <a:r>
              <a:rPr lang="en-US" dirty="0"/>
              <a:t> (</a:t>
            </a:r>
            <a:r>
              <a:rPr lang="zh-CN" altLang="en-US" dirty="0"/>
              <a:t>交通状况</a:t>
            </a:r>
            <a:r>
              <a:rPr lang="en-US" dirty="0"/>
              <a:t>, </a:t>
            </a:r>
            <a:r>
              <a:rPr lang="zh-CN" altLang="en-US" dirty="0"/>
              <a:t>公交或出租车等待时间</a:t>
            </a:r>
            <a:r>
              <a:rPr lang="en-US" dirty="0"/>
              <a:t>, </a:t>
            </a:r>
            <a:r>
              <a:rPr lang="zh-CN" altLang="en-US" dirty="0"/>
              <a:t>等</a:t>
            </a:r>
            <a:r>
              <a:rPr lang="en-US" dirty="0"/>
              <a:t>)</a:t>
            </a:r>
          </a:p>
          <a:p>
            <a:pPr lvl="1"/>
            <a:r>
              <a:rPr lang="zh-CN" altLang="en-US" dirty="0"/>
              <a:t>可能有</a:t>
            </a:r>
            <a:r>
              <a:rPr lang="zh-CN" altLang="en-US" dirty="0">
                <a:solidFill>
                  <a:srgbClr val="0070C0"/>
                </a:solidFill>
              </a:rPr>
              <a:t>误差的传感器</a:t>
            </a:r>
            <a:r>
              <a:rPr lang="en-US" dirty="0"/>
              <a:t> (</a:t>
            </a:r>
            <a:r>
              <a:rPr lang="zh-CN" altLang="en-US" dirty="0"/>
              <a:t>交通广播的报告</a:t>
            </a:r>
            <a:r>
              <a:rPr lang="en-US" dirty="0"/>
              <a:t>, </a:t>
            </a:r>
            <a:r>
              <a:rPr lang="zh-CN" altLang="en-US" dirty="0"/>
              <a:t>百度地图，等</a:t>
            </a:r>
            <a:r>
              <a:rPr lang="en-US" dirty="0"/>
              <a:t>)</a:t>
            </a:r>
          </a:p>
          <a:p>
            <a:pPr lvl="1"/>
            <a:r>
              <a:rPr lang="zh-CN" altLang="en-US" dirty="0"/>
              <a:t>对交通流的</a:t>
            </a:r>
            <a:r>
              <a:rPr lang="zh-CN" altLang="en-US" dirty="0">
                <a:solidFill>
                  <a:srgbClr val="0070C0"/>
                </a:solidFill>
              </a:rPr>
              <a:t>建模和预测</a:t>
            </a:r>
            <a:r>
              <a:rPr lang="zh-CN" altLang="en-US" dirty="0"/>
              <a:t>非常复杂</a:t>
            </a:r>
            <a:endParaRPr lang="en-US" dirty="0"/>
          </a:p>
          <a:p>
            <a:pPr lvl="1"/>
            <a:r>
              <a:rPr lang="zh-CN" altLang="en-US" dirty="0"/>
              <a:t>缺乏对环境</a:t>
            </a:r>
            <a:r>
              <a:rPr lang="en-US" altLang="zh-CN" dirty="0"/>
              <a:t>/</a:t>
            </a:r>
            <a:r>
              <a:rPr lang="zh-CN" altLang="en-US" dirty="0"/>
              <a:t>世界</a:t>
            </a:r>
            <a:r>
              <a:rPr lang="zh-CN" altLang="en-US" dirty="0">
                <a:solidFill>
                  <a:srgbClr val="0070C0"/>
                </a:solidFill>
              </a:rPr>
              <a:t>动态性</a:t>
            </a:r>
            <a:r>
              <a:rPr lang="zh-CN" altLang="en-US" dirty="0"/>
              <a:t>的知识</a:t>
            </a:r>
            <a:r>
              <a:rPr lang="en-US" dirty="0"/>
              <a:t> (</a:t>
            </a:r>
            <a:r>
              <a:rPr lang="zh-CN" altLang="en-US" dirty="0"/>
              <a:t>车轮胎损坏</a:t>
            </a:r>
            <a:r>
              <a:rPr lang="en-US" dirty="0"/>
              <a:t>? </a:t>
            </a:r>
            <a:r>
              <a:rPr lang="zh-CN" altLang="en-US" dirty="0"/>
              <a:t>道路临时施工堵塞</a:t>
            </a:r>
            <a:r>
              <a:rPr lang="en-US" dirty="0"/>
              <a:t>?</a:t>
            </a:r>
            <a:r>
              <a:rPr lang="zh-CN" altLang="en-US" dirty="0"/>
              <a:t>安检中可能出现的情况等</a:t>
            </a:r>
            <a:r>
              <a:rPr lang="en-US" dirty="0"/>
              <a:t>)</a:t>
            </a: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6</a:t>
            </a:fld>
            <a:endParaRPr lang="en-US"/>
          </a:p>
        </p:txBody>
      </p:sp>
    </p:spTree>
    <p:extLst>
      <p:ext uri="{BB962C8B-B14F-4D97-AF65-F5344CB8AC3E}">
        <p14:creationId xmlns:p14="http://schemas.microsoft.com/office/powerpoint/2010/main" val="7801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对不确定性的应对</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n"/>
            </a:pPr>
            <a:r>
              <a:rPr lang="zh-CN" altLang="en-US" dirty="0"/>
              <a:t>忽视它</a:t>
            </a:r>
            <a:r>
              <a:rPr lang="en-US" dirty="0"/>
              <a:t> </a:t>
            </a:r>
            <a:r>
              <a:rPr lang="zh-CN" altLang="en-US" dirty="0"/>
              <a:t>？不行；为什么？</a:t>
            </a:r>
            <a:endParaRPr lang="en-US" dirty="0"/>
          </a:p>
          <a:p>
            <a:pPr>
              <a:buFont typeface="Wingdings" panose="05000000000000000000" pitchFamily="2" charset="2"/>
              <a:buChar char="n"/>
            </a:pPr>
            <a:r>
              <a:rPr lang="zh-CN" altLang="en-US" dirty="0"/>
              <a:t>对逻辑规则的修改</a:t>
            </a:r>
            <a:endParaRPr lang="en-US" dirty="0"/>
          </a:p>
          <a:p>
            <a:pPr lvl="1"/>
            <a:r>
              <a:rPr lang="en-US" i="1" dirty="0">
                <a:solidFill>
                  <a:srgbClr val="CC00CC"/>
                </a:solidFill>
              </a:rPr>
              <a:t>A</a:t>
            </a:r>
            <a:r>
              <a:rPr lang="en-US" sz="3200" baseline="-25000" dirty="0">
                <a:solidFill>
                  <a:srgbClr val="CC00CC"/>
                </a:solidFill>
              </a:rPr>
              <a:t>1440</a:t>
            </a:r>
            <a:r>
              <a:rPr lang="en-US" i="1" baseline="-25000" dirty="0">
                <a:solidFill>
                  <a:srgbClr val="CC00CC"/>
                </a:solidFill>
              </a:rPr>
              <a:t> </a:t>
            </a:r>
            <a:r>
              <a:rPr lang="en-US" b="1" dirty="0">
                <a:sym typeface="Symbol"/>
              </a:rPr>
              <a:t></a:t>
            </a:r>
            <a:r>
              <a:rPr lang="en-US" b="1" baseline="-25000" dirty="0">
                <a:sym typeface="Symbol"/>
              </a:rPr>
              <a:t>0.9999</a:t>
            </a:r>
            <a:r>
              <a:rPr lang="en-US" dirty="0"/>
              <a:t> </a:t>
            </a:r>
            <a:r>
              <a:rPr lang="zh-CN" altLang="en-US" i="1" dirty="0">
                <a:solidFill>
                  <a:srgbClr val="CC00CC"/>
                </a:solidFill>
              </a:rPr>
              <a:t>赶上飞机</a:t>
            </a:r>
            <a:endParaRPr lang="en-US" i="1" dirty="0">
              <a:solidFill>
                <a:srgbClr val="CC00CC"/>
              </a:solidFill>
            </a:endParaRPr>
          </a:p>
          <a:p>
            <a:pPr lvl="1"/>
            <a:r>
              <a:rPr lang="zh-CN" altLang="en-US" i="1" dirty="0">
                <a:solidFill>
                  <a:srgbClr val="CC00CC"/>
                </a:solidFill>
              </a:rPr>
              <a:t>赶上飞机</a:t>
            </a:r>
            <a:r>
              <a:rPr lang="en-US" b="1" dirty="0">
                <a:sym typeface="Symbol"/>
              </a:rPr>
              <a:t></a:t>
            </a:r>
            <a:r>
              <a:rPr lang="en-US" b="1" baseline="-25000" dirty="0">
                <a:sym typeface="Symbol"/>
              </a:rPr>
              <a:t>0.95</a:t>
            </a:r>
            <a:r>
              <a:rPr lang="en-US" b="1" dirty="0">
                <a:sym typeface="Symbol"/>
              </a:rPr>
              <a:t> </a:t>
            </a:r>
            <a:r>
              <a:rPr lang="en-US" dirty="0"/>
              <a:t> </a:t>
            </a:r>
            <a:r>
              <a:rPr lang="en-US" dirty="0">
                <a:solidFill>
                  <a:srgbClr val="CC00CC"/>
                </a:solidFill>
                <a:sym typeface="Symbol"/>
              </a:rPr>
              <a:t></a:t>
            </a:r>
            <a:r>
              <a:rPr lang="en-US" dirty="0"/>
              <a:t> </a:t>
            </a:r>
            <a:r>
              <a:rPr lang="zh-CN" altLang="en-US" i="1" dirty="0">
                <a:solidFill>
                  <a:srgbClr val="CC00CC"/>
                </a:solidFill>
              </a:rPr>
              <a:t>交通堵塞</a:t>
            </a:r>
            <a:endParaRPr lang="en-US" i="1" dirty="0">
              <a:solidFill>
                <a:srgbClr val="CC00CC"/>
              </a:solidFill>
            </a:endParaRPr>
          </a:p>
          <a:p>
            <a:pPr lvl="1"/>
            <a:r>
              <a:rPr lang="zh-CN" altLang="en-US" dirty="0"/>
              <a:t>因此</a:t>
            </a:r>
            <a:r>
              <a:rPr lang="en-US" dirty="0"/>
              <a:t>,  </a:t>
            </a:r>
            <a:r>
              <a:rPr lang="en-US" i="1" dirty="0">
                <a:solidFill>
                  <a:srgbClr val="CC00CC"/>
                </a:solidFill>
              </a:rPr>
              <a:t>A</a:t>
            </a:r>
            <a:r>
              <a:rPr lang="en-US" sz="3200" baseline="-25000" dirty="0">
                <a:solidFill>
                  <a:srgbClr val="CC00CC"/>
                </a:solidFill>
              </a:rPr>
              <a:t>1440</a:t>
            </a:r>
            <a:r>
              <a:rPr lang="en-US" i="1" baseline="-25000" dirty="0">
                <a:solidFill>
                  <a:srgbClr val="CC00CC"/>
                </a:solidFill>
              </a:rPr>
              <a:t> </a:t>
            </a:r>
            <a:r>
              <a:rPr lang="en-US" b="1" dirty="0">
                <a:sym typeface="Symbol"/>
              </a:rPr>
              <a:t></a:t>
            </a:r>
            <a:r>
              <a:rPr lang="en-US" b="1" baseline="-25000" dirty="0">
                <a:sym typeface="Symbol"/>
              </a:rPr>
              <a:t>0.949</a:t>
            </a:r>
            <a:r>
              <a:rPr lang="en-US" b="1" dirty="0">
                <a:sym typeface="Symbol"/>
              </a:rPr>
              <a:t> </a:t>
            </a:r>
            <a:r>
              <a:rPr lang="en-US" dirty="0"/>
              <a:t> </a:t>
            </a:r>
            <a:r>
              <a:rPr lang="en-US" dirty="0">
                <a:solidFill>
                  <a:srgbClr val="CC00CC"/>
                </a:solidFill>
                <a:sym typeface="Symbol"/>
              </a:rPr>
              <a:t></a:t>
            </a:r>
            <a:r>
              <a:rPr lang="zh-CN" altLang="en-US" i="1" dirty="0">
                <a:solidFill>
                  <a:srgbClr val="CC00CC"/>
                </a:solidFill>
              </a:rPr>
              <a:t>交通堵塞</a:t>
            </a:r>
            <a:endParaRPr lang="en-US" altLang="zh-CN" i="1" dirty="0">
              <a:solidFill>
                <a:srgbClr val="CC00CC"/>
              </a:solidFill>
            </a:endParaRPr>
          </a:p>
          <a:p>
            <a:pPr lvl="2"/>
            <a:r>
              <a:rPr lang="zh-CN" altLang="en-US" dirty="0"/>
              <a:t>逻辑关系不准确；难以穷尽各种因素</a:t>
            </a:r>
            <a:endParaRPr lang="en-US" dirty="0"/>
          </a:p>
          <a:p>
            <a:pPr>
              <a:buFont typeface="Wingdings" panose="05000000000000000000" pitchFamily="2" charset="2"/>
              <a:buChar char="n"/>
            </a:pPr>
            <a:r>
              <a:rPr lang="zh-CN" altLang="en-US" dirty="0"/>
              <a:t>概率</a:t>
            </a:r>
            <a:r>
              <a:rPr lang="en-US" altLang="zh-CN" dirty="0"/>
              <a:t>(</a:t>
            </a:r>
            <a:r>
              <a:rPr lang="en-US" dirty="0"/>
              <a:t>Probability)</a:t>
            </a:r>
          </a:p>
          <a:p>
            <a:pPr lvl="1"/>
            <a:r>
              <a:rPr lang="zh-CN" altLang="en-US" dirty="0"/>
              <a:t>根据现有的情况和所采取的行动</a:t>
            </a:r>
            <a:r>
              <a:rPr lang="en-US" dirty="0"/>
              <a:t> </a:t>
            </a:r>
            <a:r>
              <a:rPr lang="en-US" i="1" dirty="0">
                <a:solidFill>
                  <a:srgbClr val="CC00CC"/>
                </a:solidFill>
              </a:rPr>
              <a:t>A</a:t>
            </a:r>
            <a:r>
              <a:rPr lang="en-US" baseline="-25000" dirty="0">
                <a:solidFill>
                  <a:srgbClr val="CC00CC"/>
                </a:solidFill>
              </a:rPr>
              <a:t>120</a:t>
            </a:r>
            <a:r>
              <a:rPr lang="en-US" dirty="0"/>
              <a:t>, </a:t>
            </a:r>
            <a:r>
              <a:rPr lang="zh-CN" altLang="en-US" dirty="0"/>
              <a:t>那么赶上飞机的概率是</a:t>
            </a:r>
            <a:r>
              <a:rPr lang="en-US" dirty="0"/>
              <a:t> 0.92 </a:t>
            </a:r>
          </a:p>
          <a:p>
            <a:pPr lvl="1"/>
            <a:endParaRPr lang="en-US" dirty="0"/>
          </a:p>
          <a:p>
            <a:endParaRPr lang="en-US" i="1" dirty="0">
              <a:solidFill>
                <a:srgbClr val="CC00CC"/>
              </a:solidFill>
            </a:endParaRPr>
          </a:p>
          <a:p>
            <a:pPr lvl="1"/>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7</a:t>
            </a:fld>
            <a:endParaRPr lang="en-US"/>
          </a:p>
        </p:txBody>
      </p:sp>
    </p:spTree>
    <p:extLst>
      <p:ext uri="{BB962C8B-B14F-4D97-AF65-F5344CB8AC3E}">
        <p14:creationId xmlns:p14="http://schemas.microsoft.com/office/powerpoint/2010/main" val="32645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518802"/>
          </a:xfrm>
        </p:spPr>
        <p:txBody>
          <a:bodyPr>
            <a:normAutofit fontScale="90000"/>
          </a:bodyPr>
          <a:lstStyle/>
          <a:p>
            <a:r>
              <a:rPr lang="zh-CN" altLang="en-US" dirty="0"/>
              <a:t>概率</a:t>
            </a:r>
            <a:r>
              <a:rPr lang="en-US" altLang="zh-CN" dirty="0"/>
              <a:t>(Probability)</a:t>
            </a:r>
            <a:endParaRPr lang="en-US" dirty="0"/>
          </a:p>
        </p:txBody>
      </p:sp>
      <p:sp>
        <p:nvSpPr>
          <p:cNvPr id="3" name="Content Placeholder 2"/>
          <p:cNvSpPr>
            <a:spLocks noGrp="1"/>
          </p:cNvSpPr>
          <p:nvPr>
            <p:ph idx="1"/>
          </p:nvPr>
        </p:nvSpPr>
        <p:spPr>
          <a:xfrm>
            <a:off x="304800" y="1840831"/>
            <a:ext cx="8534400" cy="4088799"/>
          </a:xfrm>
        </p:spPr>
        <p:txBody>
          <a:bodyPr/>
          <a:lstStyle/>
          <a:p>
            <a:pPr>
              <a:buFont typeface="Wingdings" panose="05000000000000000000" pitchFamily="2" charset="2"/>
              <a:buChar char="n"/>
            </a:pPr>
            <a:r>
              <a:rPr lang="zh-CN" altLang="en-US" dirty="0"/>
              <a:t>概率是对</a:t>
            </a:r>
            <a:r>
              <a:rPr lang="en-US" dirty="0"/>
              <a:t> </a:t>
            </a:r>
            <a:r>
              <a:rPr lang="zh-CN" altLang="en-US" dirty="0"/>
              <a:t>复杂，不确定情况某种程度上的总结代表</a:t>
            </a:r>
            <a:endParaRPr lang="en-US" dirty="0"/>
          </a:p>
          <a:p>
            <a:pPr lvl="1"/>
            <a:r>
              <a:rPr lang="zh-CN" altLang="en-US" dirty="0"/>
              <a:t>懒惰性</a:t>
            </a:r>
            <a:r>
              <a:rPr lang="en-US" altLang="zh-CN" b="1" i="1" dirty="0"/>
              <a:t>(</a:t>
            </a:r>
            <a:r>
              <a:rPr lang="en-US" b="1" i="1" dirty="0"/>
              <a:t>laziness)</a:t>
            </a:r>
            <a:r>
              <a:rPr lang="en-US" dirty="0"/>
              <a:t>: </a:t>
            </a:r>
            <a:r>
              <a:rPr lang="zh-CN" altLang="en-US" dirty="0"/>
              <a:t>太多的意外情况难以罗列</a:t>
            </a:r>
            <a:r>
              <a:rPr lang="en-US" dirty="0"/>
              <a:t>, </a:t>
            </a:r>
            <a:r>
              <a:rPr lang="zh-CN" altLang="en-US" dirty="0"/>
              <a:t>等</a:t>
            </a:r>
            <a:endParaRPr lang="en-US" dirty="0"/>
          </a:p>
          <a:p>
            <a:pPr lvl="1"/>
            <a:r>
              <a:rPr lang="zh-CN" altLang="en-US" dirty="0"/>
              <a:t>无知性</a:t>
            </a:r>
            <a:r>
              <a:rPr lang="en-US" altLang="zh-CN" b="1" i="1" dirty="0"/>
              <a:t>(</a:t>
            </a:r>
            <a:r>
              <a:rPr lang="en-US" b="1" i="1" dirty="0"/>
              <a:t>ignorance)</a:t>
            </a:r>
            <a:r>
              <a:rPr lang="en-US" dirty="0"/>
              <a:t>: </a:t>
            </a:r>
            <a:r>
              <a:rPr lang="zh-CN" altLang="en-US" dirty="0"/>
              <a:t>对某些情况缺乏了解和知识，等</a:t>
            </a:r>
            <a:r>
              <a:rPr lang="en-US" dirty="0"/>
              <a:t> </a:t>
            </a:r>
          </a:p>
          <a:p>
            <a:pPr lvl="1"/>
            <a:r>
              <a:rPr lang="zh-CN" altLang="en-US" dirty="0"/>
              <a:t>因果关系复杂，难以全部确定</a:t>
            </a:r>
            <a:endParaRPr lang="en-US" dirty="0"/>
          </a:p>
          <a:p>
            <a:pPr>
              <a:buFont typeface="Wingdings" panose="05000000000000000000" pitchFamily="2" charset="2"/>
              <a:buChar char="n"/>
            </a:pPr>
            <a:r>
              <a:rPr lang="zh-CN" altLang="en-US" dirty="0"/>
              <a:t>主观的</a:t>
            </a:r>
            <a:r>
              <a:rPr lang="en-US" altLang="zh-CN" b="1" i="1" dirty="0"/>
              <a:t>(</a:t>
            </a:r>
            <a:r>
              <a:rPr lang="en-US" b="1" i="1" dirty="0"/>
              <a:t>Subjective</a:t>
            </a:r>
            <a:r>
              <a:rPr lang="en-US" b="1" i="1" dirty="0">
                <a:solidFill>
                  <a:srgbClr val="FF0000"/>
                </a:solidFill>
              </a:rPr>
              <a:t>)</a:t>
            </a:r>
            <a:r>
              <a:rPr lang="en-US" dirty="0"/>
              <a:t> or </a:t>
            </a:r>
            <a:r>
              <a:rPr lang="zh-CN" altLang="en-US" dirty="0"/>
              <a:t>贝叶斯</a:t>
            </a:r>
            <a:r>
              <a:rPr lang="en-US" altLang="zh-CN" dirty="0"/>
              <a:t>(</a:t>
            </a:r>
            <a:r>
              <a:rPr lang="en-US" b="1" i="1" dirty="0"/>
              <a:t>Bayesian)</a:t>
            </a:r>
            <a:r>
              <a:rPr lang="en-US" dirty="0"/>
              <a:t> </a:t>
            </a:r>
            <a:r>
              <a:rPr lang="zh-CN" altLang="en-US" dirty="0"/>
              <a:t>概率</a:t>
            </a:r>
            <a:r>
              <a:rPr lang="en-US" dirty="0"/>
              <a:t>:</a:t>
            </a:r>
          </a:p>
          <a:p>
            <a:pPr lvl="1"/>
            <a:r>
              <a:rPr lang="zh-CN" altLang="en-US" dirty="0"/>
              <a:t>根据自己的知识状态来决定相关命题的概率</a:t>
            </a:r>
            <a:endParaRPr lang="en-US" dirty="0"/>
          </a:p>
          <a:p>
            <a:pPr lvl="1"/>
            <a:r>
              <a:rPr lang="zh-CN" altLang="en-US" dirty="0"/>
              <a:t>例如</a:t>
            </a:r>
            <a:r>
              <a:rPr lang="en-US" dirty="0"/>
              <a:t>, </a:t>
            </a:r>
            <a:r>
              <a:rPr lang="en-US" i="1" dirty="0">
                <a:solidFill>
                  <a:srgbClr val="CC00CC"/>
                </a:solidFill>
              </a:rPr>
              <a:t>P</a:t>
            </a:r>
            <a:r>
              <a:rPr lang="en-US" dirty="0">
                <a:solidFill>
                  <a:srgbClr val="CC00CC"/>
                </a:solidFill>
              </a:rPr>
              <a:t>(</a:t>
            </a:r>
            <a:r>
              <a:rPr lang="zh-CN" altLang="en-US" i="1" dirty="0">
                <a:solidFill>
                  <a:srgbClr val="CC00CC"/>
                </a:solidFill>
              </a:rPr>
              <a:t>赶上飞机</a:t>
            </a:r>
            <a:r>
              <a:rPr lang="en-US" dirty="0">
                <a:solidFill>
                  <a:srgbClr val="CC00CC"/>
                </a:solidFill>
              </a:rPr>
              <a:t> | </a:t>
            </a:r>
            <a:r>
              <a:rPr lang="en-US" i="1" dirty="0">
                <a:solidFill>
                  <a:srgbClr val="CC00CC"/>
                </a:solidFill>
              </a:rPr>
              <a:t>A</a:t>
            </a:r>
            <a:r>
              <a:rPr lang="en-US" sz="3200" baseline="-25000" dirty="0">
                <a:solidFill>
                  <a:srgbClr val="CC00CC"/>
                </a:solidFill>
              </a:rPr>
              <a:t>120</a:t>
            </a:r>
            <a:r>
              <a:rPr lang="en-US" dirty="0">
                <a:solidFill>
                  <a:srgbClr val="CC00CC"/>
                </a:solidFill>
              </a:rPr>
              <a:t>, </a:t>
            </a:r>
            <a:r>
              <a:rPr lang="zh-CN" altLang="en-US" dirty="0">
                <a:solidFill>
                  <a:srgbClr val="CC00CC"/>
                </a:solidFill>
              </a:rPr>
              <a:t>晴天</a:t>
            </a:r>
            <a:r>
              <a:rPr lang="en-US" dirty="0">
                <a:solidFill>
                  <a:srgbClr val="CC00CC"/>
                </a:solidFill>
              </a:rPr>
              <a:t>) = 0.92 </a:t>
            </a:r>
          </a:p>
          <a:p>
            <a:r>
              <a:rPr lang="zh-CN" altLang="en-US" dirty="0"/>
              <a:t>命题概率随新观察知识的变化</a:t>
            </a:r>
            <a:r>
              <a:rPr lang="en-US" dirty="0"/>
              <a:t>:</a:t>
            </a:r>
          </a:p>
          <a:p>
            <a:pPr lvl="1"/>
            <a:r>
              <a:rPr lang="zh-CN" altLang="en-US" dirty="0"/>
              <a:t>例如</a:t>
            </a:r>
            <a:r>
              <a:rPr lang="en-US" dirty="0"/>
              <a:t>, </a:t>
            </a:r>
            <a:r>
              <a:rPr lang="en-US" i="1" dirty="0">
                <a:solidFill>
                  <a:srgbClr val="CC00CC"/>
                </a:solidFill>
              </a:rPr>
              <a:t>P</a:t>
            </a:r>
            <a:r>
              <a:rPr lang="en-US" dirty="0">
                <a:solidFill>
                  <a:srgbClr val="CC00CC"/>
                </a:solidFill>
              </a:rPr>
              <a:t>(</a:t>
            </a:r>
            <a:r>
              <a:rPr lang="zh-CN" altLang="en-US" i="1" dirty="0">
                <a:solidFill>
                  <a:srgbClr val="CC00CC"/>
                </a:solidFill>
              </a:rPr>
              <a:t>赶上飞机</a:t>
            </a:r>
            <a:r>
              <a:rPr lang="en-US" dirty="0">
                <a:solidFill>
                  <a:srgbClr val="CC00CC"/>
                </a:solidFill>
              </a:rPr>
              <a:t> | </a:t>
            </a:r>
            <a:r>
              <a:rPr lang="en-US" i="1" dirty="0">
                <a:solidFill>
                  <a:srgbClr val="CC00CC"/>
                </a:solidFill>
              </a:rPr>
              <a:t>A</a:t>
            </a:r>
            <a:r>
              <a:rPr lang="en-US" sz="3200" baseline="-25000" dirty="0">
                <a:solidFill>
                  <a:srgbClr val="CC00CC"/>
                </a:solidFill>
              </a:rPr>
              <a:t>120</a:t>
            </a:r>
            <a:r>
              <a:rPr lang="en-US" dirty="0">
                <a:solidFill>
                  <a:srgbClr val="CC00CC"/>
                </a:solidFill>
              </a:rPr>
              <a:t> , </a:t>
            </a:r>
            <a:r>
              <a:rPr lang="zh-CN" altLang="en-US" dirty="0">
                <a:solidFill>
                  <a:srgbClr val="CC00CC"/>
                </a:solidFill>
              </a:rPr>
              <a:t>晴天</a:t>
            </a:r>
            <a:r>
              <a:rPr lang="en-US" dirty="0">
                <a:solidFill>
                  <a:srgbClr val="CC00CC"/>
                </a:solidFill>
              </a:rPr>
              <a:t>, </a:t>
            </a:r>
            <a:r>
              <a:rPr lang="zh-CN" altLang="en-US" i="1" dirty="0">
                <a:solidFill>
                  <a:srgbClr val="CC00CC"/>
                </a:solidFill>
              </a:rPr>
              <a:t>桥上不堵车</a:t>
            </a:r>
            <a:r>
              <a:rPr lang="en-US" dirty="0">
                <a:solidFill>
                  <a:srgbClr val="CC00CC"/>
                </a:solidFill>
              </a:rPr>
              <a:t>) = 0.96</a:t>
            </a:r>
          </a:p>
          <a:p>
            <a:pPr lvl="1"/>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8</a:t>
            </a:fld>
            <a:endParaRPr lang="en-US"/>
          </a:p>
        </p:txBody>
      </p:sp>
    </p:spTree>
    <p:extLst>
      <p:ext uri="{BB962C8B-B14F-4D97-AF65-F5344CB8AC3E}">
        <p14:creationId xmlns:p14="http://schemas.microsoft.com/office/powerpoint/2010/main" val="70221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72174"/>
          </a:xfrm>
        </p:spPr>
        <p:txBody>
          <a:bodyPr>
            <a:normAutofit/>
          </a:bodyPr>
          <a:lstStyle/>
          <a:p>
            <a:r>
              <a:rPr lang="zh-CN" altLang="en-US" dirty="0"/>
              <a:t>决策</a:t>
            </a:r>
            <a:r>
              <a:rPr lang="en-US" altLang="zh-CN" dirty="0"/>
              <a:t>(</a:t>
            </a:r>
            <a:r>
              <a:rPr lang="en-US" dirty="0"/>
              <a:t>Decisions)</a:t>
            </a:r>
          </a:p>
        </p:txBody>
      </p:sp>
      <p:sp>
        <p:nvSpPr>
          <p:cNvPr id="3" name="Content Placeholder 2"/>
          <p:cNvSpPr>
            <a:spLocks noGrp="1"/>
          </p:cNvSpPr>
          <p:nvPr>
            <p:ph idx="1"/>
          </p:nvPr>
        </p:nvSpPr>
        <p:spPr>
          <a:xfrm>
            <a:off x="124737" y="1900989"/>
            <a:ext cx="9019264" cy="4225176"/>
          </a:xfrm>
        </p:spPr>
        <p:txBody>
          <a:bodyPr>
            <a:normAutofit/>
          </a:bodyPr>
          <a:lstStyle/>
          <a:p>
            <a:pPr>
              <a:buFont typeface="Wingdings" panose="05000000000000000000" pitchFamily="2" charset="2"/>
              <a:buChar char="n"/>
            </a:pPr>
            <a:r>
              <a:rPr lang="zh-CN" altLang="en-US" dirty="0"/>
              <a:t>假设我们有：</a:t>
            </a:r>
            <a:endParaRPr lang="en-US" dirty="0"/>
          </a:p>
          <a:p>
            <a:pPr lvl="1">
              <a:buFont typeface="Wingdings" panose="05000000000000000000" pitchFamily="2" charset="2"/>
              <a:buChar char="n"/>
            </a:pPr>
            <a:r>
              <a:rPr lang="en-US" i="1" dirty="0">
                <a:solidFill>
                  <a:srgbClr val="CC00CC"/>
                </a:solidFill>
              </a:rPr>
              <a:t>P</a:t>
            </a:r>
            <a:r>
              <a:rPr lang="en-US" dirty="0">
                <a:solidFill>
                  <a:srgbClr val="CC00CC"/>
                </a:solidFill>
              </a:rPr>
              <a:t>(</a:t>
            </a:r>
            <a:r>
              <a:rPr lang="zh-CN" altLang="en-US" i="1" dirty="0">
                <a:solidFill>
                  <a:srgbClr val="CC00CC"/>
                </a:solidFill>
              </a:rPr>
              <a:t>赶上飞机</a:t>
            </a:r>
            <a:r>
              <a:rPr lang="en-US" dirty="0">
                <a:solidFill>
                  <a:srgbClr val="CC00CC"/>
                </a:solidFill>
              </a:rPr>
              <a:t> | </a:t>
            </a:r>
            <a:r>
              <a:rPr lang="en-US" i="1" dirty="0">
                <a:solidFill>
                  <a:srgbClr val="CC00CC"/>
                </a:solidFill>
              </a:rPr>
              <a:t>A</a:t>
            </a:r>
            <a:r>
              <a:rPr lang="en-US" baseline="-25000" dirty="0">
                <a:solidFill>
                  <a:srgbClr val="CC00CC"/>
                </a:solidFill>
              </a:rPr>
              <a:t>60</a:t>
            </a:r>
            <a:r>
              <a:rPr lang="en-US" dirty="0">
                <a:solidFill>
                  <a:srgbClr val="CC00CC"/>
                </a:solidFill>
              </a:rPr>
              <a:t> , </a:t>
            </a:r>
            <a:r>
              <a:rPr lang="zh-CN" altLang="en-US" i="1" dirty="0">
                <a:solidFill>
                  <a:srgbClr val="CC00CC"/>
                </a:solidFill>
              </a:rPr>
              <a:t>所有我所获得的信息</a:t>
            </a:r>
            <a:r>
              <a:rPr lang="en-US" i="1" dirty="0">
                <a:solidFill>
                  <a:srgbClr val="CC00CC"/>
                </a:solidFill>
              </a:rPr>
              <a:t>…</a:t>
            </a:r>
            <a:r>
              <a:rPr lang="en-US" dirty="0">
                <a:solidFill>
                  <a:srgbClr val="CC00CC"/>
                </a:solidFill>
              </a:rPr>
              <a:t>) = 0.51</a:t>
            </a:r>
          </a:p>
          <a:p>
            <a:pPr lvl="1">
              <a:buFont typeface="Wingdings" panose="05000000000000000000" pitchFamily="2" charset="2"/>
              <a:buChar char="n"/>
            </a:pPr>
            <a:r>
              <a:rPr lang="en-US" i="1" dirty="0">
                <a:solidFill>
                  <a:srgbClr val="CC00CC"/>
                </a:solidFill>
              </a:rPr>
              <a:t>P</a:t>
            </a:r>
            <a:r>
              <a:rPr lang="en-US" dirty="0">
                <a:solidFill>
                  <a:srgbClr val="CC00CC"/>
                </a:solidFill>
              </a:rPr>
              <a:t>(</a:t>
            </a:r>
            <a:r>
              <a:rPr lang="zh-CN" altLang="en-US" i="1" dirty="0">
                <a:solidFill>
                  <a:srgbClr val="CC00CC"/>
                </a:solidFill>
              </a:rPr>
              <a:t>赶上飞机</a:t>
            </a:r>
            <a:r>
              <a:rPr lang="en-US" dirty="0">
                <a:solidFill>
                  <a:srgbClr val="CC00CC"/>
                </a:solidFill>
              </a:rPr>
              <a:t> | </a:t>
            </a:r>
            <a:r>
              <a:rPr lang="en-US" i="1" dirty="0">
                <a:solidFill>
                  <a:srgbClr val="CC00CC"/>
                </a:solidFill>
              </a:rPr>
              <a:t>A</a:t>
            </a:r>
            <a:r>
              <a:rPr lang="en-US" baseline="-25000" dirty="0">
                <a:solidFill>
                  <a:srgbClr val="CC00CC"/>
                </a:solidFill>
              </a:rPr>
              <a:t>120</a:t>
            </a:r>
            <a:r>
              <a:rPr lang="en-US" dirty="0">
                <a:solidFill>
                  <a:srgbClr val="CC00CC"/>
                </a:solidFill>
              </a:rPr>
              <a:t> ,</a:t>
            </a:r>
            <a:r>
              <a:rPr lang="zh-CN" altLang="en-US" i="1" dirty="0">
                <a:solidFill>
                  <a:srgbClr val="CC00CC"/>
                </a:solidFill>
              </a:rPr>
              <a:t>所有我所获得的信息</a:t>
            </a:r>
            <a:r>
              <a:rPr lang="en-US" i="1" dirty="0">
                <a:solidFill>
                  <a:srgbClr val="CC00CC"/>
                </a:solidFill>
              </a:rPr>
              <a:t>…</a:t>
            </a:r>
            <a:r>
              <a:rPr lang="en-US" dirty="0">
                <a:solidFill>
                  <a:srgbClr val="CC00CC"/>
                </a:solidFill>
              </a:rPr>
              <a:t>) = 0.97</a:t>
            </a:r>
            <a:endParaRPr lang="en-US" dirty="0"/>
          </a:p>
          <a:p>
            <a:pPr lvl="1">
              <a:buFont typeface="Wingdings" panose="05000000000000000000" pitchFamily="2" charset="2"/>
              <a:buChar char="n"/>
            </a:pPr>
            <a:r>
              <a:rPr lang="en-US" i="1" dirty="0">
                <a:solidFill>
                  <a:srgbClr val="CC00CC"/>
                </a:solidFill>
              </a:rPr>
              <a:t>P</a:t>
            </a:r>
            <a:r>
              <a:rPr lang="en-US" dirty="0">
                <a:solidFill>
                  <a:srgbClr val="CC00CC"/>
                </a:solidFill>
              </a:rPr>
              <a:t>(</a:t>
            </a:r>
            <a:r>
              <a:rPr lang="zh-CN" altLang="en-US" i="1" dirty="0">
                <a:solidFill>
                  <a:srgbClr val="CC00CC"/>
                </a:solidFill>
              </a:rPr>
              <a:t>赶上飞机</a:t>
            </a:r>
            <a:r>
              <a:rPr lang="en-US" dirty="0">
                <a:solidFill>
                  <a:srgbClr val="CC00CC"/>
                </a:solidFill>
              </a:rPr>
              <a:t> | </a:t>
            </a:r>
            <a:r>
              <a:rPr lang="en-US" i="1" dirty="0">
                <a:solidFill>
                  <a:srgbClr val="CC00CC"/>
                </a:solidFill>
              </a:rPr>
              <a:t>A</a:t>
            </a:r>
            <a:r>
              <a:rPr lang="en-US" baseline="-25000" dirty="0">
                <a:solidFill>
                  <a:srgbClr val="CC00CC"/>
                </a:solidFill>
              </a:rPr>
              <a:t>1440</a:t>
            </a:r>
            <a:r>
              <a:rPr lang="en-US" dirty="0">
                <a:solidFill>
                  <a:srgbClr val="CC00CC"/>
                </a:solidFill>
              </a:rPr>
              <a:t> ,</a:t>
            </a:r>
            <a:r>
              <a:rPr lang="zh-CN" altLang="en-US" i="1" dirty="0">
                <a:solidFill>
                  <a:srgbClr val="CC00CC"/>
                </a:solidFill>
              </a:rPr>
              <a:t>所有我所获得的信息</a:t>
            </a:r>
            <a:r>
              <a:rPr lang="en-US" i="1" dirty="0">
                <a:solidFill>
                  <a:srgbClr val="CC00CC"/>
                </a:solidFill>
              </a:rPr>
              <a:t>…</a:t>
            </a:r>
            <a:r>
              <a:rPr lang="en-US" dirty="0">
                <a:solidFill>
                  <a:srgbClr val="CC00CC"/>
                </a:solidFill>
              </a:rPr>
              <a:t>) = 0.9999</a:t>
            </a:r>
            <a:endParaRPr lang="en-US" dirty="0"/>
          </a:p>
          <a:p>
            <a:pPr>
              <a:buFont typeface="Wingdings" panose="05000000000000000000" pitchFamily="2" charset="2"/>
              <a:buChar char="n"/>
            </a:pPr>
            <a:r>
              <a:rPr lang="zh-CN" altLang="en-US" dirty="0"/>
              <a:t>选择哪一个行动</a:t>
            </a:r>
            <a:r>
              <a:rPr lang="en-US" dirty="0"/>
              <a:t>?</a:t>
            </a:r>
          </a:p>
          <a:p>
            <a:pPr>
              <a:buFont typeface="Wingdings" panose="05000000000000000000" pitchFamily="2" charset="2"/>
              <a:buChar char="n"/>
            </a:pPr>
            <a:r>
              <a:rPr lang="zh-CN" altLang="en-US" dirty="0"/>
              <a:t>还取决于</a:t>
            </a:r>
            <a:r>
              <a:rPr lang="zh-CN" altLang="en-US" dirty="0">
                <a:solidFill>
                  <a:srgbClr val="FF0000"/>
                </a:solidFill>
              </a:rPr>
              <a:t>偏好</a:t>
            </a:r>
            <a:r>
              <a:rPr lang="en-US" altLang="zh-CN" dirty="0">
                <a:solidFill>
                  <a:srgbClr val="FF0000"/>
                </a:solidFill>
              </a:rPr>
              <a:t>(</a:t>
            </a:r>
            <a:r>
              <a:rPr lang="en-US" b="1" i="1" dirty="0">
                <a:solidFill>
                  <a:srgbClr val="FF0000"/>
                </a:solidFill>
              </a:rPr>
              <a:t>preferences)</a:t>
            </a:r>
            <a:r>
              <a:rPr lang="en-US" dirty="0"/>
              <a:t> , </a:t>
            </a:r>
            <a:r>
              <a:rPr lang="zh-CN" altLang="en-US" dirty="0"/>
              <a:t>例如</a:t>
            </a:r>
            <a:r>
              <a:rPr lang="en-US" dirty="0"/>
              <a:t>, </a:t>
            </a:r>
            <a:r>
              <a:rPr lang="zh-CN" altLang="en-US" dirty="0"/>
              <a:t>不能错过飞机</a:t>
            </a:r>
            <a:r>
              <a:rPr lang="en-US" dirty="0"/>
              <a:t>, </a:t>
            </a:r>
            <a:r>
              <a:rPr lang="zh-CN" altLang="en-US" dirty="0"/>
              <a:t>机场等待时间</a:t>
            </a:r>
            <a:r>
              <a:rPr lang="en-US" dirty="0"/>
              <a:t>,</a:t>
            </a:r>
            <a:r>
              <a:rPr lang="zh-CN" altLang="en-US" dirty="0"/>
              <a:t>机场的食品</a:t>
            </a:r>
            <a:r>
              <a:rPr lang="en-US" dirty="0"/>
              <a:t> </a:t>
            </a:r>
            <a:r>
              <a:rPr lang="zh-CN" altLang="en-US" dirty="0"/>
              <a:t>等</a:t>
            </a:r>
            <a:r>
              <a:rPr lang="en-US" dirty="0"/>
              <a:t>.</a:t>
            </a:r>
          </a:p>
          <a:p>
            <a:pPr>
              <a:buFont typeface="Wingdings" panose="05000000000000000000" pitchFamily="2" charset="2"/>
              <a:buChar char="n"/>
            </a:pPr>
            <a:r>
              <a:rPr lang="zh-CN" altLang="en-US" b="1" i="1" dirty="0">
                <a:solidFill>
                  <a:srgbClr val="FF0000"/>
                </a:solidFill>
              </a:rPr>
              <a:t>（功用</a:t>
            </a:r>
            <a:r>
              <a:rPr lang="en-US" altLang="zh-CN" b="1" i="1" dirty="0">
                <a:solidFill>
                  <a:srgbClr val="FF0000"/>
                </a:solidFill>
              </a:rPr>
              <a:t>/</a:t>
            </a:r>
            <a:r>
              <a:rPr lang="zh-CN" altLang="en-US" b="1" i="1" dirty="0">
                <a:solidFill>
                  <a:srgbClr val="FF0000"/>
                </a:solidFill>
              </a:rPr>
              <a:t>利益 原理）</a:t>
            </a:r>
            <a:r>
              <a:rPr lang="en-US" b="1" i="1" dirty="0">
                <a:solidFill>
                  <a:srgbClr val="FF0000"/>
                </a:solidFill>
              </a:rPr>
              <a:t>Utility theory </a:t>
            </a:r>
            <a:r>
              <a:rPr lang="zh-CN" altLang="en-US" dirty="0"/>
              <a:t>，用来对行动结果和偏好进行表示和推理</a:t>
            </a:r>
            <a:r>
              <a:rPr lang="en-US" dirty="0"/>
              <a:t> </a:t>
            </a:r>
          </a:p>
          <a:p>
            <a:pPr>
              <a:buFont typeface="Wingdings" panose="05000000000000000000" pitchFamily="2" charset="2"/>
              <a:buChar char="n"/>
            </a:pPr>
            <a:r>
              <a:rPr lang="zh-CN" altLang="en-US" b="1" i="1" dirty="0">
                <a:solidFill>
                  <a:srgbClr val="FF0000"/>
                </a:solidFill>
              </a:rPr>
              <a:t>（决策原理）</a:t>
            </a:r>
            <a:r>
              <a:rPr lang="en-US" b="1" i="1" dirty="0">
                <a:solidFill>
                  <a:srgbClr val="FF0000"/>
                </a:solidFill>
              </a:rPr>
              <a:t>Decision theory </a:t>
            </a:r>
            <a:r>
              <a:rPr lang="en-US" dirty="0"/>
              <a:t>= </a:t>
            </a:r>
            <a:r>
              <a:rPr lang="zh-CN" altLang="en-US" dirty="0"/>
              <a:t>功用原理</a:t>
            </a:r>
            <a:r>
              <a:rPr lang="en-US" dirty="0"/>
              <a:t> + </a:t>
            </a:r>
            <a:r>
              <a:rPr lang="zh-CN" altLang="en-US" dirty="0"/>
              <a:t>概率原理</a:t>
            </a:r>
            <a:endParaRPr lang="en-US" dirty="0"/>
          </a:p>
          <a:p>
            <a:pPr>
              <a:buFont typeface="Wingdings" panose="05000000000000000000" pitchFamily="2" charset="2"/>
              <a:buChar char="n"/>
            </a:pPr>
            <a:r>
              <a:rPr lang="zh-CN" altLang="en-US" b="1" i="1" dirty="0">
                <a:solidFill>
                  <a:srgbClr val="0000FF"/>
                </a:solidFill>
              </a:rPr>
              <a:t>（最大化功用期值）</a:t>
            </a:r>
            <a:r>
              <a:rPr lang="en-US" b="1" i="1" dirty="0">
                <a:solidFill>
                  <a:srgbClr val="0000FF"/>
                </a:solidFill>
              </a:rPr>
              <a:t>Maximize expected utility </a:t>
            </a:r>
            <a:r>
              <a:rPr lang="en-US" dirty="0"/>
              <a:t>: </a:t>
            </a:r>
          </a:p>
          <a:p>
            <a:pPr lvl="1"/>
            <a:r>
              <a:rPr lang="en-US" i="1" dirty="0">
                <a:solidFill>
                  <a:srgbClr val="CC00CC"/>
                </a:solidFill>
              </a:rPr>
              <a:t>a* = </a:t>
            </a:r>
            <a:r>
              <a:rPr lang="en-US" i="1" dirty="0" err="1">
                <a:solidFill>
                  <a:srgbClr val="CC00CC"/>
                </a:solidFill>
              </a:rPr>
              <a:t>argmax</a:t>
            </a:r>
            <a:r>
              <a:rPr lang="en-US" i="1" baseline="-25000" dirty="0" err="1">
                <a:solidFill>
                  <a:srgbClr val="CC00CC"/>
                </a:solidFill>
              </a:rPr>
              <a:t>a</a:t>
            </a:r>
            <a:r>
              <a:rPr lang="en-US" i="1" dirty="0">
                <a:solidFill>
                  <a:srgbClr val="CC00CC"/>
                </a:solidFill>
              </a:rPr>
              <a:t> </a:t>
            </a:r>
            <a:r>
              <a:rPr lang="en-US" dirty="0">
                <a:solidFill>
                  <a:srgbClr val="CC00CC"/>
                </a:solidFill>
                <a:sym typeface="Symbol"/>
              </a:rPr>
              <a:t></a:t>
            </a:r>
            <a:r>
              <a:rPr lang="en-US" i="1" baseline="-25000" dirty="0">
                <a:solidFill>
                  <a:srgbClr val="CC00CC"/>
                </a:solidFill>
                <a:sym typeface="Symbol"/>
              </a:rPr>
              <a:t>s</a:t>
            </a:r>
            <a:r>
              <a:rPr lang="en-US" dirty="0">
                <a:solidFill>
                  <a:srgbClr val="CC00CC"/>
                </a:solidFill>
                <a:sym typeface="Symbol"/>
              </a:rPr>
              <a:t> </a:t>
            </a:r>
            <a:r>
              <a:rPr lang="en-US" i="1" dirty="0">
                <a:solidFill>
                  <a:srgbClr val="CC00CC"/>
                </a:solidFill>
                <a:sym typeface="Symbol"/>
              </a:rPr>
              <a:t>P</a:t>
            </a:r>
            <a:r>
              <a:rPr lang="en-US" dirty="0">
                <a:solidFill>
                  <a:srgbClr val="CC00CC"/>
                </a:solidFill>
                <a:sym typeface="Symbol"/>
              </a:rPr>
              <a:t>(</a:t>
            </a:r>
            <a:r>
              <a:rPr lang="en-US" i="1" dirty="0">
                <a:solidFill>
                  <a:srgbClr val="CC00CC"/>
                </a:solidFill>
                <a:sym typeface="Symbol"/>
              </a:rPr>
              <a:t>s</a:t>
            </a:r>
            <a:r>
              <a:rPr lang="en-US" dirty="0">
                <a:solidFill>
                  <a:srgbClr val="CC00CC"/>
                </a:solidFill>
                <a:sym typeface="Symbol"/>
              </a:rPr>
              <a:t> | </a:t>
            </a:r>
            <a:r>
              <a:rPr lang="en-US" i="1" dirty="0">
                <a:solidFill>
                  <a:srgbClr val="CC00CC"/>
                </a:solidFill>
                <a:sym typeface="Symbol"/>
              </a:rPr>
              <a:t>a</a:t>
            </a:r>
            <a:r>
              <a:rPr lang="en-US" dirty="0">
                <a:solidFill>
                  <a:srgbClr val="CC00CC"/>
                </a:solidFill>
                <a:sym typeface="Symbol"/>
              </a:rPr>
              <a:t>) </a:t>
            </a:r>
            <a:r>
              <a:rPr lang="en-US" i="1" dirty="0">
                <a:solidFill>
                  <a:srgbClr val="CC00CC"/>
                </a:solidFill>
                <a:sym typeface="Symbol"/>
              </a:rPr>
              <a:t>U</a:t>
            </a:r>
            <a:r>
              <a:rPr lang="en-US" dirty="0">
                <a:solidFill>
                  <a:srgbClr val="CC00CC"/>
                </a:solidFill>
                <a:sym typeface="Symbol"/>
              </a:rPr>
              <a:t>(</a:t>
            </a:r>
            <a:r>
              <a:rPr lang="en-US" i="1" dirty="0">
                <a:solidFill>
                  <a:srgbClr val="CC00CC"/>
                </a:solidFill>
                <a:sym typeface="Symbol"/>
              </a:rPr>
              <a:t>s</a:t>
            </a:r>
            <a:r>
              <a:rPr lang="en-US" dirty="0">
                <a:solidFill>
                  <a:srgbClr val="CC00CC"/>
                </a:solidFill>
                <a:sym typeface="Symbol"/>
              </a:rPr>
              <a:t>)</a:t>
            </a:r>
            <a:endParaRPr lang="en-US" dirty="0">
              <a:solidFill>
                <a:srgbClr val="CC00CC"/>
              </a:solidFill>
            </a:endParaRP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9</a:t>
            </a:fld>
            <a:endParaRPr lang="en-US" dirty="0"/>
          </a:p>
        </p:txBody>
      </p:sp>
    </p:spTree>
    <p:extLst>
      <p:ext uri="{BB962C8B-B14F-4D97-AF65-F5344CB8AC3E}">
        <p14:creationId xmlns:p14="http://schemas.microsoft.com/office/powerpoint/2010/main" val="24746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49"/>
  <p:tag name="PICTUREFILESIZE" val="2733"/>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1, X_2, \ldots X_n}$&#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31"/>
  <p:tag name="PICTUREFILESIZE" val="6256"/>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 Y)&#10;\]&#10;\end{document}&#10;"/>
  <p:tag name="FILENAME" val="txp_fig"/>
  <p:tag name="FORMAT" val="pngmono"/>
  <p:tag name="RES" val="1200"/>
  <p:tag name="BLEND" val="0"/>
  <p:tag name="TRANSPARENT" val="0"/>
  <p:tag name="TBUG" val="0"/>
  <p:tag name="ALLOWFS" val="0"/>
  <p:tag name="ORIGWIDTH" val="77"/>
  <p:tag name="PICTUREFILESIZE" val="452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 Y)&#10;\]&#10;\end{document}&#10;"/>
  <p:tag name="FILENAME" val="txp_fig"/>
  <p:tag name="FORMAT" val="pngmono"/>
  <p:tag name="RES" val="1200"/>
  <p:tag name="BLEND" val="0"/>
  <p:tag name="TRANSPARENT" val="0"/>
  <p:tag name="TBUG" val="0"/>
  <p:tag name="ALLOWFS" val="0"/>
  <p:tag name="ORIGWIDTH" val="77"/>
  <p:tag name="PICTUREFILESIZE" val="4525"/>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49"/>
  <p:tag name="PICTUREFILESIZE" val="2733"/>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10;\]&#10;\end{document}&#10;"/>
  <p:tag name="FILENAME" val="txp_fig"/>
  <p:tag name="FORMAT" val="pngmono"/>
  <p:tag name="RES" val="1200"/>
  <p:tag name="BLEND" val="0"/>
  <p:tag name="TRANSPARENT" val="0"/>
  <p:tag name="TBUG" val="0"/>
  <p:tag name="ALLOWFS" val="0"/>
  <p:tag name="ORIGWIDTH" val="57"/>
  <p:tag name="PICTUREFILESIZE" val="3490"/>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 Y)&#10;\]&#10;\end{document}&#10;"/>
  <p:tag name="FILENAME" val="txp_fig"/>
  <p:tag name="FORMAT" val="pngmono"/>
  <p:tag name="RES" val="1200"/>
  <p:tag name="BLEND" val="0"/>
  <p:tag name="TRANSPARENT" val="0"/>
  <p:tag name="TBUG" val="0"/>
  <p:tag name="ALLOWFS" val="0"/>
  <p:tag name="ORIGWIDTH" val="77"/>
  <p:tag name="PICTUREFILESIZE" val="4525"/>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10;\]&#10;\end{document}&#10;"/>
  <p:tag name="FILENAME" val="txp_fig"/>
  <p:tag name="FORMAT" val="pngmono"/>
  <p:tag name="RES" val="1200"/>
  <p:tag name="BLEND" val="0"/>
  <p:tag name="TRANSPARENT" val="0"/>
  <p:tag name="TBUG" val="0"/>
  <p:tag name="ALLOWFS" val="0"/>
  <p:tag name="ORIGWIDTH" val="53"/>
  <p:tag name="PICTUREFILESIZE" val="3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10;\]&#10;\end{document}&#10;"/>
  <p:tag name="FILENAME" val="txp_fig"/>
  <p:tag name="FORMAT" val="pngmono"/>
  <p:tag name="RES" val="1200"/>
  <p:tag name="BLEND" val="0"/>
  <p:tag name="TRANSPARENT" val="0"/>
  <p:tag name="TBUG" val="0"/>
  <p:tag name="ALLOWFS" val="0"/>
  <p:tag name="ORIGWIDTH" val="57"/>
  <p:tag name="PICTUREFILESIZE" val="3490"/>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Y)&#10;\]&#10;\end{document}&#10;"/>
  <p:tag name="FILENAME" val="txp_fig"/>
  <p:tag name="FORMAT" val="pngmono"/>
  <p:tag name="RES" val="1200"/>
  <p:tag name="BLEND" val="0"/>
  <p:tag name="TRANSPARENT" val="0"/>
  <p:tag name="TBUG" val="0"/>
  <p:tag name="ALLOWFS" val="0"/>
  <p:tag name="ORIGWIDTH" val="51"/>
  <p:tag name="PICTUREFILESIZE" val="3003"/>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 Y)&#10;\]&#10;\end{document}&#10;"/>
  <p:tag name="FILENAME" val="txp_fig"/>
  <p:tag name="FORMAT" val="pngmono"/>
  <p:tag name="RES" val="1200"/>
  <p:tag name="BLEND" val="0"/>
  <p:tag name="TRANSPARENT" val="0"/>
  <p:tag name="TBUG" val="0"/>
  <p:tag name="ALLOWFS" val="0"/>
  <p:tag name="ORIGWIDTH" val="77"/>
  <p:tag name="PICTUREFILESIZE" val="4525"/>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T = hot)&#10;\]&#10;\end{document}&#10;"/>
  <p:tag name="FILENAME" val="txp_fig"/>
  <p:tag name="FORMAT" val="pngmono"/>
  <p:tag name="RES" val="1200"/>
  <p:tag name="BLEND" val="0"/>
  <p:tag name="TRANSPARENT" val="0"/>
  <p:tag name="TBUG" val="0"/>
  <p:tag name="ALLOWFS" val="0"/>
  <p:tag name="ORIGWIDTH" val="139"/>
  <p:tag name="PICTUREFILESIZE" val="7247"/>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T = cold)&#10;\]&#10;\end{document}&#10;"/>
  <p:tag name="FILENAME" val="txp_fig"/>
  <p:tag name="FORMAT" val="pngmono"/>
  <p:tag name="RES" val="1200"/>
  <p:tag name="BLEND" val="0"/>
  <p:tag name="TRANSPARENT" val="0"/>
  <p:tag name="TBUG" val="0"/>
  <p:tag name="ALLOWFS" val="0"/>
  <p:tag name="ORIGWIDTH" val="145"/>
  <p:tag name="PICTUREFILESIZE" val="749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T)&#10;\]&#10;\end{document}&#10;"/>
  <p:tag name="FILENAME" val="txp_fig"/>
  <p:tag name="FORMAT" val="pngmono"/>
  <p:tag name="RES" val="1200"/>
  <p:tag name="BLEND" val="0"/>
  <p:tag name="TRANSPARENT" val="0"/>
  <p:tag name="TBUG" val="0"/>
  <p:tag name="ALLOWFS" val="0"/>
  <p:tag name="ORIGWIDTH" val="77"/>
  <p:tag name="PICTUREFILESIZE" val="4556"/>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 | T = c)&#10;\]&#10;\end{document}&#10;"/>
  <p:tag name="FILENAME" val="txp_fig"/>
  <p:tag name="FORMAT" val="pngmono"/>
  <p:tag name="RES" val="1200"/>
  <p:tag name="BLEND" val="0"/>
  <p:tag name="TRANSPARENT" val="0"/>
  <p:tag name="TBUG" val="0"/>
  <p:tag name="ALLOWFS" val="0"/>
  <p:tag name="ORIGWIDTH" val="117"/>
  <p:tag name="PICTUREFILESIZE" val="5699"/>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c, W)&#10;\]&#10;\end{document}&#10;"/>
  <p:tag name="FILENAME" val="txp_fig"/>
  <p:tag name="FORMAT" val="pngmono"/>
  <p:tag name="RES" val="1200"/>
  <p:tag name="BLEND" val="0"/>
  <p:tag name="TRANSPARENT" val="0"/>
  <p:tag name="TBUG" val="0"/>
  <p:tag name="ALLOWFS" val="0"/>
  <p:tag name="ORIGWIDTH" val="75"/>
  <p:tag name="PICTUREFILESIZE" val="4532"/>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10;\documentclass{slides}\pagestyle{empty}&#10;&#10;\begin{document}&#10;\[&#10;P(W=s | T= c ) = &#10;\]&#10;\end{document}&#10;"/>
  <p:tag name="FILENAME" val="txp_fig"/>
  <p:tag name="FORMAT" val="pngmono"/>
  <p:tag name="RES" val="1200"/>
  <p:tag name="BLEND" val="0"/>
  <p:tag name="TRANSPARENT" val="1"/>
  <p:tag name="TBUG" val="0"/>
  <p:tag name="ALLOWFS" val="0"/>
  <p:tag name="ORIGWIDTH" val="184"/>
  <p:tag name="PICTUREFILESIZE" val="72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49"/>
  <p:tag name="PICTUREFILESIZE" val="2733"/>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P(W = s ,T = c)}{P(W = s, T=c) + P(W = r,  T = c)}&#10;\]&#10;\end{document}&#10;"/>
  <p:tag name="FILENAME" val="txp_fig"/>
  <p:tag name="FORMAT" val="pngmono"/>
  <p:tag name="RES" val="1200"/>
  <p:tag name="BLEND" val="0"/>
  <p:tag name="TRANSPARENT" val="0"/>
  <p:tag name="TBUG" val="0"/>
  <p:tag name="ALLOWFS" val="0"/>
  <p:tag name="ORIGWIDTH" val="382"/>
  <p:tag name="PICTUREFILESIZE" val="22441"/>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P(W = s ,T = c)}{P(T = c)}&#10;\]&#10;\end{document}&#10;"/>
  <p:tag name="FILENAME" val="txp_fig"/>
  <p:tag name="FORMAT" val="pngmono"/>
  <p:tag name="RES" val="1200"/>
  <p:tag name="BLEND" val="0"/>
  <p:tag name="TRANSPARENT" val="0"/>
  <p:tag name="TBUG" val="0"/>
  <p:tag name="ALLOWFS" val="0"/>
  <p:tag name="ORIGWIDTH" val="190"/>
  <p:tag name="PICTUREFILESIZE" val="11793"/>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0.2}{0.2 + 0.3} = 0.4&#10;\]&#10;\end{document}&#10;"/>
  <p:tag name="FILENAME" val="txp_fig"/>
  <p:tag name="FORMAT" val="pngmono"/>
  <p:tag name="RES" val="1200"/>
  <p:tag name="BLEND" val="0"/>
  <p:tag name="TRANSPARENT" val="0"/>
  <p:tag name="TBUG" val="0"/>
  <p:tag name="ALLOWFS" val="0"/>
  <p:tag name="ORIGWIDTH" val="178"/>
  <p:tag name="PICTUREFILESIZE" val="9153"/>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r | T=c) = ???&#10;\]&#10;\end{document}&#10;"/>
  <p:tag name="FILENAME" val="txp_fig"/>
  <p:tag name="FORMAT" val="pngmono"/>
  <p:tag name="RES" val="1200"/>
  <p:tag name="BLEND" val="0"/>
  <p:tag name="TRANSPARENT" val="0"/>
  <p:tag name="TBUG" val="0"/>
  <p:tag name="ALLOWFS" val="0"/>
  <p:tag name="ORIGWIDTH" val="220"/>
  <p:tag name="PICTUREFILESIZE" val="8595"/>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P(W = r ,T = c)}{P(W = s, T=c) + P(W = r, T = c)}&#10;\]&#10;\end{document}&#10;"/>
  <p:tag name="FILENAME" val="txp_fig"/>
  <p:tag name="FORMAT" val="pngmono"/>
  <p:tag name="RES" val="1200"/>
  <p:tag name="BLEND" val="0"/>
  <p:tag name="TRANSPARENT" val="0"/>
  <p:tag name="TBUG" val="0"/>
  <p:tag name="ALLOWFS" val="0"/>
  <p:tag name="ORIGWIDTH" val="382"/>
  <p:tag name="PICTUREFILESIZE" val="22276"/>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P(W = r ,T = c)}{P(T = c)}&#10;\]&#10;\end{document}&#10;"/>
  <p:tag name="FILENAME" val="txp_fig"/>
  <p:tag name="FORMAT" val="pngmono"/>
  <p:tag name="RES" val="1200"/>
  <p:tag name="BLEND" val="0"/>
  <p:tag name="TRANSPARENT" val="0"/>
  <p:tag name="TBUG" val="0"/>
  <p:tag name="ALLOWFS" val="0"/>
  <p:tag name="ORIGWIDTH" val="189"/>
  <p:tag name="PICTUREFILESIZE" val="11625"/>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0.3}{0.2 + 0.3} = 0.6&#10;\]&#10;\end{document}&#10;"/>
  <p:tag name="FILENAME" val="txp_fig"/>
  <p:tag name="FORMAT" val="pngmono"/>
  <p:tag name="RES" val="1200"/>
  <p:tag name="BLEND" val="0"/>
  <p:tag name="TRANSPARENT" val="0"/>
  <p:tag name="TBUG" val="0"/>
  <p:tag name="ALLOWFS" val="0"/>
  <p:tag name="ORIGWIDTH" val="178"/>
  <p:tag name="PICTUREFILESIZE" val="9665"/>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T,W)&#10;\]&#10;\end{document}&#10;"/>
  <p:tag name="FILENAME" val="txp_fig"/>
  <p:tag name="FORMAT" val="pngmono"/>
  <p:tag name="RES" val="1200"/>
  <p:tag name="BLEND" val="0"/>
  <p:tag name="TRANSPARENT" val="0"/>
  <p:tag name="TBUG" val="0"/>
  <p:tag name="ALLOWFS" val="0"/>
  <p:tag name="ORIGWIDTH" val="79"/>
  <p:tag name="PICTUREFILESIZE" val="4586"/>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 | T = c)&#10;\]&#10;\end{document}&#10;"/>
  <p:tag name="FILENAME" val="txp_fig"/>
  <p:tag name="FORMAT" val="pngmono"/>
  <p:tag name="RES" val="1200"/>
  <p:tag name="BLEND" val="0"/>
  <p:tag name="TRANSPARENT" val="0"/>
  <p:tag name="TBUG" val="0"/>
  <p:tag name="ALLOWFS" val="0"/>
  <p:tag name="ORIGWIDTH" val="117"/>
  <p:tag name="PICTUREFILESIZE" val="5699"/>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c, W)&#10;\]&#10;\end{document}&#10;"/>
  <p:tag name="FILENAME" val="txp_fig"/>
  <p:tag name="FORMAT" val="pngmono"/>
  <p:tag name="RES" val="1200"/>
  <p:tag name="BLEND" val="0"/>
  <p:tag name="TRANSPARENT" val="0"/>
  <p:tag name="TBUG" val="0"/>
  <p:tag name="ALLOWFS" val="0"/>
  <p:tag name="ORIGWIDTH" val="75"/>
  <p:tag name="PICTUREFILESIZE" val="45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10;\]&#10;\end{document}&#10;"/>
  <p:tag name="FILENAME" val="txp_fig"/>
  <p:tag name="FORMAT" val="pngmono"/>
  <p:tag name="RES" val="1200"/>
  <p:tag name="BLEND" val="0"/>
  <p:tag name="TRANSPARENT" val="0"/>
  <p:tag name="TBUG" val="0"/>
  <p:tag name="ALLOWFS" val="0"/>
  <p:tag name="ORIGWIDTH" val="57"/>
  <p:tag name="PICTUREFILESIZE" val="3490"/>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 | x_2) = \frac{P(x_1, x_2)}{P(x_2)} = \frac{P(x_1, x_2)}{\sum_{x_1} P(x_1, x_2)}&#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374"/>
  <p:tag name="PICTUREFILESIZE" val="29502"/>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 Y)&#10;\]&#10;\end{document}&#10;"/>
  <p:tag name="FILENAME" val="txp_fig"/>
  <p:tag name="FORMAT" val="pngmono"/>
  <p:tag name="RES" val="1200"/>
  <p:tag name="BLEND" val="0"/>
  <p:tag name="TRANSPARENT" val="0"/>
  <p:tag name="TBUG" val="0"/>
  <p:tag name="ALLOWFS" val="0"/>
  <p:tag name="ORIGWIDTH" val="77"/>
  <p:tag name="PICTUREFILESIZE" val="4525"/>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1, X_2, \ldots X_n$&#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31"/>
  <p:tag name="PICTUREFILESIZE" val="6256"/>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E_1 \ldots E_k = e_1 \ldots e_k$&#10;\end{document}&#10;"/>
  <p:tag name="FILENAME" val="txp_fig"/>
  <p:tag name="FORMAT" val="pngmono"/>
  <p:tag name="RES" val="1200"/>
  <p:tag name="BLEND" val="0"/>
  <p:tag name="TRANSPARENT" val="0"/>
  <p:tag name="TBUG" val="0"/>
  <p:tag name="ALLOWFS" val="0"/>
  <p:tag name="ORIGWIDTH" val="185"/>
  <p:tag name="PICTUREFILESIZE" val="6092"/>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10;\end{document}&#10;"/>
  <p:tag name="FILENAME" val="txp_fig"/>
  <p:tag name="FORMAT" val="pngmono"/>
  <p:tag name="RES" val="1200"/>
  <p:tag name="BLEND" val="0"/>
  <p:tag name="TRANSPARENT" val="0"/>
  <p:tag name="TBUG" val="0"/>
  <p:tag name="ALLOWFS" val="0"/>
  <p:tag name="ORIGWIDTH" val="15"/>
  <p:tag name="PICTUREFILESIZE" val="1484"/>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_1 \ldots H_r$&#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85"/>
  <p:tag name="PICTUREFILESIZE" val="2327"/>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Q | e_1 \ldots e_k)$&#10;\end{document}&#10;"/>
  <p:tag name="FILENAME" val="txp_fig"/>
  <p:tag name="FORMAT" val="pngmono"/>
  <p:tag name="RES" val="1200"/>
  <p:tag name="BLEND" val="0"/>
  <p:tag name="TRANSPARENT" val="0"/>
  <p:tag name="TBUG" val="0"/>
  <p:tag name="ALLOWFS" val="0"/>
  <p:tag name="ORIGWIDTH" val="128"/>
  <p:tag name="PICTUREFILESIZE" val="6782"/>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Q, e_1 \ldots e_k) =&#10;\]&#10;\end{document}&#10;"/>
  <p:tag name="FILENAME" val="txp_fig"/>
  <p:tag name="FORMAT" val="pngmono"/>
  <p:tag name="RES" val="1200"/>
  <p:tag name="BLEND" val="0"/>
  <p:tag name="TRANSPARENT" val="0"/>
  <p:tag name="TBUG" val="0"/>
  <p:tag name="ALLOWFS" val="0"/>
  <p:tag name="ORIGWIDTH" val="157"/>
  <p:tag name="PICTUREFILESIZE" val="7089"/>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sum_{h_1 \ldots h_r} P(Q, h_1 \ldots h_r, e_1 \ldots e_k)&#10;\]&#10;\end{document}&#10;"/>
  <p:tag name="FILENAME" val="txp_fig"/>
  <p:tag name="FORMAT" val="pngmono"/>
  <p:tag name="RES" val="1200"/>
  <p:tag name="BLEND" val="0"/>
  <p:tag name="TRANSPARENT" val="0"/>
  <p:tag name="TBUG" val="0"/>
  <p:tag name="ALLOWFS" val="0"/>
  <p:tag name="ORIGWIDTH" val="271"/>
  <p:tag name="PICTUREFILESIZE" val="15519"/>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1, X_2, \ldots X_n$&#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31"/>
  <p:tag name="PICTUREFILESIZE" val="6256"/>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rain) = 0.1&#10;\]&#10;\end{document}&#10;"/>
  <p:tag name="FILENAME" val="txp_fig"/>
  <p:tag name="FORMAT" val="pngmono"/>
  <p:tag name="RES" val="1200"/>
  <p:tag name="BLEND" val="0"/>
  <p:tag name="TRANSPARENT" val="0"/>
  <p:tag name="TBUG" val="0"/>
  <p:tag name="ALLOWFS" val="0"/>
  <p:tag name="ORIGWIDTH" val="191"/>
  <p:tag name="PICTUREFILESIZE" val="8274"/>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10;Z = \sum_{q} P(Q, e_1 \cdots e_k)&#10;\]&#10;\end{document}"/>
  <p:tag name="FILENAME" val="TP_tmp"/>
  <p:tag name="FORMAT" val="png16m"/>
  <p:tag name="RES" val="1200"/>
  <p:tag name="BLEND" val="0"/>
  <p:tag name="TRANSPARENT" val="0"/>
  <p:tag name="TBUG" val="0"/>
  <p:tag name="ALLOWFS" val="0"/>
  <p:tag name="ORIGWIDTH" val="97"/>
  <p:tag name="PICTUREFILESIZE" val="8250"/>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10;P( Q | e_1 \cdots e_k )  = \frac{1}{Z}  P(Q, e_1 \cdots e_k)&#10;\]&#10;\end{document}"/>
  <p:tag name="FILENAME" val="TP_tmp"/>
  <p:tag name="FORMAT" val="png16m"/>
  <p:tag name="RES" val="1200"/>
  <p:tag name="BLEND" val="0"/>
  <p:tag name="TRANSPARENT" val="0"/>
  <p:tag name="TBUG" val="0"/>
  <p:tag name="ALLOWFS" val="0"/>
  <p:tag name="ORIGWIDTH" val="144"/>
  <p:tag name="PICTUREFILESIZE" val="9623"/>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x_1, x_2, x_3) = P(x_1) P(x_2 | x_1) P(x_3|x_1,x_2)$&#10;\end{document}&#10;"/>
  <p:tag name="FILENAME" val="txp_fig"/>
  <p:tag name="FORMAT" val="pngmono"/>
  <p:tag name="RES" val="1200"/>
  <p:tag name="BLEND" val="0"/>
  <p:tag name="TRANSPARENT" val="0"/>
  <p:tag name="TBUG" val="0"/>
  <p:tag name="ALLOWFS" val="0"/>
  <p:tag name="ORIGWIDTH" val="415"/>
  <p:tag name="PICTUREFILESIZE" val="20588"/>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x_2, \ldots x_n) = \prod_i P(x_i | x_1 \ldots x_{i-1})&#10;\]&#10;\end{document}&#10;"/>
  <p:tag name="FILENAME" val="txp_fig"/>
  <p:tag name="FORMAT" val="pngmono"/>
  <p:tag name="RES" val="1200"/>
  <p:tag name="BLEND" val="0"/>
  <p:tag name="TRANSPARENT" val="0"/>
  <p:tag name="TBUG" val="0"/>
  <p:tag name="ALLOWFS" val="0"/>
  <p:tag name="ORIGWIDTH" val="361"/>
  <p:tag name="PICTUREFILESIZE" val="16681"/>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y | x)}{P(y)} P(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7"/>
  <p:tag name="PICTUREFILESIZE" val="16339"/>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y | x) P(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35"/>
  <p:tag name="PICTUREFILESIZE" val="6940"/>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rain) = P(W=rain), \]&#10;\end{document}&#10;"/>
  <p:tag name="FILENAME" val="txp_fig"/>
  <p:tag name="FORMAT" val="pngmono"/>
  <p:tag name="RES" val="1200"/>
  <p:tag name="BLEND" val="0"/>
  <p:tag name="TRANSPARENT" val="0"/>
  <p:tag name="TBUG" val="0"/>
  <p:tag name="ALLOWFS" val="0"/>
  <p:tag name="ORIGWIDTH" val="243"/>
  <p:tag name="PICTUREFILESIZE" val="11947"/>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10;P(hot) = P(T = hot),   \]&#10;\end{document}&#10;"/>
  <p:tag name="FILENAME" val="txp_fig"/>
  <p:tag name="FORMAT" val="pngmono"/>
  <p:tag name="RES" val="1200"/>
  <p:tag name="BLEND" val="0"/>
  <p:tag name="TRANSPARENT" val="0"/>
  <p:tag name="TBUG" val="0"/>
  <p:tag name="ALLOWFS" val="0"/>
  <p:tag name="ORIGWIDTH" val="213"/>
  <p:tag name="PICTUREFILESIZE" val="9650"/>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10;P(cold) = P(T = cold),   \]&#10;\end{document}&#10;"/>
  <p:tag name="FILENAME" val="txp_fig"/>
  <p:tag name="FORMAT" val="pngmono"/>
  <p:tag name="RES" val="1200"/>
  <p:tag name="BLEND" val="0"/>
  <p:tag name="TRANSPARENT" val="0"/>
  <p:tag name="TBUG" val="0"/>
  <p:tag name="ALLOWFS" val="0"/>
  <p:tag name="ORIGWIDTH" val="226"/>
  <p:tag name="PICTUREFILESIZE" val="10440"/>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ldots \]&#10;\end{document}&#10;"/>
  <p:tag name="FILENAME" val="txp_fig"/>
  <p:tag name="FORMAT" val="pngmono"/>
  <p:tag name="RES" val="1200"/>
  <p:tag name="BLEND" val="0"/>
  <p:tag name="TRANSPARENT" val="0"/>
  <p:tag name="TBUG" val="0"/>
  <p:tag name="ALLOWFS" val="0"/>
  <p:tag name="ORIGWIDTH" val="22"/>
  <p:tag name="PICTUREFILESIZE" val="3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3880</TotalTime>
  <Words>4884</Words>
  <Application>Microsoft Office PowerPoint</Application>
  <PresentationFormat>全屏显示(4:3)</PresentationFormat>
  <Paragraphs>1085</Paragraphs>
  <Slides>51</Slides>
  <Notes>35</Notes>
  <HiddenSlides>9</HiddenSlides>
  <MMClips>1</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51</vt:i4>
      </vt:variant>
    </vt:vector>
  </HeadingPairs>
  <TitlesOfParts>
    <vt:vector size="61" baseType="lpstr">
      <vt:lpstr>游ゴシック</vt:lpstr>
      <vt:lpstr>等线</vt:lpstr>
      <vt:lpstr>等线 Light</vt:lpstr>
      <vt:lpstr>宋体</vt:lpstr>
      <vt:lpstr>Arial</vt:lpstr>
      <vt:lpstr>Calibri</vt:lpstr>
      <vt:lpstr>Cambria Math</vt:lpstr>
      <vt:lpstr>Wingdings</vt:lpstr>
      <vt:lpstr>Office 主题​​</vt:lpstr>
      <vt:lpstr>Photo Editor Photo</vt:lpstr>
      <vt:lpstr>人工智能的大体分类</vt:lpstr>
      <vt:lpstr>人工智能导论： 概率</vt:lpstr>
      <vt:lpstr>Inference in Ghostbusters</vt:lpstr>
      <vt:lpstr>视频演示 Ghostbuster – No probability</vt:lpstr>
      <vt:lpstr>Uncertainty 不确定性</vt:lpstr>
      <vt:lpstr>不确定性(Uncertainty)</vt:lpstr>
      <vt:lpstr>对不确定性的应对</vt:lpstr>
      <vt:lpstr>概率(Probability)</vt:lpstr>
      <vt:lpstr>决策(Decisions)</vt:lpstr>
      <vt:lpstr>概率的基本法则</vt:lpstr>
      <vt:lpstr>基本法则（继续）</vt:lpstr>
      <vt:lpstr>PowerPoint 演示文稿</vt:lpstr>
      <vt:lpstr>PowerPoint 演示文稿</vt:lpstr>
      <vt:lpstr>乘法原则</vt:lpstr>
      <vt:lpstr>随机变量(Random Variables)</vt:lpstr>
      <vt:lpstr>PowerPoint 演示文稿</vt:lpstr>
      <vt:lpstr>概率分布(Probability Distributions)</vt:lpstr>
      <vt:lpstr>概率分布</vt:lpstr>
      <vt:lpstr>联合分布(Joint Distributions)</vt:lpstr>
      <vt:lpstr>联合分布中可能的世界</vt:lpstr>
      <vt:lpstr>Probabilistic Models 概率模型</vt:lpstr>
      <vt:lpstr>事件的概率</vt:lpstr>
      <vt:lpstr>练习: 计算事件概率</vt:lpstr>
      <vt:lpstr>练习: 事件概率</vt:lpstr>
      <vt:lpstr>边缘分布(Marginal Distributions)</vt:lpstr>
      <vt:lpstr>练习: 边缘分布</vt:lpstr>
      <vt:lpstr>条件概率(Conditional Probabilities)</vt:lpstr>
      <vt:lpstr>条件概率</vt:lpstr>
      <vt:lpstr>练习: 条件概率</vt:lpstr>
      <vt:lpstr>条件分布（Conditional Distributions）</vt:lpstr>
      <vt:lpstr>正规化/标准化(Normalization) 技巧</vt:lpstr>
      <vt:lpstr>正规化技巧</vt:lpstr>
      <vt:lpstr>正规化技巧</vt:lpstr>
      <vt:lpstr>Quiz: Normalization Trick</vt:lpstr>
      <vt:lpstr>正规化的定义</vt:lpstr>
      <vt:lpstr>概率推理(Probabilistic Inference)</vt:lpstr>
      <vt:lpstr>通过列举(Enumeration)来推理</vt:lpstr>
      <vt:lpstr>通过列举来推理</vt:lpstr>
      <vt:lpstr>列举推理</vt:lpstr>
      <vt:lpstr>乘法规则(The Product Rule)</vt:lpstr>
      <vt:lpstr>乘法规则</vt:lpstr>
      <vt:lpstr>The Chain Rule</vt:lpstr>
      <vt:lpstr>链式法则(The Chain Rule)</vt:lpstr>
      <vt:lpstr>贝叶斯法则(Bayes Rule)</vt:lpstr>
      <vt:lpstr>贝叶斯法则</vt:lpstr>
      <vt:lpstr>贝叶斯法则(Bayes’ Rule)</vt:lpstr>
      <vt:lpstr>用贝叶斯法则进行推断</vt:lpstr>
      <vt:lpstr>小练习</vt:lpstr>
      <vt:lpstr>小练习</vt:lpstr>
      <vt:lpstr>PowerPoint 演示文稿</vt:lpstr>
      <vt:lpstr>下一次的内容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 Qi</dc:creator>
  <cp:lastModifiedBy>Qi Qi</cp:lastModifiedBy>
  <cp:revision>687</cp:revision>
  <dcterms:created xsi:type="dcterms:W3CDTF">2014-10-28T23:35:21Z</dcterms:created>
  <dcterms:modified xsi:type="dcterms:W3CDTF">2019-11-04T07:22:29Z</dcterms:modified>
</cp:coreProperties>
</file>