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  <p:sldMasterId id="2147483901" r:id="rId2"/>
  </p:sldMasterIdLst>
  <p:notesMasterIdLst>
    <p:notesMasterId r:id="rId27"/>
  </p:notesMasterIdLst>
  <p:handoutMasterIdLst>
    <p:handoutMasterId r:id="rId28"/>
  </p:handoutMasterIdLst>
  <p:sldIdLst>
    <p:sldId id="344" r:id="rId3"/>
    <p:sldId id="354" r:id="rId4"/>
    <p:sldId id="366" r:id="rId5"/>
    <p:sldId id="355" r:id="rId6"/>
    <p:sldId id="356" r:id="rId7"/>
    <p:sldId id="360" r:id="rId8"/>
    <p:sldId id="324" r:id="rId9"/>
    <p:sldId id="300" r:id="rId10"/>
    <p:sldId id="325" r:id="rId11"/>
    <p:sldId id="359" r:id="rId12"/>
    <p:sldId id="370" r:id="rId13"/>
    <p:sldId id="361" r:id="rId14"/>
    <p:sldId id="301" r:id="rId15"/>
    <p:sldId id="303" r:id="rId16"/>
    <p:sldId id="327" r:id="rId17"/>
    <p:sldId id="367" r:id="rId18"/>
    <p:sldId id="343" r:id="rId19"/>
    <p:sldId id="365" r:id="rId20"/>
    <p:sldId id="368" r:id="rId21"/>
    <p:sldId id="364" r:id="rId22"/>
    <p:sldId id="340" r:id="rId23"/>
    <p:sldId id="341" r:id="rId24"/>
    <p:sldId id="371" r:id="rId25"/>
    <p:sldId id="342" r:id="rId26"/>
  </p:sldIdLst>
  <p:sldSz cx="9144000" cy="6858000" type="screen4x3"/>
  <p:notesSz cx="7099300" cy="10234613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2D6158-AFE0-E24D-9779-6106D7D7F515}">
          <p14:sldIdLst>
            <p14:sldId id="344"/>
            <p14:sldId id="354"/>
            <p14:sldId id="366"/>
            <p14:sldId id="355"/>
            <p14:sldId id="356"/>
            <p14:sldId id="360"/>
            <p14:sldId id="324"/>
            <p14:sldId id="300"/>
            <p14:sldId id="325"/>
            <p14:sldId id="359"/>
            <p14:sldId id="370"/>
            <p14:sldId id="361"/>
            <p14:sldId id="301"/>
            <p14:sldId id="303"/>
            <p14:sldId id="327"/>
            <p14:sldId id="367"/>
            <p14:sldId id="343"/>
            <p14:sldId id="365"/>
            <p14:sldId id="368"/>
            <p14:sldId id="364"/>
            <p14:sldId id="340"/>
            <p14:sldId id="341"/>
            <p14:sldId id="371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33CC33"/>
    <a:srgbClr val="FFFF00"/>
    <a:srgbClr val="3333FF"/>
    <a:srgbClr val="FF3300"/>
    <a:srgbClr val="CC00CC"/>
    <a:srgbClr val="FFCC00"/>
    <a:srgbClr val="FF99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5" autoAdjust="0"/>
    <p:restoredTop sz="83222" autoAdjust="0"/>
  </p:normalViewPr>
  <p:slideViewPr>
    <p:cSldViewPr>
      <p:cViewPr varScale="1">
        <p:scale>
          <a:sx n="89" d="100"/>
          <a:sy n="89" d="100"/>
        </p:scale>
        <p:origin x="744" y="84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 Qi" userId="f29008d1e1aa583c" providerId="LiveId" clId="{B27E05D6-910A-4E93-926E-1DCA525A1B42}"/>
    <pc:docChg chg="modSld">
      <pc:chgData name="Qi Qi" userId="f29008d1e1aa583c" providerId="LiveId" clId="{B27E05D6-910A-4E93-926E-1DCA525A1B42}" dt="2017-12-07T02:47:37.669" v="37" actId="1076"/>
      <pc:docMkLst>
        <pc:docMk/>
      </pc:docMkLst>
      <pc:sldChg chg="modSp modAnim">
        <pc:chgData name="Qi Qi" userId="f29008d1e1aa583c" providerId="LiveId" clId="{B27E05D6-910A-4E93-926E-1DCA525A1B42}" dt="2017-12-07T02:47:37.669" v="37" actId="1076"/>
        <pc:sldMkLst>
          <pc:docMk/>
          <pc:sldMk cId="0" sldId="327"/>
        </pc:sldMkLst>
        <pc:spChg chg="mod">
          <ac:chgData name="Qi Qi" userId="f29008d1e1aa583c" providerId="LiveId" clId="{B27E05D6-910A-4E93-926E-1DCA525A1B42}" dt="2017-12-07T02:47:19.722" v="35"/>
          <ac:spMkLst>
            <pc:docMk/>
            <pc:sldMk cId="0" sldId="327"/>
            <ac:spMk id="1143811" creationId="{00000000-0000-0000-0000-000000000000}"/>
          </ac:spMkLst>
        </pc:spChg>
        <pc:picChg chg="mod">
          <ac:chgData name="Qi Qi" userId="f29008d1e1aa583c" providerId="LiveId" clId="{B27E05D6-910A-4E93-926E-1DCA525A1B42}" dt="2017-12-07T02:47:10.410" v="25" actId="1076"/>
          <ac:picMkLst>
            <pc:docMk/>
            <pc:sldMk cId="0" sldId="327"/>
            <ac:picMk id="67" creationId="{00000000-0000-0000-0000-000000000000}"/>
          </ac:picMkLst>
        </pc:picChg>
        <pc:picChg chg="mod">
          <ac:chgData name="Qi Qi" userId="f29008d1e1aa583c" providerId="LiveId" clId="{B27E05D6-910A-4E93-926E-1DCA525A1B42}" dt="2017-12-07T02:47:17.684" v="31" actId="1076"/>
          <ac:picMkLst>
            <pc:docMk/>
            <pc:sldMk cId="0" sldId="327"/>
            <ac:picMk id="69" creationId="{00000000-0000-0000-0000-000000000000}"/>
          </ac:picMkLst>
        </pc:picChg>
        <pc:picChg chg="mod">
          <ac:chgData name="Qi Qi" userId="f29008d1e1aa583c" providerId="LiveId" clId="{B27E05D6-910A-4E93-926E-1DCA525A1B42}" dt="2017-12-07T02:47:37.669" v="37" actId="1076"/>
          <ac:picMkLst>
            <pc:docMk/>
            <pc:sldMk cId="0" sldId="327"/>
            <ac:picMk id="1143822" creationId="{00000000-0000-0000-0000-000000000000}"/>
          </ac:picMkLst>
        </pc:picChg>
        <pc:picChg chg="mod">
          <ac:chgData name="Qi Qi" userId="f29008d1e1aa583c" providerId="LiveId" clId="{B27E05D6-910A-4E93-926E-1DCA525A1B42}" dt="2017-12-07T02:39:05.745" v="14" actId="14100"/>
          <ac:picMkLst>
            <pc:docMk/>
            <pc:sldMk cId="0" sldId="327"/>
            <ac:picMk id="1143823" creationId="{00000000-0000-0000-0000-000000000000}"/>
          </ac:picMkLst>
        </pc:picChg>
      </pc:sldChg>
      <pc:sldChg chg="modSp">
        <pc:chgData name="Qi Qi" userId="f29008d1e1aa583c" providerId="LiveId" clId="{B27E05D6-910A-4E93-926E-1DCA525A1B42}" dt="2017-12-06T03:29:01.474" v="3" actId="14100"/>
        <pc:sldMkLst>
          <pc:docMk/>
          <pc:sldMk cId="1214183179" sldId="356"/>
        </pc:sldMkLst>
        <pc:spChg chg="mod">
          <ac:chgData name="Qi Qi" userId="f29008d1e1aa583c" providerId="LiveId" clId="{B27E05D6-910A-4E93-926E-1DCA525A1B42}" dt="2017-12-06T03:29:01.474" v="3" actId="14100"/>
          <ac:spMkLst>
            <pc:docMk/>
            <pc:sldMk cId="1214183179" sldId="356"/>
            <ac:spMk id="1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CBF75D9-EC51-4AF6-915E-F281D91506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95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4A1F5473-D906-4572-8260-982638E388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1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只有一个幽灵，</a:t>
            </a:r>
            <a:r>
              <a:rPr kumimoji="1" lang="en-US" altLang="zh-CN" dirty="0"/>
              <a:t>Bust</a:t>
            </a:r>
            <a:r>
              <a:rPr kumimoji="1" lang="zh-CN" altLang="en-US" dirty="0"/>
              <a:t>行动只有一次，成功的话得到</a:t>
            </a:r>
            <a:r>
              <a:rPr kumimoji="1" lang="en-US" altLang="zh-CN" dirty="0"/>
              <a:t>250</a:t>
            </a:r>
            <a:r>
              <a:rPr kumimoji="1" lang="zh-CN" altLang="en-US" dirty="0"/>
              <a:t>分，否则游戏以失败退出。另外每次的</a:t>
            </a:r>
            <a:r>
              <a:rPr kumimoji="1" lang="en-US" altLang="zh-CN" dirty="0"/>
              <a:t>sensing</a:t>
            </a:r>
            <a:r>
              <a:rPr kumimoji="1" lang="zh-CN" altLang="en-US" dirty="0"/>
              <a:t>都会减</a:t>
            </a:r>
            <a:r>
              <a:rPr kumimoji="1" lang="en-US" altLang="zh-CN" dirty="0"/>
              <a:t>1</a:t>
            </a:r>
            <a:r>
              <a:rPr kumimoji="1" lang="zh-CN" altLang="en-US" dirty="0"/>
              <a:t>分。</a:t>
            </a:r>
            <a:endParaRPr kumimoji="1" lang="en-US" altLang="zh-CN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问题是下一个要</a:t>
            </a:r>
            <a:r>
              <a:rPr kumimoji="1" lang="en-US" altLang="zh-CN" dirty="0"/>
              <a:t>sensing</a:t>
            </a:r>
            <a:r>
              <a:rPr kumimoji="1" lang="zh-CN" altLang="en-US" dirty="0"/>
              <a:t>的位置应该在哪里，而且</a:t>
            </a:r>
            <a:r>
              <a:rPr kumimoji="1" lang="en-US" altLang="zh-CN" dirty="0"/>
              <a:t>sensing</a:t>
            </a:r>
            <a:r>
              <a:rPr kumimoji="1" lang="zh-CN" altLang="en-US" dirty="0"/>
              <a:t>的序列结果使你获得最大化的功效值。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67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EU</a:t>
            </a:r>
            <a:r>
              <a:rPr kumimoji="1" lang="zh-CN" altLang="en-US" dirty="0"/>
              <a:t>表示期望功效值，</a:t>
            </a:r>
            <a:r>
              <a:rPr kumimoji="1" lang="en-US" altLang="zh-CN" dirty="0"/>
              <a:t>MEU</a:t>
            </a:r>
            <a:r>
              <a:rPr kumimoji="1" lang="zh-CN" altLang="en-US" dirty="0"/>
              <a:t>表示最大期望功效值。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5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P(F) is a marginal distribution of P(W, F). Computed from the Bayesian Net.</a:t>
            </a:r>
          </a:p>
          <a:p>
            <a:r>
              <a:rPr kumimoji="1" lang="en-US" altLang="zh-CN" dirty="0"/>
              <a:t>70</a:t>
            </a:r>
            <a:r>
              <a:rPr kumimoji="1" lang="zh-CN" altLang="en-US" dirty="0"/>
              <a:t>，</a:t>
            </a:r>
            <a:r>
              <a:rPr kumimoji="1" lang="en-US" altLang="zh-CN" dirty="0"/>
              <a:t>53</a:t>
            </a:r>
            <a:r>
              <a:rPr kumimoji="1" lang="zh-CN" altLang="en-US" dirty="0"/>
              <a:t>这两个值在之前的幻灯片里有计算过。这里是介绍变量</a:t>
            </a:r>
            <a:r>
              <a:rPr kumimoji="1" lang="en-US" altLang="zh-CN" dirty="0"/>
              <a:t>E’</a:t>
            </a:r>
            <a:r>
              <a:rPr kumimoji="1" lang="zh-CN" altLang="en-US" dirty="0"/>
              <a:t>（这里是</a:t>
            </a:r>
            <a:r>
              <a:rPr kumimoji="1" lang="en-US" altLang="zh-CN" dirty="0"/>
              <a:t>Forecast</a:t>
            </a:r>
            <a:r>
              <a:rPr kumimoji="1" lang="zh-CN" altLang="en-US" dirty="0"/>
              <a:t>）的信息价值（即期望增值在</a:t>
            </a:r>
            <a:r>
              <a:rPr kumimoji="1" lang="en-US" altLang="zh-CN" dirty="0"/>
              <a:t>MEU</a:t>
            </a:r>
            <a:r>
              <a:rPr kumimoji="1" lang="zh-CN" altLang="en-US" dirty="0"/>
              <a:t>上的）。</a:t>
            </a:r>
            <a:endParaRPr kumimoji="1" lang="en-US" altLang="zh-CN" dirty="0"/>
          </a:p>
          <a:p>
            <a:r>
              <a:rPr kumimoji="1" lang="en-US" altLang="zh-CN" dirty="0"/>
              <a:t>0.59</a:t>
            </a:r>
            <a:r>
              <a:rPr kumimoji="1" lang="zh-CN" altLang="en-US" dirty="0"/>
              <a:t>（</a:t>
            </a:r>
            <a:r>
              <a:rPr kumimoji="1" lang="en-US" altLang="zh-CN" dirty="0"/>
              <a:t>53-70</a:t>
            </a:r>
            <a:r>
              <a:rPr kumimoji="1" lang="zh-CN" altLang="en-US" dirty="0"/>
              <a:t>）</a:t>
            </a:r>
            <a:r>
              <a:rPr kumimoji="1" lang="en-US" altLang="zh-CN" dirty="0"/>
              <a:t>+</a:t>
            </a:r>
            <a:r>
              <a:rPr kumimoji="1" lang="zh-CN" altLang="en-US" dirty="0"/>
              <a:t> </a:t>
            </a:r>
            <a:r>
              <a:rPr kumimoji="1" lang="en-US" altLang="zh-CN" dirty="0"/>
              <a:t>0.41</a:t>
            </a:r>
            <a:r>
              <a:rPr kumimoji="1" lang="zh-CN" altLang="en-US" dirty="0"/>
              <a:t> </a:t>
            </a:r>
            <a:r>
              <a:rPr kumimoji="1" lang="en-US" altLang="zh-CN" dirty="0"/>
              <a:t>(95-70)</a:t>
            </a:r>
            <a:r>
              <a:rPr kumimoji="1" lang="zh-CN" altLang="en-US" dirty="0"/>
              <a:t> </a:t>
            </a:r>
            <a:r>
              <a:rPr kumimoji="1" lang="en-US" altLang="zh-CN" dirty="0"/>
              <a:t>=</a:t>
            </a:r>
            <a:r>
              <a:rPr kumimoji="1" lang="zh-CN" altLang="en-US" dirty="0"/>
              <a:t> </a:t>
            </a:r>
            <a:r>
              <a:rPr kumimoji="1" lang="en-US" altLang="zh-CN" dirty="0"/>
              <a:t>7.78</a:t>
            </a:r>
            <a:r>
              <a:rPr kumimoji="1" lang="zh-CN" altLang="en-US" dirty="0"/>
              <a:t> 结果是一样的。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39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这里的信息是指观察随机变量</a:t>
            </a:r>
            <a:r>
              <a:rPr kumimoji="1" lang="en-US" altLang="zh-CN" dirty="0"/>
              <a:t>E’</a:t>
            </a:r>
            <a:r>
              <a:rPr kumimoji="1" lang="zh-CN" altLang="en-US" dirty="0"/>
              <a:t>的价值。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3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kumimoji="1" lang="zh-CN" altLang="en-US" dirty="0"/>
              <a:t>非加和性里，关系有可能是大于也有可能是小于</a:t>
            </a:r>
            <a:r>
              <a:rPr lang="en-US" altLang="zh-CN" sz="2800" dirty="0">
                <a:ea typeface="ＭＳ Ｐゴシック" pitchFamily="34" charset="-128"/>
              </a:rPr>
              <a:t> </a:t>
            </a:r>
            <a:r>
              <a:rPr lang="en-US" altLang="zh-CN" sz="2400" dirty="0">
                <a:ea typeface="ＭＳ Ｐゴシック" pitchFamily="34" charset="-128"/>
              </a:rPr>
              <a:t>(think of observing </a:t>
            </a:r>
            <a:r>
              <a:rPr lang="en-US" altLang="zh-CN" sz="2400" dirty="0" err="1">
                <a:latin typeface="Calibri"/>
                <a:ea typeface="ＭＳ Ｐゴシック" pitchFamily="34" charset="-128"/>
              </a:rPr>
              <a:t>E</a:t>
            </a:r>
            <a:r>
              <a:rPr lang="en-US" altLang="zh-CN" sz="2400" baseline="-25000" dirty="0" err="1">
                <a:latin typeface="Calibri"/>
                <a:ea typeface="ＭＳ Ｐゴシック" pitchFamily="34" charset="-128"/>
              </a:rPr>
              <a:t>j</a:t>
            </a:r>
            <a:r>
              <a:rPr lang="en-US" altLang="zh-CN" sz="2400" dirty="0">
                <a:ea typeface="ＭＳ Ｐゴシック" pitchFamily="34" charset="-128"/>
              </a:rPr>
              <a:t> twice) </a:t>
            </a:r>
            <a:r>
              <a:rPr lang="zh-CN" altLang="en-US" sz="2400" dirty="0">
                <a:ea typeface="ＭＳ Ｐゴシック" pitchFamily="34" charset="-128"/>
              </a:rPr>
              <a:t>。</a:t>
            </a:r>
            <a:endParaRPr kumimoji="1" lang="en-US" altLang="zh-CN" dirty="0"/>
          </a:p>
          <a:p>
            <a:r>
              <a:rPr kumimoji="1" lang="zh-CN" altLang="en-US" dirty="0"/>
              <a:t>顺序独立性：观察的顺序不重要，重要的是给定这些观察值以后计算</a:t>
            </a:r>
            <a:r>
              <a:rPr kumimoji="1" lang="en-US" altLang="zh-CN" dirty="0"/>
              <a:t>utility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 的父节点的</a:t>
            </a:r>
            <a:r>
              <a:rPr kumimoji="1" lang="zh-CN" altLang="en-US" baseline="0" dirty="0"/>
              <a:t> </a:t>
            </a:r>
            <a:r>
              <a:rPr kumimoji="1" lang="en-US" altLang="zh-CN" dirty="0"/>
              <a:t>posterior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distribution</a:t>
            </a:r>
            <a:r>
              <a:rPr kumimoji="1" lang="zh-CN" altLang="en-US" dirty="0"/>
              <a:t>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99.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1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之前的幻灯片有相应的情景介绍，采到油的价值是</a:t>
            </a:r>
            <a:r>
              <a:rPr kumimoji="1" lang="en-US" altLang="zh-CN" dirty="0"/>
              <a:t>k</a:t>
            </a:r>
            <a:r>
              <a:rPr kumimoji="1" lang="zh-CN" altLang="en-US" dirty="0"/>
              <a:t>，在不知道任何信息的情况下行动的期值是</a:t>
            </a:r>
            <a:r>
              <a:rPr kumimoji="1" lang="en-US" altLang="zh-CN" dirty="0"/>
              <a:t>k/2.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k/2,</a:t>
            </a:r>
            <a:r>
              <a:rPr kumimoji="1" lang="zh-CN" altLang="en-US" dirty="0"/>
              <a:t> </a:t>
            </a:r>
            <a:r>
              <a:rPr kumimoji="1" lang="en-US" altLang="zh-CN" dirty="0"/>
              <a:t>0~k/2,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0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(V-structure,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belief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flow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cut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off),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&gt;0</a:t>
            </a:r>
          </a:p>
          <a:p>
            <a:endParaRPr kumimoji="1" lang="en-US" altLang="zh-CN" baseline="0" dirty="0"/>
          </a:p>
          <a:p>
            <a:r>
              <a:rPr kumimoji="1" lang="en-US" altLang="zh-CN" baseline="0" dirty="0"/>
              <a:t>Parents(U)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here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 err="1"/>
              <a:t>OilLoc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variable.</a:t>
            </a:r>
          </a:p>
          <a:p>
            <a:endParaRPr kumimoji="1" lang="en-US" altLang="zh-CN" baseline="0" dirty="0"/>
          </a:p>
          <a:p>
            <a:r>
              <a:rPr kumimoji="1" lang="en-US" altLang="zh-CN" baseline="0" dirty="0"/>
              <a:t>If the information(Evidence) can’t change the distribution of the state variable (the state parent node of the U node), then its value is zero.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86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Partially Observable Markov Decision Problems.</a:t>
            </a:r>
          </a:p>
          <a:p>
            <a:r>
              <a:rPr lang="en-US" altLang="zh-CN" dirty="0"/>
              <a:t>You even don’t know what state you will end up, when you take action a in state s.</a:t>
            </a:r>
          </a:p>
          <a:p>
            <a:r>
              <a:rPr lang="en-US" altLang="zh-CN" dirty="0"/>
              <a:t>You could have a belief state of current world, but you don’t know for sure what exactly world (state) you are in.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53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You take an action then it(environment) gives you an observation instead of a state s’. You need to infer the state distribution using the observation.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4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4 different outcomes.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3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这里的观察情况，比如指对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Forecast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变量的观察值。</a:t>
            </a:r>
            <a:endParaRPr lang="en-US" altLang="zh-CN" dirty="0">
              <a:latin typeface="Arial" pitchFamily="34" charset="0"/>
              <a:ea typeface="ＭＳ Ｐゴシック" pitchFamily="34" charset="-128"/>
            </a:endParaRPr>
          </a:p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You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cannot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control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“Weather” random variable’s values, that’s why need to compute expected utility.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MEU(null), the argument means there is no evidence(information).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从获取信息的角度讲，区别在于观察到的信息，这里是空</a:t>
            </a:r>
            <a:r>
              <a:rPr kumimoji="1" lang="en-US" altLang="zh-CN" dirty="0"/>
              <a:t>{}</a:t>
            </a:r>
            <a:r>
              <a:rPr kumimoji="1" lang="zh-CN" altLang="en-US" dirty="0"/>
              <a:t>，即没有观察到任何信息即变量的值（会影响到</a:t>
            </a:r>
            <a:r>
              <a:rPr kumimoji="1" lang="en-US" altLang="zh-CN" dirty="0"/>
              <a:t>weather</a:t>
            </a:r>
            <a:r>
              <a:rPr kumimoji="1" lang="zh-CN" altLang="en-US" dirty="0"/>
              <a:t>的后验概率分布）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注意这里的最优决策是 </a:t>
            </a:r>
            <a:r>
              <a:rPr kumimoji="1" lang="en-US" altLang="zh-CN" dirty="0"/>
              <a:t>take</a:t>
            </a:r>
            <a:r>
              <a:rPr kumimoji="1" lang="zh-CN" altLang="en-US" dirty="0"/>
              <a:t>，而不是之前的 </a:t>
            </a:r>
            <a:r>
              <a:rPr kumimoji="1" lang="en-US" altLang="zh-CN" dirty="0"/>
              <a:t>leave.  Here the computation of utility is given </a:t>
            </a:r>
            <a:r>
              <a:rPr kumimoji="1" lang="en-US" altLang="zh-CN" b="1" dirty="0"/>
              <a:t>the information (knowledge) that forecast was bad</a:t>
            </a:r>
            <a:r>
              <a:rPr kumimoji="1" lang="en-US" altLang="zh-CN" dirty="0"/>
              <a:t>.</a:t>
            </a:r>
          </a:p>
          <a:p>
            <a:r>
              <a:rPr kumimoji="1" lang="zh-CN" altLang="en-US" dirty="0"/>
              <a:t>注意 </a:t>
            </a:r>
            <a:r>
              <a:rPr kumimoji="1" lang="en-US" altLang="zh-CN" dirty="0"/>
              <a:t>P(W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dirty="0"/>
              <a:t>F=bad)</a:t>
            </a:r>
            <a:r>
              <a:rPr kumimoji="1" lang="zh-CN" altLang="en-US" dirty="0"/>
              <a:t>不是贝叶斯网络直接给出的。 实际上是通过在相应的贝叶斯网络上推理计算出来的。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44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这里是在知道</a:t>
            </a:r>
            <a:r>
              <a:rPr kumimoji="1" lang="en-US" altLang="zh-CN" dirty="0"/>
              <a:t>Forecast=bad</a:t>
            </a:r>
            <a:r>
              <a:rPr kumimoji="1" lang="zh-CN" altLang="en-US" dirty="0"/>
              <a:t> 这个信息后决策的过程，变化是</a:t>
            </a:r>
            <a:r>
              <a:rPr kumimoji="1" lang="en-US" altLang="zh-CN" dirty="0"/>
              <a:t>Weather</a:t>
            </a:r>
            <a:r>
              <a:rPr kumimoji="1" lang="zh-CN" altLang="en-US" dirty="0"/>
              <a:t>表现为后验概率分布。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23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Bust</a:t>
            </a:r>
            <a:r>
              <a:rPr kumimoji="1" lang="zh-CN" altLang="en-US" dirty="0"/>
              <a:t>行动只有一次，成功的话得到</a:t>
            </a:r>
            <a:r>
              <a:rPr kumimoji="1" lang="en-US" altLang="zh-CN" dirty="0"/>
              <a:t>250</a:t>
            </a:r>
            <a:r>
              <a:rPr kumimoji="1" lang="zh-CN" altLang="en-US" dirty="0"/>
              <a:t>分，否则游戏以失败退出。另外每次的</a:t>
            </a:r>
            <a:r>
              <a:rPr kumimoji="1" lang="en-US" altLang="zh-CN" dirty="0"/>
              <a:t>sensing</a:t>
            </a:r>
            <a:r>
              <a:rPr kumimoji="1" lang="zh-CN" altLang="en-US" dirty="0"/>
              <a:t>都会减</a:t>
            </a:r>
            <a:r>
              <a:rPr kumimoji="1" lang="en-US" altLang="zh-CN" dirty="0"/>
              <a:t>1</a:t>
            </a:r>
            <a:r>
              <a:rPr kumimoji="1" lang="zh-CN" altLang="en-US" dirty="0"/>
              <a:t>分。</a:t>
            </a:r>
            <a:endParaRPr kumimoji="1" lang="en-US" altLang="zh-CN" dirty="0"/>
          </a:p>
          <a:p>
            <a:r>
              <a:rPr kumimoji="1" lang="en-US" altLang="zh-CN" dirty="0"/>
              <a:t>Every sensing at a location turns to an evidence of a child node.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7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9"/>
            <a:ext cx="9144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9144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D4DA-0E7E-4568-A454-4074090E3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249C1-E3D7-4209-B746-9C7D11807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1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1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14AC-469A-42FB-9D01-D55F409F9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9"/>
            <a:ext cx="9144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9144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D4DA-0E7E-4568-A454-4074090E3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90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F1C9E-1098-48D9-B6CC-80E94073E1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96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2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4" indent="0">
              <a:buNone/>
              <a:defRPr sz="1425"/>
            </a:lvl2pPr>
            <a:lvl3pPr marL="685766" indent="0">
              <a:buNone/>
              <a:defRPr sz="1200"/>
            </a:lvl3pPr>
            <a:lvl4pPr marL="1028649" indent="0">
              <a:buNone/>
              <a:defRPr sz="1125"/>
            </a:lvl4pPr>
            <a:lvl5pPr marL="1371532" indent="0">
              <a:buNone/>
              <a:defRPr sz="1125"/>
            </a:lvl5pPr>
            <a:lvl6pPr marL="1714415" indent="0">
              <a:buNone/>
              <a:defRPr sz="1125"/>
            </a:lvl6pPr>
            <a:lvl7pPr marL="2057297" indent="0">
              <a:buNone/>
              <a:defRPr sz="1125"/>
            </a:lvl7pPr>
            <a:lvl8pPr marL="2400180" indent="0">
              <a:buNone/>
              <a:defRPr sz="1125"/>
            </a:lvl8pPr>
            <a:lvl9pPr marL="2743064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09D2-EEC5-41E4-B373-D8D1440F0A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64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2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2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E8AD-E8C9-4997-A1DA-098C47DAF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15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4"/>
            <a:ext cx="3030141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25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4"/>
            <a:ext cx="3031331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25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B6B59-D9A1-4602-B5BC-ED7CD45E1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13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165FE-267F-410E-8BBB-1F2D75B80E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2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43D5-BCCE-4C27-9FB6-667D69774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98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4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3"/>
            <a:ext cx="2256235" cy="4691063"/>
          </a:xfrm>
        </p:spPr>
        <p:txBody>
          <a:bodyPr/>
          <a:lstStyle>
            <a:lvl1pPr marL="0" indent="0">
              <a:buNone/>
              <a:defRPr sz="1125"/>
            </a:lvl1pPr>
            <a:lvl2pPr marL="342884" indent="0">
              <a:buNone/>
              <a:defRPr sz="900"/>
            </a:lvl2pPr>
            <a:lvl3pPr marL="685766" indent="0">
              <a:buNone/>
              <a:defRPr sz="825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06E33-31AA-4CF4-93C6-67AE5A6ADE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8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imHei" charset="-122"/>
                <a:ea typeface="SimHei" charset="-122"/>
                <a:cs typeface="SimHei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imSun" charset="-122"/>
                <a:ea typeface="SimSun" charset="-122"/>
                <a:cs typeface="SimSun" charset="-122"/>
              </a:defRPr>
            </a:lvl1pPr>
            <a:lvl2pPr>
              <a:defRPr>
                <a:latin typeface="SimSun" charset="-122"/>
                <a:ea typeface="SimSun" charset="-122"/>
                <a:cs typeface="SimSun" charset="-122"/>
              </a:defRPr>
            </a:lvl2pPr>
            <a:lvl3pPr>
              <a:defRPr>
                <a:latin typeface="SimSun" charset="-122"/>
                <a:ea typeface="SimSun" charset="-122"/>
                <a:cs typeface="SimSun" charset="-122"/>
              </a:defRPr>
            </a:lvl3pPr>
            <a:lvl4pPr>
              <a:defRPr>
                <a:latin typeface="SimSun" charset="-122"/>
                <a:ea typeface="SimSun" charset="-122"/>
                <a:cs typeface="SimSun" charset="-122"/>
              </a:defRPr>
            </a:lvl4pPr>
            <a:lvl5pPr>
              <a:defRPr>
                <a:latin typeface="SimSun" charset="-122"/>
                <a:ea typeface="SimSun" charset="-122"/>
                <a:cs typeface="SimSun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F1C9E-1098-48D9-B6CC-80E94073E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2"/>
            <a:ext cx="41148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40"/>
            <a:ext cx="4114800" cy="804863"/>
          </a:xfrm>
        </p:spPr>
        <p:txBody>
          <a:bodyPr/>
          <a:lstStyle>
            <a:lvl1pPr marL="0" indent="0">
              <a:buNone/>
              <a:defRPr sz="1125"/>
            </a:lvl1pPr>
            <a:lvl2pPr marL="342884" indent="0">
              <a:buNone/>
              <a:defRPr sz="900"/>
            </a:lvl2pPr>
            <a:lvl3pPr marL="685766" indent="0">
              <a:buNone/>
              <a:defRPr sz="825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283D3-BDEC-4ADD-B33C-ABE117AC2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86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249C1-E3D7-4209-B746-9C7D11807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35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1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1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14AC-469A-42FB-9D01-D55F409F97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4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2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4" indent="0">
              <a:buNone/>
              <a:defRPr sz="1425"/>
            </a:lvl2pPr>
            <a:lvl3pPr marL="685766" indent="0">
              <a:buNone/>
              <a:defRPr sz="1200"/>
            </a:lvl3pPr>
            <a:lvl4pPr marL="1028649" indent="0">
              <a:buNone/>
              <a:defRPr sz="1125"/>
            </a:lvl4pPr>
            <a:lvl5pPr marL="1371532" indent="0">
              <a:buNone/>
              <a:defRPr sz="1125"/>
            </a:lvl5pPr>
            <a:lvl6pPr marL="1714415" indent="0">
              <a:buNone/>
              <a:defRPr sz="1125"/>
            </a:lvl6pPr>
            <a:lvl7pPr marL="2057297" indent="0">
              <a:buNone/>
              <a:defRPr sz="1125"/>
            </a:lvl7pPr>
            <a:lvl8pPr marL="2400180" indent="0">
              <a:buNone/>
              <a:defRPr sz="1125"/>
            </a:lvl8pPr>
            <a:lvl9pPr marL="2743064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09D2-EEC5-41E4-B373-D8D1440F0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2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2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E8AD-E8C9-4997-A1DA-098C47DAF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4"/>
            <a:ext cx="3030141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25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4"/>
            <a:ext cx="3031331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25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B6B59-D9A1-4602-B5BC-ED7CD45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165FE-267F-410E-8BBB-1F2D75B80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43D5-BCCE-4C27-9FB6-667D69774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4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3"/>
            <a:ext cx="2256235" cy="4691063"/>
          </a:xfrm>
        </p:spPr>
        <p:txBody>
          <a:bodyPr/>
          <a:lstStyle>
            <a:lvl1pPr marL="0" indent="0">
              <a:buNone/>
              <a:defRPr sz="1125"/>
            </a:lvl1pPr>
            <a:lvl2pPr marL="342884" indent="0">
              <a:buNone/>
              <a:defRPr sz="900"/>
            </a:lvl2pPr>
            <a:lvl3pPr marL="685766" indent="0">
              <a:buNone/>
              <a:defRPr sz="825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06E33-31AA-4CF4-93C6-67AE5A6ADE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2"/>
            <a:ext cx="41148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40"/>
            <a:ext cx="4114800" cy="804863"/>
          </a:xfrm>
        </p:spPr>
        <p:txBody>
          <a:bodyPr/>
          <a:lstStyle>
            <a:lvl1pPr marL="0" indent="0">
              <a:buNone/>
              <a:defRPr sz="1125"/>
            </a:lvl1pPr>
            <a:lvl2pPr marL="342884" indent="0">
              <a:buNone/>
              <a:defRPr sz="900"/>
            </a:lvl2pPr>
            <a:lvl3pPr marL="685766" indent="0">
              <a:buNone/>
              <a:defRPr sz="825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97001"/>
            <a:ext cx="85344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125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6245226"/>
            <a:ext cx="21717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125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125"/>
            </a:lvl1pPr>
          </a:lstStyle>
          <a:p>
            <a:fld id="{C9C46FB5-3DA0-47B8-845F-24758E8AE0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9144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77" tIns="34289" rIns="68577" bIns="34289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8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6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649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532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62" indent="-25716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557185" indent="-21430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100">
          <a:solidFill>
            <a:schemeClr val="tx1"/>
          </a:solidFill>
          <a:latin typeface="Calibri" pitchFamily="34" charset="0"/>
        </a:defRPr>
      </a:lvl2pPr>
      <a:lvl3pPr marL="857207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800">
          <a:solidFill>
            <a:schemeClr val="tx1"/>
          </a:solidFill>
          <a:latin typeface="Calibri" pitchFamily="34" charset="0"/>
        </a:defRPr>
      </a:lvl3pPr>
      <a:lvl4pPr marL="1200090" indent="-17144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500">
          <a:solidFill>
            <a:schemeClr val="tx1"/>
          </a:solidFill>
          <a:latin typeface="Calibri" pitchFamily="34" charset="0"/>
        </a:defRPr>
      </a:lvl4pPr>
      <a:lvl5pPr marL="1542974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Calibri" pitchFamily="34" charset="0"/>
        </a:defRPr>
      </a:lvl5pPr>
      <a:lvl6pPr marL="1885856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28739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71622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14505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97001"/>
            <a:ext cx="85344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125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6245226"/>
            <a:ext cx="21717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125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125"/>
            </a:lvl1pPr>
          </a:lstStyle>
          <a:p>
            <a:fld id="{C9C46FB5-3DA0-47B8-845F-24758E8AE0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9144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77" tIns="34289" rIns="68577" bIns="34289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4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8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6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649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532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62" indent="-25716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557185" indent="-21430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100">
          <a:solidFill>
            <a:schemeClr val="tx1"/>
          </a:solidFill>
          <a:latin typeface="Calibri" pitchFamily="34" charset="0"/>
        </a:defRPr>
      </a:lvl2pPr>
      <a:lvl3pPr marL="857207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800">
          <a:solidFill>
            <a:schemeClr val="tx1"/>
          </a:solidFill>
          <a:latin typeface="Calibri" pitchFamily="34" charset="0"/>
        </a:defRPr>
      </a:lvl3pPr>
      <a:lvl4pPr marL="1200090" indent="-17144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500">
          <a:solidFill>
            <a:schemeClr val="tx1"/>
          </a:solidFill>
          <a:latin typeface="Calibri" pitchFamily="34" charset="0"/>
        </a:defRPr>
      </a:lvl4pPr>
      <a:lvl5pPr marL="1542974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Calibri" pitchFamily="34" charset="0"/>
        </a:defRPr>
      </a:lvl5pPr>
      <a:lvl6pPr marL="1885856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28739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71622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14505" indent="-1714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31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9.png"/><Relationship Id="rId5" Type="http://schemas.openxmlformats.org/officeDocument/2006/relationships/tags" Target="../tags/tag16.xml"/><Relationship Id="rId1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tags" Target="../tags/tag15.xml"/><Relationship Id="rId9" Type="http://schemas.openxmlformats.org/officeDocument/2006/relationships/image" Target="../media/image11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0.xml"/><Relationship Id="rId7" Type="http://schemas.openxmlformats.org/officeDocument/2006/relationships/image" Target="../media/image33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21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4.xml"/><Relationship Id="rId7" Type="http://schemas.openxmlformats.org/officeDocument/2006/relationships/image" Target="../media/image38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tags" Target="../tags/tag6.xml"/><Relationship Id="rId10" Type="http://schemas.openxmlformats.org/officeDocument/2006/relationships/image" Target="../media/image9.png"/><Relationship Id="rId4" Type="http://schemas.openxmlformats.org/officeDocument/2006/relationships/tags" Target="../tags/tag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2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tags" Target="../tags/tag11.xml"/><Relationship Id="rId10" Type="http://schemas.openxmlformats.org/officeDocument/2006/relationships/image" Target="../media/image21.png"/><Relationship Id="rId4" Type="http://schemas.openxmlformats.org/officeDocument/2006/relationships/tags" Target="../tags/tag10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14600"/>
            <a:ext cx="5581040" cy="371474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066803"/>
            <a:ext cx="9144000" cy="1102519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决策网络和完全知情的价值</a:t>
            </a:r>
            <a:br>
              <a:rPr lang="en-US" dirty="0"/>
            </a:br>
            <a:endParaRPr lang="en-US" sz="27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828800"/>
            <a:ext cx="9144000" cy="1143000"/>
          </a:xfrm>
        </p:spPr>
        <p:txBody>
          <a:bodyPr/>
          <a:lstStyle/>
          <a:p>
            <a:pPr eaLnBrk="1" hangingPunct="1"/>
            <a:r>
              <a:rPr lang="en-US" sz="3225" dirty="0"/>
              <a:t>Decision Networks and Value of Perfect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65041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幽灵追捕者</a:t>
            </a:r>
            <a:r>
              <a:rPr lang="zh-CN" altLang="en-US"/>
              <a:t>的决策</a:t>
            </a:r>
            <a:endParaRPr lang="en-US" dirty="0"/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412481" y="3730096"/>
            <a:ext cx="1162050" cy="49900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1752600" y="3314700"/>
            <a:ext cx="1643862" cy="41539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Ghost Location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857250" y="4229100"/>
            <a:ext cx="1110462" cy="35055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(1,1)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400300" y="2171700"/>
            <a:ext cx="664282" cy="35189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Bust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014613" y="2875492"/>
            <a:ext cx="487140" cy="351896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3064582" y="2347648"/>
            <a:ext cx="993068" cy="68130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3396462" y="3028952"/>
            <a:ext cx="661188" cy="49344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057400" y="4229100"/>
            <a:ext cx="1110462" cy="35055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(1,2)</a:t>
            </a: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3257550" y="4229100"/>
            <a:ext cx="1110462" cy="35055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(1,3)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6629400" y="4229100"/>
            <a:ext cx="1110462" cy="35055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(1,n)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857250" y="4686300"/>
            <a:ext cx="1110462" cy="35055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(2,1)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857250" y="5543550"/>
            <a:ext cx="1110462" cy="35055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(m,1)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6629400" y="5486400"/>
            <a:ext cx="1110462" cy="35055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>
            <a:off x="2574531" y="3730096"/>
            <a:ext cx="38100" cy="49900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2574531" y="3730096"/>
            <a:ext cx="1238250" cy="49900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2574531" y="3730096"/>
            <a:ext cx="4610100" cy="49900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412481" y="3730096"/>
            <a:ext cx="1162050" cy="95620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412481" y="3730096"/>
            <a:ext cx="1162050" cy="181345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2574531" y="3730096"/>
            <a:ext cx="4610100" cy="175630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3886200" y="5372100"/>
            <a:ext cx="4507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00650" y="4114800"/>
            <a:ext cx="4507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6824361" y="4674759"/>
            <a:ext cx="4507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068776" y="4954263"/>
            <a:ext cx="4507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686550" y="1714501"/>
            <a:ext cx="2521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/>
                <a:cs typeface="Calibri"/>
              </a:rPr>
              <a:t>Demo: Ghostbusters with probability </a:t>
            </a:r>
          </a:p>
        </p:txBody>
      </p:sp>
    </p:spTree>
    <p:extLst>
      <p:ext uri="{BB962C8B-B14F-4D97-AF65-F5344CB8AC3E}">
        <p14:creationId xmlns:p14="http://schemas.microsoft.com/office/powerpoint/2010/main" val="21350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幽灵追捕者演示</a:t>
            </a:r>
            <a:r>
              <a:rPr lang="en-US" dirty="0"/>
              <a:t>with Probability</a:t>
            </a:r>
          </a:p>
        </p:txBody>
      </p:sp>
      <p:pic>
        <p:nvPicPr>
          <p:cNvPr id="5" name="Ghostbusters--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371600"/>
            <a:ext cx="7315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信息的价值 </a:t>
            </a:r>
            <a:r>
              <a:rPr lang="en-US" altLang="zh-CN" dirty="0"/>
              <a:t>(</a:t>
            </a:r>
            <a:r>
              <a:rPr lang="en-US" dirty="0"/>
              <a:t>Value of Information</a:t>
            </a:r>
            <a:r>
              <a:rPr lang="en-US" altLang="zh-CN" dirty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1" y="1779233"/>
            <a:ext cx="6664424" cy="422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81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018"/>
            <a:ext cx="9144000" cy="1143000"/>
          </a:xfrm>
        </p:spPr>
        <p:txBody>
          <a:bodyPr/>
          <a:lstStyle/>
          <a:p>
            <a:r>
              <a:rPr lang="zh-CN" altLang="en-US"/>
              <a:t>信息的价值</a:t>
            </a:r>
            <a:endParaRPr lang="en-US" dirty="0"/>
          </a:p>
        </p:txBody>
      </p:sp>
      <p:sp>
        <p:nvSpPr>
          <p:cNvPr id="1185795" name="Rectangle 3"/>
          <p:cNvSpPr>
            <a:spLocks noGrp="1" noChangeArrowheads="1"/>
          </p:cNvSpPr>
          <p:nvPr>
            <p:ph idx="1"/>
          </p:nvPr>
        </p:nvSpPr>
        <p:spPr>
          <a:xfrm>
            <a:off x="151675" y="1117600"/>
            <a:ext cx="4953000" cy="554275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1800" dirty="0"/>
              <a:t>想法</a:t>
            </a:r>
            <a:r>
              <a:rPr lang="en-US" sz="1800" dirty="0"/>
              <a:t>: </a:t>
            </a:r>
            <a:r>
              <a:rPr lang="zh-CN" altLang="en-US" sz="1800" dirty="0"/>
              <a:t>计算获取某个观察变量的价值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可以直接在决策网络上计算</a:t>
            </a:r>
            <a:endParaRPr lang="en-US" sz="16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zh-CN" altLang="en-US" sz="1800" dirty="0"/>
              <a:t>举例</a:t>
            </a:r>
            <a:r>
              <a:rPr lang="en-US" sz="1800" dirty="0"/>
              <a:t>: </a:t>
            </a:r>
            <a:r>
              <a:rPr lang="zh-CN" altLang="en-US" sz="1800" dirty="0"/>
              <a:t>油井开采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两个地方 </a:t>
            </a:r>
            <a:r>
              <a:rPr lang="en-US" sz="1600" dirty="0"/>
              <a:t>A </a:t>
            </a:r>
            <a:r>
              <a:rPr lang="zh-CN" altLang="en-US" sz="1600" dirty="0"/>
              <a:t>和</a:t>
            </a:r>
            <a:r>
              <a:rPr lang="en-US" sz="1600" dirty="0"/>
              <a:t> B, </a:t>
            </a:r>
            <a:r>
              <a:rPr lang="zh-CN" altLang="en-US" sz="1600" dirty="0"/>
              <a:t>只有一个地方有石油</a:t>
            </a:r>
            <a:r>
              <a:rPr lang="en-US" sz="1600" dirty="0"/>
              <a:t>, </a:t>
            </a:r>
            <a:r>
              <a:rPr lang="zh-CN" altLang="en-US" sz="1600" dirty="0"/>
              <a:t>价值为</a:t>
            </a:r>
            <a:r>
              <a:rPr lang="en-US" sz="1600" dirty="0"/>
              <a:t> k</a:t>
            </a:r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你只能在一个地方钻井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先验概率为每个地方 </a:t>
            </a:r>
            <a:r>
              <a:rPr lang="en-US" sz="1600" dirty="0"/>
              <a:t>0.5, </a:t>
            </a:r>
            <a:r>
              <a:rPr lang="zh-CN" altLang="en-US" sz="1600" dirty="0"/>
              <a:t>并且互斥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在任何一个地方钻井的 </a:t>
            </a:r>
            <a:r>
              <a:rPr lang="en-US" sz="1600" dirty="0"/>
              <a:t>EU = k/2, MEU = k/2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zh-CN" altLang="en-US" sz="1800" dirty="0"/>
              <a:t>问题</a:t>
            </a:r>
            <a:r>
              <a:rPr lang="en-US" sz="1800" dirty="0"/>
              <a:t>: </a:t>
            </a:r>
            <a:r>
              <a:rPr lang="en-US" altLang="zh-CN" sz="1800" dirty="0" err="1"/>
              <a:t>OilLoc</a:t>
            </a:r>
            <a:r>
              <a:rPr lang="zh-CN" altLang="en-US" sz="1800" dirty="0"/>
              <a:t> 的 </a:t>
            </a:r>
            <a:r>
              <a:rPr lang="zh-CN" altLang="en-US" sz="1800" dirty="0">
                <a:solidFill>
                  <a:srgbClr val="A50021"/>
                </a:solidFill>
              </a:rPr>
              <a:t>信息价值</a:t>
            </a:r>
            <a:r>
              <a:rPr lang="en-US" altLang="ja-JP" sz="1800" dirty="0"/>
              <a:t> </a:t>
            </a:r>
            <a:r>
              <a:rPr lang="zh-CN" altLang="en-US" sz="1800" dirty="0"/>
              <a:t>是多少</a:t>
            </a:r>
            <a:r>
              <a:rPr lang="en-US" altLang="ja-JP" sz="1800" dirty="0"/>
              <a:t>?</a:t>
            </a:r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即知道</a:t>
            </a:r>
            <a:r>
              <a:rPr lang="en-US" sz="1600" dirty="0"/>
              <a:t> A or B </a:t>
            </a:r>
            <a:r>
              <a:rPr lang="zh-CN" altLang="en-US" sz="1600" dirty="0"/>
              <a:t>哪一个地方有石油的信息的价值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价值是在获取这个新信息后在</a:t>
            </a:r>
            <a:r>
              <a:rPr lang="en-US" sz="1600" dirty="0"/>
              <a:t> MEU </a:t>
            </a:r>
            <a:r>
              <a:rPr lang="zh-CN" altLang="en-US" sz="1600" dirty="0"/>
              <a:t>上的期望增值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勘探的结果可能会说</a:t>
            </a:r>
            <a:r>
              <a:rPr lang="ja-JP" altLang="en-US" sz="1600" dirty="0"/>
              <a:t>“</a:t>
            </a:r>
            <a:r>
              <a:rPr lang="en-US" altLang="ja-JP" sz="1600" dirty="0"/>
              <a:t>oil in a</a:t>
            </a:r>
            <a:r>
              <a:rPr lang="ja-JP" altLang="en-US" sz="1600" dirty="0"/>
              <a:t>”</a:t>
            </a:r>
            <a:r>
              <a:rPr lang="en-US" altLang="ja-JP" sz="1600" dirty="0"/>
              <a:t> or </a:t>
            </a:r>
            <a:r>
              <a:rPr lang="ja-JP" altLang="en-US" sz="1600" dirty="0"/>
              <a:t>“</a:t>
            </a:r>
            <a:r>
              <a:rPr lang="en-US" altLang="ja-JP" sz="1600" dirty="0"/>
              <a:t>oil in b,</a:t>
            </a:r>
            <a:r>
              <a:rPr lang="ja-JP" altLang="en-US" sz="1600" dirty="0"/>
              <a:t>”</a:t>
            </a:r>
            <a:r>
              <a:rPr lang="en-US" altLang="ja-JP" sz="1600" dirty="0"/>
              <a:t> </a:t>
            </a:r>
            <a:r>
              <a:rPr lang="zh-CN" altLang="en-US" sz="1600" dirty="0"/>
              <a:t>的概率各为 </a:t>
            </a:r>
            <a:r>
              <a:rPr lang="en-US" altLang="zh-CN" sz="1600" dirty="0"/>
              <a:t>0.5</a:t>
            </a:r>
            <a:endParaRPr lang="en-US" altLang="ja-JP" sz="1600" dirty="0"/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如果我们知道 </a:t>
            </a:r>
            <a:r>
              <a:rPr lang="en-US" sz="1600" dirty="0" err="1"/>
              <a:t>OilLoc</a:t>
            </a:r>
            <a:r>
              <a:rPr lang="en-US" sz="1600" dirty="0"/>
              <a:t>, MEU is k (</a:t>
            </a:r>
            <a:r>
              <a:rPr lang="zh-CN" altLang="en-US" sz="1600" dirty="0"/>
              <a:t>无论是在</a:t>
            </a:r>
            <a:r>
              <a:rPr lang="en-US" altLang="zh-CN" sz="1600" dirty="0"/>
              <a:t>a</a:t>
            </a:r>
            <a:r>
              <a:rPr lang="zh-CN" altLang="en-US" sz="1600" dirty="0"/>
              <a:t>或</a:t>
            </a:r>
            <a:r>
              <a:rPr lang="en-US" altLang="zh-CN" sz="1600" dirty="0"/>
              <a:t>b</a:t>
            </a:r>
            <a:r>
              <a:rPr lang="en-US" sz="1600" dirty="0"/>
              <a:t>)</a:t>
            </a:r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那么在知道了</a:t>
            </a:r>
            <a:r>
              <a:rPr lang="en-US" altLang="zh-CN" sz="1600" dirty="0" err="1"/>
              <a:t>OilLoc</a:t>
            </a:r>
            <a:r>
              <a:rPr lang="en-US" altLang="zh-CN" sz="1600" dirty="0"/>
              <a:t> </a:t>
            </a:r>
            <a:r>
              <a:rPr lang="zh-CN" altLang="en-US" sz="1600" dirty="0"/>
              <a:t>这个信息后在 </a:t>
            </a:r>
            <a:r>
              <a:rPr lang="en-US" sz="1600" dirty="0"/>
              <a:t>MEU</a:t>
            </a:r>
            <a:r>
              <a:rPr lang="zh-CN" altLang="en-US" sz="1600" dirty="0"/>
              <a:t>上的增值是多少</a:t>
            </a:r>
            <a:r>
              <a:rPr lang="en-US" sz="1600" dirty="0"/>
              <a:t>?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VPI(</a:t>
            </a:r>
            <a:r>
              <a:rPr lang="en-US" sz="1600" dirty="0" err="1"/>
              <a:t>OilLoc</a:t>
            </a:r>
            <a:r>
              <a:rPr lang="en-US" sz="1600" dirty="0"/>
              <a:t>) = k/2</a:t>
            </a:r>
          </a:p>
          <a:p>
            <a:pPr lvl="1">
              <a:lnSpc>
                <a:spcPct val="80000"/>
              </a:lnSpc>
            </a:pPr>
            <a:r>
              <a:rPr lang="zh-CN" altLang="en-US" sz="1600" dirty="0"/>
              <a:t>这条信息的合理价格</a:t>
            </a:r>
            <a:r>
              <a:rPr lang="en-US" sz="1600" dirty="0"/>
              <a:t>: k/2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600" dirty="0"/>
              <a:t>	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657850" y="2171701"/>
            <a:ext cx="1885950" cy="1059656"/>
            <a:chOff x="6400800" y="2046288"/>
            <a:chExt cx="2514600" cy="1412875"/>
          </a:xfrm>
        </p:grpSpPr>
        <p:sp>
          <p:nvSpPr>
            <p:cNvPr id="24622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OilLoc</a:t>
              </a: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DrillLoc</a:t>
              </a:r>
            </a:p>
          </p:txBody>
        </p:sp>
        <p:grpSp>
          <p:nvGrpSpPr>
            <p:cNvPr id="24624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24627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628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35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24625" name="AutoShape 9"/>
            <p:cNvCxnSpPr>
              <a:cxnSpLocks noChangeShapeType="1"/>
              <a:stCxn id="24623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26" name="AutoShape 10"/>
            <p:cNvCxnSpPr>
              <a:cxnSpLocks noChangeShapeType="1"/>
              <a:stCxn id="24622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113040"/>
              </p:ext>
            </p:extLst>
          </p:nvPr>
        </p:nvGraphicFramePr>
        <p:xfrm>
          <a:off x="7658101" y="1943100"/>
          <a:ext cx="1371600" cy="1565823"/>
        </p:xfrm>
        <a:graphic>
          <a:graphicData uri="http://schemas.openxmlformats.org/drawingml/2006/table">
            <a:tbl>
              <a:tblPr/>
              <a:tblGrid>
                <a:gridCol w="403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0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306090"/>
              </p:ext>
            </p:extLst>
          </p:nvPr>
        </p:nvGraphicFramePr>
        <p:xfrm>
          <a:off x="6229350" y="3318373"/>
          <a:ext cx="857249" cy="953703"/>
        </p:xfrm>
        <a:graphic>
          <a:graphicData uri="http://schemas.openxmlformats.org/drawingml/2006/table">
            <a:tbl>
              <a:tblPr/>
              <a:tblGrid>
                <a:gridCol w="311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5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L="68580" marR="68580" marT="34253" marB="342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68580" marR="68580" marT="34253" marB="342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L="68580" marR="68580" marT="34253" marB="342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L="68580" marR="68580" marT="34253" marB="342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L="68580" marR="68580" marT="34253" marB="342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L="68580" marR="68580" marT="34253" marB="342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49" y="4499011"/>
            <a:ext cx="3878969" cy="216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VPI : </a:t>
            </a:r>
            <a:r>
              <a:rPr lang="en-US" dirty="0"/>
              <a:t>Weather</a:t>
            </a:r>
            <a:r>
              <a:rPr lang="zh-CN" altLang="en-US" dirty="0"/>
              <a:t>举例</a:t>
            </a:r>
            <a:endParaRPr lang="en-US" dirty="0"/>
          </a:p>
        </p:txBody>
      </p:sp>
      <p:cxnSp>
        <p:nvCxnSpPr>
          <p:cNvPr id="25602" name="AutoShape 3"/>
          <p:cNvCxnSpPr>
            <a:cxnSpLocks noChangeShapeType="1"/>
            <a:stCxn id="25603" idx="4"/>
            <a:endCxn id="25604" idx="0"/>
          </p:cNvCxnSpPr>
          <p:nvPr/>
        </p:nvCxnSpPr>
        <p:spPr bwMode="auto">
          <a:xfrm>
            <a:off x="5544741" y="3070622"/>
            <a:ext cx="0" cy="5191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5086351" y="2628901"/>
            <a:ext cx="916781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5086351" y="3600451"/>
            <a:ext cx="916781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5143500" y="1885950"/>
            <a:ext cx="85725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6800850" y="2228850"/>
            <a:ext cx="628650" cy="400050"/>
            <a:chOff x="4368" y="1728"/>
            <a:chExt cx="528" cy="336"/>
          </a:xfrm>
        </p:grpSpPr>
        <p:sp>
          <p:nvSpPr>
            <p:cNvPr id="25662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5663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5607" name="AutoShape 10"/>
          <p:cNvCxnSpPr>
            <a:cxnSpLocks noChangeShapeType="1"/>
            <a:stCxn id="25605" idx="3"/>
          </p:cNvCxnSpPr>
          <p:nvPr/>
        </p:nvCxnSpPr>
        <p:spPr bwMode="auto">
          <a:xfrm>
            <a:off x="6011466" y="2085975"/>
            <a:ext cx="778669" cy="3429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AutoShape 11"/>
          <p:cNvCxnSpPr>
            <a:cxnSpLocks noChangeShapeType="1"/>
            <a:stCxn id="25603" idx="6"/>
          </p:cNvCxnSpPr>
          <p:nvPr/>
        </p:nvCxnSpPr>
        <p:spPr bwMode="auto">
          <a:xfrm flipV="1">
            <a:off x="6013847" y="2428875"/>
            <a:ext cx="776288" cy="41552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890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143941"/>
              </p:ext>
            </p:extLst>
          </p:nvPr>
        </p:nvGraphicFramePr>
        <p:xfrm>
          <a:off x="7440215" y="1752598"/>
          <a:ext cx="1638300" cy="1566394"/>
        </p:xfrm>
        <a:graphic>
          <a:graphicData uri="http://schemas.openxmlformats.org/drawingml/2006/table">
            <a:tbl>
              <a:tblPr/>
              <a:tblGrid>
                <a:gridCol w="595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2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88908" name="Text Box 44"/>
          <p:cNvSpPr txBox="1">
            <a:spLocks noChangeArrowheads="1"/>
          </p:cNvSpPr>
          <p:nvPr/>
        </p:nvSpPr>
        <p:spPr bwMode="auto">
          <a:xfrm>
            <a:off x="329396" y="1770788"/>
            <a:ext cx="20709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MEU with no evidence</a:t>
            </a:r>
          </a:p>
        </p:txBody>
      </p:sp>
      <p:pic>
        <p:nvPicPr>
          <p:cNvPr id="1188909" name="Picture 4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343150"/>
            <a:ext cx="23050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0" name="Text Box 46"/>
          <p:cNvSpPr txBox="1">
            <a:spLocks noChangeArrowheads="1"/>
          </p:cNvSpPr>
          <p:nvPr/>
        </p:nvSpPr>
        <p:spPr bwMode="auto">
          <a:xfrm>
            <a:off x="342900" y="2686050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MEU if forecast is bad</a:t>
            </a:r>
          </a:p>
        </p:txBody>
      </p:sp>
      <p:pic>
        <p:nvPicPr>
          <p:cNvPr id="1188911" name="Picture 4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094435"/>
            <a:ext cx="32575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2" name="Text Box 48"/>
          <p:cNvSpPr txBox="1">
            <a:spLocks noChangeArrowheads="1"/>
          </p:cNvSpPr>
          <p:nvPr/>
        </p:nvSpPr>
        <p:spPr bwMode="auto">
          <a:xfrm>
            <a:off x="342900" y="3429000"/>
            <a:ext cx="2171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Calibri"/>
                <a:cs typeface="Calibri"/>
              </a:rPr>
              <a:t>MEU if forecast is good</a:t>
            </a:r>
          </a:p>
        </p:txBody>
      </p:sp>
      <p:pic>
        <p:nvPicPr>
          <p:cNvPr id="1188944" name="Picture 8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829050"/>
            <a:ext cx="34480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93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02546"/>
              </p:ext>
            </p:extLst>
          </p:nvPr>
        </p:nvGraphicFramePr>
        <p:xfrm>
          <a:off x="685800" y="4514850"/>
          <a:ext cx="1257300" cy="1028316"/>
        </p:xfrm>
        <a:graphic>
          <a:graphicData uri="http://schemas.openxmlformats.org/drawingml/2006/table">
            <a:tbl>
              <a:tblPr/>
              <a:tblGrid>
                <a:gridCol w="62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marL="68580" marR="68580" marT="34226" marB="342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P(F)</a:t>
                      </a:r>
                    </a:p>
                  </a:txBody>
                  <a:tcPr marL="68580" marR="68580" marT="34226" marB="342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good</a:t>
                      </a:r>
                    </a:p>
                  </a:txBody>
                  <a:tcPr marL="68580" marR="68580" marT="34226" marB="342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0.59</a:t>
                      </a:r>
                    </a:p>
                  </a:txBody>
                  <a:tcPr marL="68580" marR="68580" marT="34226" marB="342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bad</a:t>
                      </a:r>
                    </a:p>
                  </a:txBody>
                  <a:tcPr marL="68580" marR="68580" marT="34226" marB="342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0.41</a:t>
                      </a:r>
                    </a:p>
                  </a:txBody>
                  <a:tcPr marL="68580" marR="68580" marT="34226" marB="342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88936" name="AutoShape 72"/>
          <p:cNvSpPr>
            <a:spLocks noChangeArrowheads="1"/>
          </p:cNvSpPr>
          <p:nvPr/>
        </p:nvSpPr>
        <p:spPr bwMode="auto">
          <a:xfrm>
            <a:off x="2114550" y="4661297"/>
            <a:ext cx="285750" cy="285750"/>
          </a:xfrm>
          <a:prstGeom prst="rightArrow">
            <a:avLst>
              <a:gd name="adj1" fmla="val 50000"/>
              <a:gd name="adj2" fmla="val 4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5659635"/>
            <a:ext cx="5410494" cy="73461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88938" name="Text Box 74"/>
          <p:cNvSpPr txBox="1">
            <a:spLocks noChangeArrowheads="1"/>
          </p:cNvSpPr>
          <p:nvPr/>
        </p:nvSpPr>
        <p:spPr bwMode="auto">
          <a:xfrm>
            <a:off x="342900" y="4136172"/>
            <a:ext cx="19431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Calibri"/>
                <a:cs typeface="Calibri"/>
              </a:rPr>
              <a:t>Forecast distribution</a:t>
            </a:r>
          </a:p>
        </p:txBody>
      </p:sp>
      <p:pic>
        <p:nvPicPr>
          <p:cNvPr id="32" name="Picture 31" descr="TP_t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4629150"/>
            <a:ext cx="22860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P_t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4933950"/>
            <a:ext cx="12573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5314950" y="4914900"/>
            <a:ext cx="400050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1" y="4149349"/>
            <a:ext cx="2686049" cy="18514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15300" y="4343400"/>
            <a:ext cx="342900" cy="3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08" grpId="0"/>
      <p:bldP spid="1188910" grpId="0"/>
      <p:bldP spid="1188912" grpId="0"/>
      <p:bldP spid="1188936" grpId="0" animBg="1"/>
      <p:bldP spid="11889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公式解释：信息的价值</a:t>
            </a:r>
            <a:endParaRPr lang="en-US" dirty="0"/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299214" y="1241228"/>
            <a:ext cx="4940896" cy="5388172"/>
          </a:xfrm>
        </p:spPr>
        <p:txBody>
          <a:bodyPr/>
          <a:lstStyle/>
          <a:p>
            <a:r>
              <a:rPr lang="zh-CN" altLang="en-US" sz="1800" dirty="0"/>
              <a:t>假设我们当前已知 </a:t>
            </a:r>
            <a:r>
              <a:rPr lang="en-US" sz="1800" dirty="0"/>
              <a:t>E=e.  </a:t>
            </a:r>
            <a:r>
              <a:rPr lang="zh-CN" altLang="en-US" sz="1800" dirty="0"/>
              <a:t>现在行动的最大期望功效值为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endParaRPr lang="en-US" sz="1800" dirty="0"/>
          </a:p>
          <a:p>
            <a:pPr lvl="2"/>
            <a:endParaRPr lang="en-US" sz="1000" dirty="0"/>
          </a:p>
          <a:p>
            <a:r>
              <a:rPr lang="zh-CN" altLang="en-US" sz="1800" dirty="0"/>
              <a:t>假设现在我们有获悉了 </a:t>
            </a:r>
            <a:r>
              <a:rPr lang="en-US" sz="1800" dirty="0"/>
              <a:t>E</a:t>
            </a:r>
            <a:r>
              <a:rPr lang="ja-JP" altLang="en-US" sz="1800" dirty="0"/>
              <a:t>’</a:t>
            </a:r>
            <a:r>
              <a:rPr lang="en-US" altLang="ja-JP" sz="1800" dirty="0"/>
              <a:t> = e</a:t>
            </a:r>
            <a:r>
              <a:rPr lang="ja-JP" altLang="en-US" sz="1800" dirty="0"/>
              <a:t>’</a:t>
            </a:r>
            <a:r>
              <a:rPr lang="en-US" altLang="ja-JP" sz="1800" dirty="0"/>
              <a:t>. </a:t>
            </a:r>
            <a:r>
              <a:rPr lang="zh-CN" altLang="en-US" sz="1800" dirty="0"/>
              <a:t>则现在行动的最大期值为</a:t>
            </a:r>
            <a:r>
              <a:rPr lang="en-US" altLang="ja-JP" sz="1800" dirty="0"/>
              <a:t>:</a:t>
            </a:r>
            <a:endParaRPr lang="en-US" altLang="ja-JP" sz="1800" baseline="-25000" dirty="0">
              <a:solidFill>
                <a:srgbClr val="CC0000"/>
              </a:solidFill>
            </a:endParaRPr>
          </a:p>
          <a:p>
            <a:pPr lvl="2"/>
            <a:endParaRPr lang="en-US" sz="1000" dirty="0"/>
          </a:p>
          <a:p>
            <a:pPr marL="0" indent="0">
              <a:buNone/>
            </a:pPr>
            <a:endParaRPr lang="en-US" altLang="zh-CN" sz="1800" dirty="0">
              <a:solidFill>
                <a:srgbClr val="A50021"/>
              </a:solidFill>
            </a:endParaRPr>
          </a:p>
          <a:p>
            <a:r>
              <a:rPr lang="zh-CN" altLang="en-US" sz="1800" dirty="0">
                <a:solidFill>
                  <a:srgbClr val="A50021"/>
                </a:solidFill>
              </a:rPr>
              <a:t>但，</a:t>
            </a:r>
            <a:r>
              <a:rPr lang="en-US" sz="1800" dirty="0">
                <a:solidFill>
                  <a:srgbClr val="A50021"/>
                </a:solidFill>
              </a:rPr>
              <a:t>E</a:t>
            </a:r>
            <a:r>
              <a:rPr lang="ja-JP" altLang="en-US" sz="1800" dirty="0">
                <a:solidFill>
                  <a:srgbClr val="A50021"/>
                </a:solidFill>
              </a:rPr>
              <a:t>’</a:t>
            </a:r>
            <a:r>
              <a:rPr lang="en-US" altLang="ja-JP" sz="1800" dirty="0">
                <a:solidFill>
                  <a:srgbClr val="A50021"/>
                </a:solidFill>
              </a:rPr>
              <a:t> </a:t>
            </a:r>
            <a:r>
              <a:rPr lang="zh-CN" altLang="en-US" sz="1800" dirty="0">
                <a:solidFill>
                  <a:srgbClr val="A50021"/>
                </a:solidFill>
              </a:rPr>
              <a:t>是一个随机变量，它的值是未知的</a:t>
            </a:r>
            <a:r>
              <a:rPr lang="en-US" sz="1800" dirty="0"/>
              <a:t>, </a:t>
            </a:r>
            <a:r>
              <a:rPr lang="zh-CN" altLang="en-US" sz="1800" dirty="0"/>
              <a:t>所以我们不知道 </a:t>
            </a:r>
            <a:r>
              <a:rPr lang="en-US" altLang="ja-JP" sz="1800" dirty="0"/>
              <a:t>e</a:t>
            </a:r>
            <a:r>
              <a:rPr lang="ja-JP" altLang="en-US" sz="1800" dirty="0"/>
              <a:t>’</a:t>
            </a:r>
            <a:r>
              <a:rPr lang="en-US" altLang="ja-JP" sz="1800" dirty="0"/>
              <a:t> </a:t>
            </a:r>
            <a:r>
              <a:rPr lang="zh-CN" altLang="en-US" sz="1800" dirty="0"/>
              <a:t>将是何值，</a:t>
            </a:r>
            <a:endParaRPr lang="en-US" sz="1400" dirty="0">
              <a:solidFill>
                <a:srgbClr val="A50021"/>
              </a:solidFill>
            </a:endParaRPr>
          </a:p>
          <a:p>
            <a:r>
              <a:rPr lang="zh-CN" altLang="en-US" sz="1800" dirty="0"/>
              <a:t>期望值，如果</a:t>
            </a:r>
            <a:r>
              <a:rPr lang="en-US" sz="1800" dirty="0"/>
              <a:t> E</a:t>
            </a:r>
            <a:r>
              <a:rPr lang="ja-JP" altLang="en-US" sz="1800" dirty="0"/>
              <a:t>’</a:t>
            </a:r>
            <a:r>
              <a:rPr lang="en-US" altLang="ja-JP" sz="1800" dirty="0"/>
              <a:t> </a:t>
            </a:r>
            <a:r>
              <a:rPr lang="zh-CN" altLang="en-US" sz="1800" dirty="0"/>
              <a:t>的值被揭示后，我们再行动的期望值</a:t>
            </a:r>
            <a:r>
              <a:rPr lang="en-US" altLang="ja-JP" sz="1800" dirty="0"/>
              <a:t>:</a:t>
            </a:r>
          </a:p>
          <a:p>
            <a:pPr marL="0" indent="0">
              <a:buNone/>
            </a:pPr>
            <a:endParaRPr lang="en-US" altLang="zh-CN" sz="1800" dirty="0"/>
          </a:p>
          <a:p>
            <a:r>
              <a:rPr lang="zh-CN" altLang="en-US" sz="1800" dirty="0"/>
              <a:t>信息的价值</a:t>
            </a:r>
            <a:r>
              <a:rPr lang="en-US" sz="1800" dirty="0"/>
              <a:t>: </a:t>
            </a:r>
            <a:r>
              <a:rPr lang="zh-CN" altLang="en-US" sz="1800" dirty="0"/>
              <a:t>在 </a:t>
            </a:r>
            <a:r>
              <a:rPr lang="en-US" altLang="zh-CN" sz="1800" dirty="0"/>
              <a:t>E’</a:t>
            </a:r>
            <a:r>
              <a:rPr lang="zh-CN" altLang="en-US" sz="1800" dirty="0"/>
              <a:t>的值揭示出来后再行动 比 现在就行的</a:t>
            </a:r>
            <a:r>
              <a:rPr lang="en-US" sz="1800" dirty="0"/>
              <a:t> MEU </a:t>
            </a:r>
            <a:r>
              <a:rPr lang="zh-CN" altLang="en-US" sz="1800" dirty="0"/>
              <a:t>的增值 ：</a:t>
            </a: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pic>
        <p:nvPicPr>
          <p:cNvPr id="69" name="Picture 6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85" y="5803580"/>
            <a:ext cx="3806643" cy="26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1" y="1883963"/>
            <a:ext cx="3477103" cy="40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3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27" y="3059906"/>
            <a:ext cx="3898380" cy="39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5845310" y="1545963"/>
            <a:ext cx="2612890" cy="1343478"/>
            <a:chOff x="6331097" y="1343360"/>
            <a:chExt cx="2693957" cy="1494838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331097" y="1965735"/>
              <a:ext cx="1143003" cy="399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 dirty="0">
                  <a:latin typeface="Calibri"/>
                  <a:cs typeface="Calibri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43360"/>
              <a:ext cx="2395654" cy="1494838"/>
              <a:chOff x="6629400" y="1343360"/>
              <a:chExt cx="2395654" cy="1494838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34880"/>
                <a:chOff x="228600" y="1677500"/>
                <a:chExt cx="8534400" cy="3235815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2"/>
                  <a:ext cx="1828800" cy="646113"/>
                  <a:chOff x="4368" y="1728"/>
                  <a:chExt cx="528" cy="407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375">
                      <a:latin typeface="Calibri"/>
                      <a:cs typeface="Calibri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375">
                    <a:latin typeface="Calibri"/>
                    <a:cs typeface="Calibri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375"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375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2"/>
                  <a:ext cx="1828800" cy="646113"/>
                  <a:chOff x="4368" y="1728"/>
                  <a:chExt cx="528" cy="407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375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2"/>
                  <a:ext cx="1828800" cy="646113"/>
                  <a:chOff x="4368" y="1728"/>
                  <a:chExt cx="528" cy="407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375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2"/>
                  <a:ext cx="1828800" cy="646113"/>
                  <a:chOff x="4368" y="1728"/>
                  <a:chExt cx="528" cy="407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375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594926" y="1343360"/>
                <a:ext cx="609554" cy="676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350">
                    <a:latin typeface="Calibri"/>
                    <a:cs typeface="Calibri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342519" y="1624493"/>
                <a:ext cx="533400" cy="399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350">
                    <a:latin typeface="Calibri"/>
                    <a:cs typeface="Calibri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1"/>
                <a:ext cx="1066800" cy="399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350">
                    <a:latin typeface="Calibri"/>
                    <a:cs typeface="Calibri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5611444" y="2981177"/>
            <a:ext cx="2875976" cy="1349055"/>
            <a:chOff x="6076946" y="2870708"/>
            <a:chExt cx="2948108" cy="1468440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34721"/>
              <a:chOff x="228600" y="1677951"/>
              <a:chExt cx="8534400" cy="3235364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2"/>
                <a:ext cx="1828800" cy="646113"/>
                <a:chOff x="4368" y="1728"/>
                <a:chExt cx="528" cy="407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375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375">
                  <a:latin typeface="Calibri"/>
                  <a:cs typeface="Calibri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375">
                  <a:latin typeface="Calibri"/>
                  <a:cs typeface="Calibri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75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2"/>
                <a:ext cx="1828800" cy="646113"/>
                <a:chOff x="4368" y="1728"/>
                <a:chExt cx="528" cy="407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375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2"/>
                <a:ext cx="1828800" cy="646113"/>
                <a:chOff x="4368" y="1728"/>
                <a:chExt cx="528" cy="407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375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2"/>
                <a:ext cx="1828800" cy="646113"/>
                <a:chOff x="4368" y="1728"/>
                <a:chExt cx="528" cy="407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375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7320506" y="2870708"/>
              <a:ext cx="1219171" cy="40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 dirty="0">
                  <a:latin typeface="Calibri"/>
                  <a:cs typeface="Calibri"/>
                </a:rPr>
                <a:t>{+e, </a:t>
              </a:r>
              <a:r>
                <a:rPr lang="en-US" sz="135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35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350" dirty="0">
                  <a:latin typeface="Calibri"/>
                  <a:cs typeface="Calibri"/>
                </a:rPr>
                <a:t>}</a:t>
              </a:r>
              <a:endParaRPr lang="en-US" sz="1350" dirty="0">
                <a:latin typeface="Calibri"/>
                <a:cs typeface="Calibri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376897" y="3137872"/>
              <a:ext cx="533401" cy="40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6076946" y="3382528"/>
              <a:ext cx="1752609" cy="40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 dirty="0">
                  <a:latin typeface="Calibri"/>
                  <a:cs typeface="Calibri"/>
                </a:rPr>
                <a:t>P(s | +e, </a:t>
              </a:r>
              <a:r>
                <a:rPr lang="en-US" sz="135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35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350" dirty="0">
                  <a:latin typeface="Calibri"/>
                  <a:cs typeface="Calibri"/>
                </a:rPr>
                <a:t>)</a:t>
              </a:r>
              <a:endParaRPr lang="en-US" sz="1350" dirty="0">
                <a:latin typeface="Calibri"/>
                <a:cs typeface="Calibri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1" y="3939061"/>
              <a:ext cx="533401" cy="40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>
                  <a:latin typeface="Calibri"/>
                  <a:cs typeface="Calibri"/>
                </a:rPr>
                <a:t>U</a:t>
              </a:r>
            </a:p>
          </p:txBody>
        </p:sp>
      </p:grpSp>
      <p:pic>
        <p:nvPicPr>
          <p:cNvPr id="67" name="Picture 6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84" y="4472537"/>
            <a:ext cx="4064652" cy="51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5916048" y="4792121"/>
            <a:ext cx="2057400" cy="1190331"/>
            <a:chOff x="6324600" y="4431268"/>
            <a:chExt cx="2743200" cy="1586999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710759"/>
              <a:chOff x="228600" y="1679295"/>
              <a:chExt cx="8534400" cy="370709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2"/>
                <a:ext cx="1828800" cy="1119188"/>
                <a:chOff x="4368" y="1728"/>
                <a:chExt cx="528" cy="705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375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375">
                  <a:latin typeface="Calibri"/>
                  <a:cs typeface="Calibri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375">
                  <a:latin typeface="Calibri"/>
                  <a:cs typeface="Calibri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75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2"/>
                <a:ext cx="1828800" cy="1119188"/>
                <a:chOff x="4368" y="1728"/>
                <a:chExt cx="528" cy="705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375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2"/>
                <a:ext cx="1828800" cy="1119188"/>
                <a:chOff x="4368" y="1728"/>
                <a:chExt cx="528" cy="705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375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2"/>
                <a:ext cx="1828800" cy="1119188"/>
                <a:chOff x="4368" y="1728"/>
                <a:chExt cx="528" cy="705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375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710759"/>
              <a:chOff x="228600" y="1679295"/>
              <a:chExt cx="8534400" cy="370709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2"/>
                <a:ext cx="1828800" cy="1119188"/>
                <a:chOff x="4368" y="1728"/>
                <a:chExt cx="528" cy="705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375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375">
                  <a:latin typeface="Calibri"/>
                  <a:cs typeface="Calibri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375">
                  <a:latin typeface="Calibri"/>
                  <a:cs typeface="Calibri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75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2"/>
                <a:ext cx="1828800" cy="1119188"/>
                <a:chOff x="4368" y="1728"/>
                <a:chExt cx="528" cy="705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375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2"/>
                <a:ext cx="1828800" cy="1119188"/>
                <a:chOff x="4368" y="1728"/>
                <a:chExt cx="528" cy="705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375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2"/>
                <a:ext cx="1828800" cy="1119188"/>
                <a:chOff x="4368" y="1728"/>
                <a:chExt cx="528" cy="705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375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375">
                <a:latin typeface="Calibri"/>
                <a:cs typeface="Calibri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4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 dirty="0">
                  <a:latin typeface="Calibri"/>
                  <a:cs typeface="Calibri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6"/>
              <a:ext cx="1600200" cy="4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 dirty="0">
                  <a:latin typeface="Calibri"/>
                  <a:cs typeface="Calibri"/>
                </a:rPr>
                <a:t>P(</a:t>
              </a:r>
              <a:r>
                <a:rPr lang="en-US" sz="135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35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350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altLang="ja-JP" sz="1350" dirty="0">
                  <a:latin typeface="Calibri"/>
                  <a:cs typeface="Calibri"/>
                </a:rPr>
                <a:t>| +e)</a:t>
              </a:r>
              <a:endParaRPr lang="en-US" sz="1350" dirty="0">
                <a:latin typeface="Calibri"/>
                <a:cs typeface="Calibri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3"/>
              <a:ext cx="1143000" cy="338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050" dirty="0">
                  <a:latin typeface="Calibri"/>
                  <a:cs typeface="Calibri"/>
                </a:rPr>
                <a:t>{+e, +</a:t>
              </a:r>
              <a:r>
                <a:rPr lang="en-US" sz="1050" dirty="0">
                  <a:solidFill>
                    <a:srgbClr val="FF0000"/>
                  </a:solidFill>
                  <a:latin typeface="Calibri"/>
                  <a:cs typeface="Calibri"/>
                </a:rPr>
                <a:t>e</a:t>
              </a:r>
              <a:r>
                <a:rPr lang="ja-JP" altLang="en-US" sz="105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050" dirty="0">
                  <a:latin typeface="Calibri"/>
                  <a:cs typeface="Calibri"/>
                </a:rPr>
                <a:t>}</a:t>
              </a:r>
              <a:endParaRPr lang="en-US" sz="1050" dirty="0">
                <a:latin typeface="Calibri"/>
                <a:cs typeface="Calibri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7116198" y="5077871"/>
            <a:ext cx="12001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350" dirty="0">
                <a:latin typeface="Calibri"/>
                <a:cs typeface="Calibri"/>
              </a:rPr>
              <a:t>P(</a:t>
            </a:r>
            <a:r>
              <a:rPr lang="en-US" sz="135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35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3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altLang="ja-JP" sz="1350" dirty="0">
                <a:latin typeface="Calibri"/>
                <a:cs typeface="Calibri"/>
              </a:rPr>
              <a:t>| +e)</a:t>
            </a:r>
            <a:endParaRPr lang="en-US" sz="1350" dirty="0">
              <a:latin typeface="Calibri"/>
              <a:cs typeface="Calibri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7401948" y="5240986"/>
            <a:ext cx="7429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50" dirty="0">
                <a:latin typeface="Calibri"/>
                <a:cs typeface="Calibri"/>
              </a:rPr>
              <a:t>{+e, </a:t>
            </a:r>
            <a:r>
              <a:rPr lang="en-US" sz="105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05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050" dirty="0">
                <a:latin typeface="Calibri"/>
                <a:cs typeface="Calibri"/>
              </a:rPr>
              <a:t>}</a:t>
            </a:r>
            <a:endParaRPr lang="en-US" sz="1050" dirty="0">
              <a:latin typeface="Calibri"/>
              <a:cs typeface="Calibri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6201798" y="5355287"/>
            <a:ext cx="2857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VPI </a:t>
            </a:r>
            <a:r>
              <a:rPr lang="zh-CN" altLang="en-US" dirty="0">
                <a:ea typeface="ＭＳ Ｐゴシック" pitchFamily="34" charset="-128"/>
              </a:rPr>
              <a:t>属性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00050" y="1828800"/>
            <a:ext cx="56197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2100" dirty="0">
                <a:latin typeface="SimSun" charset="-122"/>
                <a:ea typeface="SimSun" charset="-122"/>
                <a:cs typeface="SimSun" charset="-122"/>
              </a:rPr>
              <a:t>非负性</a:t>
            </a:r>
            <a:endParaRPr lang="en-US" sz="21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endParaRPr lang="en-US" sz="21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endParaRPr lang="en-US" sz="21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100" dirty="0">
                <a:latin typeface="SimSun" charset="-122"/>
                <a:ea typeface="SimSun" charset="-122"/>
                <a:cs typeface="SimSun" charset="-122"/>
              </a:rPr>
              <a:t>非加和性（不一定）</a:t>
            </a:r>
            <a:r>
              <a:rPr lang="en-US" sz="2100" dirty="0">
                <a:latin typeface="SimSun" charset="-122"/>
                <a:ea typeface="SimSun" charset="-122"/>
                <a:cs typeface="SimSun" charset="-122"/>
              </a:rPr>
              <a:t> </a:t>
            </a:r>
          </a:p>
          <a:p>
            <a:pPr>
              <a:lnSpc>
                <a:spcPct val="90000"/>
              </a:lnSpc>
            </a:pPr>
            <a:endParaRPr lang="en-US" sz="21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endParaRPr lang="en-US" sz="21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100" dirty="0">
                <a:latin typeface="SimSun" charset="-122"/>
                <a:ea typeface="SimSun" charset="-122"/>
                <a:cs typeface="SimSun" charset="-122"/>
              </a:rPr>
              <a:t>顺序</a:t>
            </a:r>
            <a:r>
              <a:rPr lang="en-US" altLang="zh-CN" sz="2100" dirty="0">
                <a:latin typeface="SimSun" charset="-122"/>
                <a:ea typeface="SimSun" charset="-122"/>
                <a:cs typeface="SimSun" charset="-122"/>
              </a:rPr>
              <a:t>-</a:t>
            </a:r>
            <a:r>
              <a:rPr lang="zh-CN" altLang="en-US" sz="2100" dirty="0">
                <a:latin typeface="SimSun" charset="-122"/>
                <a:ea typeface="SimSun" charset="-122"/>
                <a:cs typeface="SimSun" charset="-122"/>
              </a:rPr>
              <a:t>独立</a:t>
            </a:r>
            <a:endParaRPr lang="en-US" sz="2100" dirty="0"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95" y="4780543"/>
            <a:ext cx="5154215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0"/>
            <a:ext cx="1828800" cy="12192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13" y="3457367"/>
            <a:ext cx="4726781" cy="29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3028951"/>
            <a:ext cx="1797901" cy="1277456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5354"/>
            <a:ext cx="253722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885950"/>
            <a:ext cx="3086100" cy="92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VPI </a:t>
            </a:r>
            <a:r>
              <a:rPr lang="zh-CN" altLang="en-US" dirty="0"/>
              <a:t>小问题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28600" y="1885950"/>
            <a:ext cx="4229100" cy="3771900"/>
          </a:xfrm>
        </p:spPr>
        <p:txBody>
          <a:bodyPr/>
          <a:lstStyle/>
          <a:p>
            <a:pPr lvl="1"/>
            <a:endParaRPr lang="en-US" sz="1600" dirty="0"/>
          </a:p>
          <a:p>
            <a:r>
              <a:rPr lang="zh-CN" altLang="en-US" sz="2000" dirty="0"/>
              <a:t>假设你在购买彩票</a:t>
            </a:r>
            <a:r>
              <a:rPr lang="en-US" altLang="ja-JP" sz="2000" dirty="0"/>
              <a:t>.  </a:t>
            </a:r>
            <a:r>
              <a:rPr lang="zh-CN" altLang="en-US" sz="2000" dirty="0"/>
              <a:t>奖金是 </a:t>
            </a:r>
            <a:r>
              <a:rPr lang="en-US" altLang="ja-JP" sz="2000" dirty="0"/>
              <a:t>0 </a:t>
            </a:r>
            <a:r>
              <a:rPr lang="zh-CN" altLang="en-US" sz="2000" dirty="0"/>
              <a:t>或</a:t>
            </a:r>
            <a:r>
              <a:rPr lang="en-US" altLang="ja-JP" sz="2000" dirty="0"/>
              <a:t> 100</a:t>
            </a:r>
            <a:r>
              <a:rPr lang="zh-CN" altLang="en-US" sz="2000" dirty="0"/>
              <a:t>元</a:t>
            </a:r>
            <a:r>
              <a:rPr lang="en-US" altLang="ja-JP" sz="2000" dirty="0"/>
              <a:t>.  </a:t>
            </a:r>
            <a:r>
              <a:rPr lang="zh-CN" altLang="en-US" sz="2000" dirty="0"/>
              <a:t>你可以购买从</a:t>
            </a:r>
            <a:r>
              <a:rPr lang="en-US" altLang="zh-CN" sz="2000" dirty="0"/>
              <a:t>1</a:t>
            </a:r>
            <a:r>
              <a:rPr lang="zh-CN" altLang="en-US" sz="2000" dirty="0"/>
              <a:t>到</a:t>
            </a:r>
            <a:r>
              <a:rPr lang="en-US" altLang="zh-CN" sz="2000" dirty="0"/>
              <a:t>100</a:t>
            </a:r>
            <a:r>
              <a:rPr lang="zh-CN" altLang="en-US" sz="2000" dirty="0"/>
              <a:t>之间的任何一个数，</a:t>
            </a:r>
            <a:r>
              <a:rPr lang="en-US" altLang="ja-JP" sz="2000" dirty="0"/>
              <a:t> (</a:t>
            </a:r>
            <a:r>
              <a:rPr lang="zh-CN" altLang="en-US" sz="2000" dirty="0"/>
              <a:t>中奖的几率是 </a:t>
            </a:r>
            <a:r>
              <a:rPr lang="en-US" altLang="ja-JP" sz="2000" dirty="0"/>
              <a:t>1%).  </a:t>
            </a:r>
            <a:r>
              <a:rPr lang="zh-CN" altLang="en-US" sz="2000" dirty="0"/>
              <a:t>那么，知道中奖号码这条信息的价值是多少</a:t>
            </a:r>
            <a:r>
              <a:rPr lang="en-US" altLang="ja-JP" sz="2000" dirty="0"/>
              <a:t>?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362200"/>
            <a:ext cx="253365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Value of Imperfect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114550"/>
            <a:ext cx="3810000" cy="3432573"/>
          </a:xfrm>
        </p:spPr>
        <p:txBody>
          <a:bodyPr/>
          <a:lstStyle/>
          <a:p>
            <a:r>
              <a:rPr lang="en-US" sz="1800" dirty="0">
                <a:latin typeface="Calibri"/>
                <a:cs typeface="Calibri"/>
              </a:rPr>
              <a:t>No such thing</a:t>
            </a:r>
          </a:p>
          <a:p>
            <a:pPr lvl="4"/>
            <a:endParaRPr lang="en-US" sz="9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Information corresponds to the observation of a node in the decision network</a:t>
            </a:r>
          </a:p>
          <a:p>
            <a:pPr lvl="5"/>
            <a:endParaRPr lang="en-US" sz="9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If data is “noisy” that just means we don’t observe the original variable, but another variable which is a noisy version of the original 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286000"/>
            <a:ext cx="4520638" cy="23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5" y="4063660"/>
            <a:ext cx="4286250" cy="2388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VPI </a:t>
            </a:r>
            <a:r>
              <a:rPr lang="zh-CN" altLang="en-US" dirty="0"/>
              <a:t>小问题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1"/>
            <a:ext cx="4267200" cy="4571999"/>
          </a:xfrm>
        </p:spPr>
        <p:txBody>
          <a:bodyPr/>
          <a:lstStyle/>
          <a:p>
            <a:r>
              <a:rPr lang="en-US" sz="1800" dirty="0"/>
              <a:t>VPI(</a:t>
            </a:r>
            <a:r>
              <a:rPr lang="en-US" sz="1800" dirty="0" err="1"/>
              <a:t>OilLoc</a:t>
            </a:r>
            <a:r>
              <a:rPr lang="en-US" sz="1800" dirty="0"/>
              <a:t>) ?</a:t>
            </a:r>
          </a:p>
          <a:p>
            <a:endParaRPr lang="en-US" sz="1800" dirty="0"/>
          </a:p>
          <a:p>
            <a:r>
              <a:rPr lang="en-US" sz="1800" dirty="0"/>
              <a:t>VPI(</a:t>
            </a:r>
            <a:r>
              <a:rPr lang="en-US" sz="1800" dirty="0" err="1"/>
              <a:t>ScoutingReport</a:t>
            </a:r>
            <a:r>
              <a:rPr lang="en-US" sz="1800" dirty="0"/>
              <a:t>) ?</a:t>
            </a:r>
          </a:p>
          <a:p>
            <a:endParaRPr lang="en-US" sz="1800" dirty="0"/>
          </a:p>
          <a:p>
            <a:r>
              <a:rPr lang="en-US" sz="1800" dirty="0"/>
              <a:t>VPI(Scout) ?</a:t>
            </a:r>
          </a:p>
          <a:p>
            <a:endParaRPr lang="en-US" sz="1800" dirty="0"/>
          </a:p>
          <a:p>
            <a:r>
              <a:rPr lang="en-US" sz="1800" dirty="0"/>
              <a:t>VPI(Scout | </a:t>
            </a:r>
            <a:r>
              <a:rPr lang="en-US" sz="1800" dirty="0" err="1"/>
              <a:t>ScoutingReport</a:t>
            </a:r>
            <a:r>
              <a:rPr lang="en-US" sz="1800" dirty="0"/>
              <a:t>) ?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zh-CN" altLang="en-US" sz="1800" dirty="0"/>
              <a:t>通常情况下</a:t>
            </a:r>
            <a:r>
              <a:rPr lang="en-US" sz="1800" dirty="0"/>
              <a:t>: </a:t>
            </a:r>
          </a:p>
          <a:p>
            <a:pPr marL="342882" lvl="1" indent="0">
              <a:buNone/>
            </a:pPr>
            <a:r>
              <a:rPr lang="en-US" sz="1500" dirty="0"/>
              <a:t>If </a:t>
            </a:r>
            <a:r>
              <a:rPr lang="zh-CN" altLang="en-US" sz="1500" dirty="0"/>
              <a:t> </a:t>
            </a:r>
            <a:r>
              <a:rPr lang="en-US" sz="1500" dirty="0"/>
              <a:t>Parents(U)        Z   |   </a:t>
            </a:r>
            <a:r>
              <a:rPr lang="en-US" sz="1500" dirty="0" err="1"/>
              <a:t>CurrentEvidence</a:t>
            </a:r>
            <a:endParaRPr lang="en-US" sz="1500" dirty="0"/>
          </a:p>
          <a:p>
            <a:pPr marL="342882" lvl="1" indent="0">
              <a:buNone/>
            </a:pPr>
            <a:r>
              <a:rPr lang="en-US" sz="1500" dirty="0"/>
              <a:t>Then    VPI( Z | </a:t>
            </a:r>
            <a:r>
              <a:rPr lang="en-US" sz="1500" dirty="0" err="1"/>
              <a:t>CurrentEvidence</a:t>
            </a:r>
            <a:r>
              <a:rPr lang="en-US" sz="1500" dirty="0"/>
              <a:t>) = 0 </a:t>
            </a:r>
          </a:p>
          <a:p>
            <a:pPr marL="342882" lvl="1" indent="0">
              <a:buNone/>
            </a:pPr>
            <a:r>
              <a:rPr lang="en-US" altLang="zh-CN" sz="1500" dirty="0"/>
              <a:t>(</a:t>
            </a:r>
            <a:r>
              <a:rPr lang="zh-CN" altLang="en-US" sz="1500" dirty="0"/>
              <a:t>比如第</a:t>
            </a:r>
            <a:r>
              <a:rPr lang="en-US" altLang="zh-CN" sz="1500" dirty="0"/>
              <a:t>3</a:t>
            </a:r>
            <a:r>
              <a:rPr lang="zh-CN" altLang="en-US" sz="1500" dirty="0"/>
              <a:t>种情况里</a:t>
            </a:r>
            <a:r>
              <a:rPr lang="en-US" altLang="zh-CN" sz="1500" dirty="0"/>
              <a:t>)</a:t>
            </a:r>
            <a:endParaRPr lang="en-US" sz="1500" dirty="0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477000" y="1482783"/>
            <a:ext cx="1885950" cy="1059656"/>
            <a:chOff x="6400800" y="2046288"/>
            <a:chExt cx="2514600" cy="1412875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OilLoc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DrillLoc</a:t>
              </a: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35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9" name="AutoShape 9"/>
            <p:cNvCxnSpPr>
              <a:cxnSpLocks noChangeShapeType="1"/>
              <a:stCxn id="7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10"/>
            <p:cNvCxnSpPr>
              <a:cxnSpLocks noChangeShapeType="1"/>
              <a:stCxn id="6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5638800" y="2968683"/>
            <a:ext cx="1123950" cy="65087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Scouting</a:t>
            </a: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Report</a:t>
            </a: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505450" y="2111433"/>
            <a:ext cx="685800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</a:t>
            </a:r>
          </a:p>
        </p:txBody>
      </p:sp>
      <p:cxnSp>
        <p:nvCxnSpPr>
          <p:cNvPr id="16" name="AutoShape 10"/>
          <p:cNvCxnSpPr>
            <a:cxnSpLocks noChangeShapeType="1"/>
            <a:stCxn id="6" idx="4"/>
            <a:endCxn id="14" idx="0"/>
          </p:cNvCxnSpPr>
          <p:nvPr/>
        </p:nvCxnSpPr>
        <p:spPr bwMode="auto">
          <a:xfrm flipH="1">
            <a:off x="6200775" y="2542439"/>
            <a:ext cx="733425" cy="42624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0"/>
          <p:cNvCxnSpPr>
            <a:cxnSpLocks noChangeShapeType="1"/>
            <a:stCxn id="15" idx="4"/>
            <a:endCxn id="14" idx="0"/>
          </p:cNvCxnSpPr>
          <p:nvPr/>
        </p:nvCxnSpPr>
        <p:spPr bwMode="auto">
          <a:xfrm>
            <a:off x="5848350" y="2542439"/>
            <a:ext cx="352425" cy="42624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/>
          <p:nvPr/>
        </p:nvCxnSpPr>
        <p:spPr>
          <a:xfrm>
            <a:off x="2228850" y="5257800"/>
            <a:ext cx="0" cy="17145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86000" y="5257800"/>
            <a:ext cx="0" cy="17145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45273" y="5429250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决策网络 </a:t>
            </a:r>
            <a:r>
              <a:rPr lang="en-US" altLang="zh-CN" dirty="0"/>
              <a:t>(</a:t>
            </a:r>
            <a:r>
              <a:rPr lang="en-US" dirty="0"/>
              <a:t>Decision Networks</a:t>
            </a:r>
            <a:r>
              <a:rPr lang="en-US" altLang="zh-CN" dirty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828800"/>
            <a:ext cx="5314396" cy="39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36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POMDPs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1" y="2057399"/>
            <a:ext cx="7178774" cy="380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7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000251"/>
            <a:ext cx="5429250" cy="339447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>
                <a:latin typeface="Calibri"/>
                <a:ea typeface="ＭＳ Ｐゴシック" pitchFamily="34" charset="-128"/>
                <a:cs typeface="Calibri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>
                <a:latin typeface="Calibri"/>
                <a:ea typeface="ＭＳ Ｐゴシック" pitchFamily="34" charset="-128"/>
                <a:cs typeface="Calibri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>
                <a:latin typeface="Calibri"/>
                <a:ea typeface="ＭＳ Ｐゴシック" pitchFamily="34" charset="-128"/>
                <a:cs typeface="Calibri"/>
              </a:rPr>
              <a:t>Transition function P(s’</a:t>
            </a:r>
            <a:r>
              <a:rPr lang="en-US" altLang="ja-JP" sz="15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altLang="ja-JP" sz="1500" dirty="0" err="1">
                <a:latin typeface="Calibri"/>
                <a:ea typeface="ＭＳ Ｐゴシック" pitchFamily="34" charset="-128"/>
                <a:cs typeface="Calibri"/>
              </a:rPr>
              <a:t>s,a</a:t>
            </a:r>
            <a:r>
              <a:rPr lang="en-US" altLang="ja-JP" sz="1500" dirty="0">
                <a:latin typeface="Calibri"/>
                <a:ea typeface="ＭＳ Ｐゴシック" pitchFamily="34" charset="-128"/>
                <a:cs typeface="Calibri"/>
              </a:rPr>
              <a:t>) (or T(</a:t>
            </a:r>
            <a:r>
              <a:rPr lang="en-US" altLang="ja-JP" sz="15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1500" dirty="0">
                <a:latin typeface="Calibri"/>
                <a:ea typeface="ＭＳ Ｐゴシック" pitchFamily="34" charset="-128"/>
                <a:cs typeface="Calibri"/>
              </a:rPr>
              <a:t>’))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>
                <a:latin typeface="Calibri"/>
                <a:ea typeface="ＭＳ Ｐゴシック" pitchFamily="34" charset="-128"/>
                <a:cs typeface="Calibri"/>
              </a:rPr>
              <a:t>Rewards R(</a:t>
            </a:r>
            <a:r>
              <a:rPr lang="en-US" sz="15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sz="15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5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500" dirty="0">
                <a:latin typeface="Calibri"/>
                <a:ea typeface="ＭＳ Ｐゴシック" pitchFamily="34" charset="-128"/>
                <a:cs typeface="Calibri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500" dirty="0">
                <a:latin typeface="Calibri"/>
                <a:ea typeface="ＭＳ Ｐゴシック" pitchFamily="34" charset="-128"/>
                <a:cs typeface="Calibri"/>
              </a:rPr>
              <a:t>Observation function P(</a:t>
            </a:r>
            <a:r>
              <a:rPr lang="en-US" sz="1500" dirty="0" err="1">
                <a:latin typeface="Calibri"/>
                <a:ea typeface="ＭＳ Ｐゴシック" pitchFamily="34" charset="-128"/>
                <a:cs typeface="Calibri"/>
              </a:rPr>
              <a:t>o|s</a:t>
            </a:r>
            <a:r>
              <a:rPr lang="en-US" sz="1500" dirty="0">
                <a:latin typeface="Calibri"/>
                <a:ea typeface="ＭＳ Ｐゴシック" pitchFamily="34" charset="-128"/>
                <a:cs typeface="Calibri"/>
              </a:rPr>
              <a:t>) (or O(</a:t>
            </a:r>
            <a:r>
              <a:rPr lang="en-US" sz="1500" dirty="0" err="1">
                <a:latin typeface="Calibri"/>
                <a:ea typeface="ＭＳ Ｐゴシック" pitchFamily="34" charset="-128"/>
                <a:cs typeface="Calibri"/>
              </a:rPr>
              <a:t>s,o</a:t>
            </a:r>
            <a:r>
              <a:rPr lang="en-US" sz="15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15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We’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ll be able to say more in a few lectures</a:t>
            </a: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5829300" y="1943100"/>
            <a:ext cx="1657350" cy="1546622"/>
            <a:chOff x="2400" y="1401"/>
            <a:chExt cx="1392" cy="1299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0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3333FF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 dirty="0" err="1">
                  <a:solidFill>
                    <a:srgbClr val="000000"/>
                  </a:solidFill>
                  <a:latin typeface="Calibri"/>
                  <a:cs typeface="Calibri"/>
                </a:rPr>
                <a:t>s,a,s</a:t>
              </a:r>
              <a:r>
                <a:rPr lang="en-US" sz="1350" dirty="0">
                  <a:solidFill>
                    <a:srgbClr val="000000"/>
                  </a:solidFill>
                  <a:latin typeface="Calibri"/>
                  <a:cs typeface="Calibri"/>
                </a:rPr>
                <a:t>’</a:t>
              </a: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685800" rtl="1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defTabSz="685800" rtl="1" eaLnBrk="1" hangingPunct="1">
                <a:spcBef>
                  <a:spcPct val="50000"/>
                </a:spcBef>
              </a:pPr>
              <a:r>
                <a:rPr lang="en-US" sz="1350" dirty="0">
                  <a:solidFill>
                    <a:srgbClr val="CC0000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5772150" y="3543300"/>
            <a:ext cx="1657350" cy="1546622"/>
            <a:chOff x="2400" y="1401"/>
            <a:chExt cx="1392" cy="1299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0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000000"/>
                  </a:solidFill>
                  <a:latin typeface="Calibri"/>
                  <a:cs typeface="Calibri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685800" rtl="1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defTabSz="685800" rtl="1" eaLnBrk="1" hangingPunct="1">
                <a:spcBef>
                  <a:spcPct val="50000"/>
                </a:spcBef>
              </a:pPr>
              <a:r>
                <a:rPr lang="en-US" sz="1350" dirty="0">
                  <a:solidFill>
                    <a:srgbClr val="CC0000"/>
                  </a:solidFill>
                  <a:latin typeface="Calibri"/>
                  <a:cs typeface="Calibri"/>
                </a:rPr>
                <a:t>b'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172200" y="5029200"/>
            <a:ext cx="1225154" cy="8001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srgbClr val="000000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srgbClr val="000000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85800"/>
                  <a:endParaRPr lang="en-US" sz="1350">
                    <a:solidFill>
                      <a:srgbClr val="000000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pPr defTabSz="685800"/>
                  <a:endParaRPr lang="en-US" sz="1350">
                    <a:solidFill>
                      <a:srgbClr val="000000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6172200" y="4972050"/>
            <a:ext cx="1314450" cy="10287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5429250" y="3943350"/>
            <a:ext cx="514350" cy="400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8575" y="93586"/>
            <a:ext cx="9144000" cy="85725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857250" y="1943101"/>
            <a:ext cx="3200400" cy="339447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>
                <a:latin typeface="Calibri"/>
                <a:ea typeface="ＭＳ Ｐゴシック" pitchFamily="34" charset="-128"/>
                <a:cs typeface="Calibri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>
                <a:latin typeface="Calibri"/>
                <a:ea typeface="ＭＳ Ｐゴシック" pitchFamily="34" charset="-128"/>
                <a:cs typeface="Calibri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>
                <a:latin typeface="Calibri"/>
                <a:ea typeface="ＭＳ Ｐゴシック" pitchFamily="34" charset="-128"/>
                <a:cs typeface="Calibri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18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>
                <a:latin typeface="Calibri"/>
                <a:ea typeface="ＭＳ Ｐゴシック" pitchFamily="34" charset="-128"/>
                <a:cs typeface="Calibri"/>
              </a:rPr>
              <a:t>One way: use truncated expectimax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>
                <a:latin typeface="Calibri"/>
                <a:ea typeface="ＭＳ Ｐゴシック" pitchFamily="34" charset="-128"/>
                <a:cs typeface="Calibri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>
                <a:latin typeface="Calibri"/>
                <a:ea typeface="ＭＳ Ｐゴシック" pitchFamily="34" charset="-128"/>
                <a:cs typeface="Calibri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15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180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5772150" y="1943100"/>
            <a:ext cx="1657350" cy="1546622"/>
            <a:chOff x="3648" y="1008"/>
            <a:chExt cx="1392" cy="1299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0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CC0000"/>
                  </a:solidFill>
                  <a:latin typeface="Calibri"/>
                  <a:cs typeface="Calibri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3333FF"/>
                  </a:solidFill>
                  <a:latin typeface="Calibri"/>
                  <a:cs typeface="Calibri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 dirty="0">
                  <a:solidFill>
                    <a:srgbClr val="000000"/>
                  </a:solidFill>
                  <a:latin typeface="Calibri"/>
                  <a:cs typeface="Calibri"/>
                </a:rPr>
                <a:t>    e</a:t>
              </a:r>
              <a:r>
                <a:rPr lang="ja-JP" altLang="en-US" sz="1350" dirty="0">
                  <a:solidFill>
                    <a:srgbClr val="000000"/>
                  </a:solidFill>
                  <a:latin typeface="Calibri"/>
                  <a:cs typeface="Calibri"/>
                </a:rPr>
                <a:t>’</a:t>
              </a:r>
              <a:endParaRPr lang="en-US" sz="135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685800" rtl="1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defTabSz="685800" rtl="1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CC0000"/>
                  </a:solidFill>
                  <a:latin typeface="Calibri"/>
                  <a:cs typeface="Calibri"/>
                </a:rPr>
                <a:t>{e, e</a:t>
              </a:r>
              <a:r>
                <a:rPr lang="ja-JP" altLang="en-US" sz="135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350">
                  <a:solidFill>
                    <a:srgbClr val="CC0000"/>
                  </a:solidFill>
                  <a:latin typeface="Calibri"/>
                  <a:cs typeface="Calibri"/>
                </a:rPr>
                <a:t>}</a:t>
              </a:r>
              <a:endParaRPr lang="en-US" sz="135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4114800" y="1943100"/>
            <a:ext cx="1657350" cy="1546622"/>
            <a:chOff x="2400" y="1401"/>
            <a:chExt cx="1392" cy="1299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85800"/>
                <a:endParaRPr lang="en-US" sz="135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0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685800"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685800" rtl="1"/>
              <a:endParaRPr lang="en-US" sz="135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defTabSz="685800" rtl="1" eaLnBrk="1" hangingPunct="1">
                <a:spcBef>
                  <a:spcPct val="50000"/>
                </a:spcBef>
              </a:pPr>
              <a:r>
                <a:rPr lang="en-US" sz="135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35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35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5312569" y="3818335"/>
            <a:ext cx="184547" cy="147638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4668441" y="3971925"/>
            <a:ext cx="736997" cy="42981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5405437" y="3971925"/>
            <a:ext cx="766763" cy="367904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4857750" y="3971925"/>
            <a:ext cx="547688" cy="428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5086350" y="3971925"/>
            <a:ext cx="319088" cy="428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5988844" y="4457700"/>
            <a:ext cx="11906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5988844" y="4457701"/>
            <a:ext cx="641747" cy="45958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5757863" y="4457701"/>
            <a:ext cx="230981" cy="459581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5988844" y="4457701"/>
            <a:ext cx="222647" cy="4595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4343400" y="3954066"/>
            <a:ext cx="7429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135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en-US" sz="1350" baseline="-25000">
                <a:solidFill>
                  <a:srgbClr val="000000"/>
                </a:solidFill>
                <a:latin typeface="Calibri"/>
                <a:cs typeface="Calibri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5486400" y="3714750"/>
            <a:ext cx="5143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1350">
                <a:solidFill>
                  <a:srgbClr val="CC0000"/>
                </a:solidFill>
                <a:latin typeface="Calibri"/>
                <a:cs typeface="Calibri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6057900" y="4296966"/>
            <a:ext cx="1028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1350">
                <a:solidFill>
                  <a:srgbClr val="3333FF"/>
                </a:solidFill>
                <a:latin typeface="Calibri"/>
                <a:cs typeface="Calibri"/>
              </a:rPr>
              <a:t>{e}, a</a:t>
            </a:r>
            <a:r>
              <a:rPr lang="en-US" sz="1350" baseline="-25000">
                <a:solidFill>
                  <a:srgbClr val="3333FF"/>
                </a:solidFill>
                <a:latin typeface="Calibri"/>
                <a:cs typeface="Calibri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5372100" y="4629150"/>
            <a:ext cx="10001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1350">
                <a:solidFill>
                  <a:srgbClr val="000000"/>
                </a:solidFill>
                <a:latin typeface="Calibri"/>
                <a:cs typeface="Calibri"/>
              </a:rPr>
              <a:t>      e</a:t>
            </a:r>
            <a:r>
              <a:rPr lang="ja-JP" altLang="en-US" sz="1350">
                <a:solidFill>
                  <a:srgbClr val="000000"/>
                </a:solidFill>
                <a:latin typeface="Calibri"/>
                <a:cs typeface="Calibri"/>
              </a:rPr>
              <a:t>’</a:t>
            </a:r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6109098" y="4924426"/>
            <a:ext cx="183356" cy="146447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defTabSz="685800" rtl="1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6178153" y="4863703"/>
            <a:ext cx="67984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685800" rtl="1" eaLnBrk="1" hangingPunct="1">
              <a:spcBef>
                <a:spcPct val="50000"/>
              </a:spcBef>
            </a:pPr>
            <a:r>
              <a:rPr lang="en-US" sz="1350">
                <a:solidFill>
                  <a:srgbClr val="CC0000"/>
                </a:solidFill>
                <a:latin typeface="Calibri"/>
                <a:cs typeface="Calibri"/>
              </a:rPr>
              <a:t>{e, e</a:t>
            </a:r>
            <a:r>
              <a:rPr lang="ja-JP" altLang="en-US" sz="135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altLang="ja-JP" sz="1350">
                <a:solidFill>
                  <a:srgbClr val="CC0000"/>
                </a:solidFill>
                <a:latin typeface="Calibri"/>
                <a:cs typeface="Calibri"/>
              </a:rPr>
              <a:t>}</a:t>
            </a:r>
            <a:endParaRPr lang="en-US" sz="135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6172200" y="3954066"/>
            <a:ext cx="7429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135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en-US" sz="1350" baseline="-25000">
                <a:solidFill>
                  <a:srgbClr val="000000"/>
                </a:solidFill>
                <a:latin typeface="Calibri"/>
                <a:cs typeface="Calibri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5429250" y="3971925"/>
            <a:ext cx="342900" cy="3714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4829175" y="4388644"/>
            <a:ext cx="114300" cy="1143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4000500" y="4514850"/>
            <a:ext cx="12001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135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35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350">
                <a:solidFill>
                  <a:srgbClr val="008000"/>
                </a:solidFill>
                <a:latin typeface="Calibri"/>
                <a:cs typeface="Calibri"/>
              </a:rPr>
              <a:t>, {e})</a:t>
            </a:r>
            <a:endParaRPr lang="en-US" sz="135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4972050" y="4000500"/>
            <a:ext cx="400050" cy="285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5629275" y="3971925"/>
            <a:ext cx="171450" cy="3429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5886450" y="4343400"/>
            <a:ext cx="153591" cy="153591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6200775" y="4429125"/>
            <a:ext cx="57150" cy="5715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5435203" y="5069681"/>
            <a:ext cx="736997" cy="42981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5624512" y="5069681"/>
            <a:ext cx="547688" cy="428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5853112" y="5069681"/>
            <a:ext cx="319088" cy="428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5110163" y="5051822"/>
            <a:ext cx="7429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135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en-US" sz="1350" baseline="-25000">
                <a:solidFill>
                  <a:srgbClr val="000000"/>
                </a:solidFill>
                <a:latin typeface="Calibri"/>
                <a:cs typeface="Calibri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5595938" y="5486400"/>
            <a:ext cx="114300" cy="1143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5738813" y="5098256"/>
            <a:ext cx="400050" cy="285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defTabSz="685800"/>
            <a:endParaRPr lang="en-US" sz="135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4686300" y="5543550"/>
            <a:ext cx="1428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135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35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350">
                <a:solidFill>
                  <a:srgbClr val="008000"/>
                </a:solidFill>
                <a:latin typeface="Calibri"/>
                <a:cs typeface="Calibri"/>
              </a:rPr>
              <a:t>, {e, e</a:t>
            </a:r>
            <a:r>
              <a:rPr lang="ja-JP" altLang="en-US" sz="1350">
                <a:solidFill>
                  <a:srgbClr val="008000"/>
                </a:solidFill>
                <a:latin typeface="Calibri"/>
                <a:cs typeface="Calibri"/>
              </a:rPr>
              <a:t>’</a:t>
            </a:r>
            <a:r>
              <a:rPr lang="en-US" altLang="ja-JP" sz="1350">
                <a:solidFill>
                  <a:srgbClr val="008000"/>
                </a:solidFill>
                <a:latin typeface="Calibri"/>
                <a:cs typeface="Calibri"/>
              </a:rPr>
              <a:t>})</a:t>
            </a:r>
            <a:endParaRPr lang="en-US" sz="135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20304" y="857250"/>
            <a:ext cx="18213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srgbClr val="FF0000"/>
                </a:solidFill>
                <a:latin typeface="Calibri"/>
                <a:cs typeface="Calibri"/>
              </a:rPr>
              <a:t>Demo: Ghostbusters with VPI </a:t>
            </a: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4429125" y="2914650"/>
            <a:ext cx="6000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1350" dirty="0">
                <a:solidFill>
                  <a:srgbClr val="000000"/>
                </a:solidFill>
                <a:latin typeface="Calibri"/>
                <a:cs typeface="Calibri"/>
              </a:rPr>
              <a:t>    e</a:t>
            </a:r>
            <a:r>
              <a:rPr lang="ja-JP" altLang="en-US" sz="1350" dirty="0">
                <a:solidFill>
                  <a:srgbClr val="000000"/>
                </a:solidFill>
                <a:latin typeface="Calibri"/>
                <a:cs typeface="Calibri"/>
              </a:rPr>
              <a:t>’</a:t>
            </a:r>
            <a:endParaRPr lang="en-US" sz="135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VPI</a:t>
            </a:r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" y="1524000"/>
            <a:ext cx="725424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More Generally*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514350" y="2000251"/>
            <a:ext cx="5486400" cy="339447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General solutions map belief functions to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>
                <a:ea typeface="ＭＳ Ｐゴシック" pitchFamily="34" charset="-128"/>
              </a:rPr>
              <a:t>Can divide regions of belief space (set of belief functions) into policy regions (gets complex quickly)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>
                <a:ea typeface="ＭＳ Ｐゴシック" pitchFamily="34" charset="-128"/>
              </a:rPr>
              <a:t>Can build approximate policies using discretization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>
                <a:ea typeface="ＭＳ Ｐゴシック" pitchFamily="34" charset="-128"/>
              </a:rPr>
              <a:t>Can factor belief functions in various ways</a:t>
            </a:r>
          </a:p>
          <a:p>
            <a:pPr lvl="1" eaLnBrk="1" hangingPunct="1">
              <a:lnSpc>
                <a:spcPct val="80000"/>
              </a:lnSpc>
            </a:pPr>
            <a:endParaRPr lang="en-US" sz="1500" dirty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sz="15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Overall, POMDPs are very (actually PSPACE-) hard</a:t>
            </a:r>
          </a:p>
          <a:p>
            <a:pPr lvl="1" eaLnBrk="1" hangingPunct="1">
              <a:lnSpc>
                <a:spcPct val="80000"/>
              </a:lnSpc>
            </a:pPr>
            <a:endParaRPr lang="en-US" sz="1500" dirty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sz="15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Most real problems are POMDPs, and we can rarely solve then in their full generality</a:t>
            </a:r>
          </a:p>
          <a:p>
            <a:pPr eaLnBrk="1" hangingPunct="1">
              <a:lnSpc>
                <a:spcPct val="80000"/>
              </a:lnSpc>
            </a:pPr>
            <a:endParaRPr lang="en-US" sz="1500" dirty="0">
              <a:ea typeface="ＭＳ Ｐゴシック" pitchFamily="34" charset="-128"/>
            </a:endParaRPr>
          </a:p>
        </p:txBody>
      </p:sp>
      <p:sp>
        <p:nvSpPr>
          <p:cNvPr id="31747" name="Freeform 4"/>
          <p:cNvSpPr>
            <a:spLocks/>
          </p:cNvSpPr>
          <p:nvPr/>
        </p:nvSpPr>
        <p:spPr bwMode="auto">
          <a:xfrm>
            <a:off x="6296025" y="2257425"/>
            <a:ext cx="2047875" cy="2143125"/>
          </a:xfrm>
          <a:custGeom>
            <a:avLst/>
            <a:gdLst>
              <a:gd name="T0" fmla="*/ 2147483647 w 1720"/>
              <a:gd name="T1" fmla="*/ 2147483647 h 1800"/>
              <a:gd name="T2" fmla="*/ 2147483647 w 1720"/>
              <a:gd name="T3" fmla="*/ 2147483647 h 1800"/>
              <a:gd name="T4" fmla="*/ 2147483647 w 1720"/>
              <a:gd name="T5" fmla="*/ 2147483647 h 1800"/>
              <a:gd name="T6" fmla="*/ 2147483647 w 1720"/>
              <a:gd name="T7" fmla="*/ 2147483647 h 1800"/>
              <a:gd name="T8" fmla="*/ 2147483647 w 1720"/>
              <a:gd name="T9" fmla="*/ 2147483647 h 1800"/>
              <a:gd name="T10" fmla="*/ 2147483647 w 1720"/>
              <a:gd name="T11" fmla="*/ 2147483647 h 1800"/>
              <a:gd name="T12" fmla="*/ 2147483647 w 1720"/>
              <a:gd name="T13" fmla="*/ 2147483647 h 1800"/>
              <a:gd name="T14" fmla="*/ 2147483647 w 1720"/>
              <a:gd name="T15" fmla="*/ 2147483647 h 1800"/>
              <a:gd name="T16" fmla="*/ 2147483647 w 1720"/>
              <a:gd name="T17" fmla="*/ 2147483647 h 1800"/>
              <a:gd name="T18" fmla="*/ 2147483647 w 1720"/>
              <a:gd name="T19" fmla="*/ 2147483647 h 1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20"/>
              <a:gd name="T31" fmla="*/ 0 h 1800"/>
              <a:gd name="T32" fmla="*/ 1720 w 1720"/>
              <a:gd name="T33" fmla="*/ 1800 h 1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20" h="1800">
                <a:moveTo>
                  <a:pt x="624" y="48"/>
                </a:moveTo>
                <a:cubicBezTo>
                  <a:pt x="808" y="0"/>
                  <a:pt x="1264" y="24"/>
                  <a:pt x="1440" y="96"/>
                </a:cubicBezTo>
                <a:cubicBezTo>
                  <a:pt x="1616" y="168"/>
                  <a:pt x="1720" y="312"/>
                  <a:pt x="1680" y="480"/>
                </a:cubicBezTo>
                <a:cubicBezTo>
                  <a:pt x="1640" y="648"/>
                  <a:pt x="1240" y="936"/>
                  <a:pt x="1200" y="1104"/>
                </a:cubicBezTo>
                <a:cubicBezTo>
                  <a:pt x="1160" y="1272"/>
                  <a:pt x="1504" y="1376"/>
                  <a:pt x="1440" y="1488"/>
                </a:cubicBezTo>
                <a:cubicBezTo>
                  <a:pt x="1376" y="1600"/>
                  <a:pt x="1048" y="1800"/>
                  <a:pt x="816" y="1776"/>
                </a:cubicBezTo>
                <a:cubicBezTo>
                  <a:pt x="584" y="1752"/>
                  <a:pt x="96" y="1488"/>
                  <a:pt x="48" y="1344"/>
                </a:cubicBezTo>
                <a:cubicBezTo>
                  <a:pt x="0" y="1200"/>
                  <a:pt x="480" y="1072"/>
                  <a:pt x="528" y="912"/>
                </a:cubicBezTo>
                <a:cubicBezTo>
                  <a:pt x="576" y="752"/>
                  <a:pt x="320" y="528"/>
                  <a:pt x="336" y="384"/>
                </a:cubicBezTo>
                <a:cubicBezTo>
                  <a:pt x="352" y="240"/>
                  <a:pt x="440" y="96"/>
                  <a:pt x="624" y="4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7153275" y="2314575"/>
            <a:ext cx="857250" cy="857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 flipH="1">
            <a:off x="7267575" y="2828925"/>
            <a:ext cx="400050" cy="154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7324725" y="2486025"/>
            <a:ext cx="171450" cy="1085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H="1">
            <a:off x="6410325" y="3400425"/>
            <a:ext cx="10287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0976"/>
            <a:ext cx="9144000" cy="857250"/>
          </a:xfrm>
        </p:spPr>
        <p:txBody>
          <a:bodyPr/>
          <a:lstStyle/>
          <a:p>
            <a:r>
              <a:rPr lang="zh-CN" altLang="en-US" dirty="0"/>
              <a:t>决策网络</a:t>
            </a:r>
            <a:endParaRPr lang="en-US" dirty="0"/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4001691" y="3985022"/>
            <a:ext cx="0" cy="8620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3543301" y="3543301"/>
            <a:ext cx="916781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3543301" y="4857751"/>
            <a:ext cx="916781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3600450" y="2431256"/>
            <a:ext cx="85725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5257800" y="3002756"/>
            <a:ext cx="628650" cy="40005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4468416" y="2631281"/>
            <a:ext cx="778669" cy="571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4470797" y="3202782"/>
            <a:ext cx="776288" cy="55602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057401"/>
            <a:ext cx="1553592" cy="914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65" y="3486150"/>
            <a:ext cx="1442334" cy="812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681258"/>
            <a:ext cx="1543050" cy="8622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2171700"/>
            <a:ext cx="3538173" cy="239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-12700" y="146051"/>
            <a:ext cx="9144000" cy="857250"/>
          </a:xfrm>
        </p:spPr>
        <p:txBody>
          <a:bodyPr/>
          <a:lstStyle/>
          <a:p>
            <a:r>
              <a:rPr lang="zh-CN" altLang="en-US" dirty="0">
                <a:latin typeface="SimHei" charset="-122"/>
                <a:ea typeface="SimHei" charset="-122"/>
                <a:cs typeface="SimHei" charset="-122"/>
              </a:rPr>
              <a:t>决策网络</a:t>
            </a:r>
            <a:endParaRPr lang="en-US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14350" y="1371600"/>
            <a:ext cx="7639050" cy="44957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b="1" dirty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MEU: </a:t>
            </a:r>
            <a:r>
              <a:rPr lang="zh-CN" altLang="en-US" sz="1800" b="1" dirty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 在给定观察值的情况下，选择能够最大化功效期望值的行动</a:t>
            </a:r>
            <a:endParaRPr lang="en-US" sz="1800" dirty="0">
              <a:latin typeface="SimSun" charset="-122"/>
              <a:ea typeface="SimSun" charset="-122"/>
              <a:cs typeface="SimSun" charset="-122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6116241" y="4213622"/>
            <a:ext cx="0" cy="8620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657851" y="3771901"/>
            <a:ext cx="916781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5657851" y="5086351"/>
            <a:ext cx="916781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715000" y="2659856"/>
            <a:ext cx="85725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372350" y="3231356"/>
            <a:ext cx="628650" cy="40005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6582966" y="2859881"/>
            <a:ext cx="778669" cy="571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6585347" y="3431382"/>
            <a:ext cx="776288" cy="55602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361950" y="4343400"/>
            <a:ext cx="419100" cy="3012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73069" y="4933102"/>
            <a:ext cx="396670" cy="1714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344976" y="5440309"/>
            <a:ext cx="453337" cy="2286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71500" y="2336007"/>
            <a:ext cx="4408885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直接的操作</a:t>
            </a:r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3"/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1"/>
            <a:r>
              <a:rPr lang="zh-CN" altLang="en-US" sz="1600" dirty="0">
                <a:latin typeface="SimSun" charset="-122"/>
                <a:ea typeface="SimSun" charset="-122"/>
                <a:cs typeface="SimSun" charset="-122"/>
              </a:rPr>
              <a:t>贝叶斯网络加上新的节点：功效和行动</a:t>
            </a:r>
            <a:endParaRPr lang="en-US" sz="1600" dirty="0">
              <a:latin typeface="SimSun" charset="-122"/>
              <a:ea typeface="SimSun" charset="-122"/>
              <a:cs typeface="SimSun" charset="-122"/>
            </a:endParaRPr>
          </a:p>
          <a:p>
            <a:pPr lvl="6"/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6"/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1"/>
            <a:r>
              <a:rPr lang="zh-CN" altLang="en-US" sz="1600" dirty="0">
                <a:latin typeface="SimSun" charset="-122"/>
                <a:ea typeface="SimSun" charset="-122"/>
                <a:cs typeface="SimSun" charset="-122"/>
              </a:rPr>
              <a:t>对每一个行动计算功效期望值 </a:t>
            </a:r>
            <a:endParaRPr lang="en-US" sz="1600" dirty="0">
              <a:latin typeface="SimSun" charset="-122"/>
              <a:ea typeface="SimSun" charset="-122"/>
              <a:cs typeface="SimSun" charset="-122"/>
            </a:endParaRPr>
          </a:p>
          <a:p>
            <a:pPr lvl="2"/>
            <a:endParaRPr lang="en-US" sz="12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1800" dirty="0">
                <a:latin typeface="SimSun" charset="-122"/>
                <a:ea typeface="SimSun" charset="-122"/>
                <a:cs typeface="SimSun" charset="-122"/>
              </a:rPr>
              <a:t>新节点的类型</a:t>
            </a:r>
            <a:r>
              <a:rPr lang="en-US" sz="1800" dirty="0">
                <a:latin typeface="SimSun" charset="-122"/>
                <a:ea typeface="SimSun" charset="-122"/>
                <a:cs typeface="SimSun" charset="-122"/>
              </a:rPr>
              <a:t>:</a:t>
            </a:r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5"/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1"/>
            <a:r>
              <a:rPr lang="zh-CN" altLang="en-US" sz="1600" dirty="0">
                <a:latin typeface="SimSun" charset="-122"/>
                <a:ea typeface="SimSun" charset="-122"/>
                <a:cs typeface="SimSun" charset="-122"/>
              </a:rPr>
              <a:t>机遇节点</a:t>
            </a:r>
            <a:r>
              <a:rPr lang="en-US" sz="1600" dirty="0">
                <a:latin typeface="SimSun" charset="-122"/>
                <a:ea typeface="SimSun" charset="-122"/>
                <a:cs typeface="SimSun" charset="-122"/>
              </a:rPr>
              <a:t> (</a:t>
            </a:r>
            <a:r>
              <a:rPr lang="zh-CN" altLang="en-US" sz="1600" dirty="0">
                <a:latin typeface="SimSun" charset="-122"/>
                <a:ea typeface="SimSun" charset="-122"/>
                <a:cs typeface="SimSun" charset="-122"/>
              </a:rPr>
              <a:t>就像随机网络中的随机变量节点</a:t>
            </a:r>
            <a:r>
              <a:rPr lang="en-US" sz="1600" dirty="0">
                <a:latin typeface="SimSun" charset="-122"/>
                <a:ea typeface="SimSun" charset="-122"/>
                <a:cs typeface="SimSun" charset="-122"/>
              </a:rPr>
              <a:t>)</a:t>
            </a:r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6"/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1"/>
            <a:r>
              <a:rPr lang="zh-CN" altLang="en-US" sz="1600" dirty="0">
                <a:latin typeface="SimSun" charset="-122"/>
                <a:ea typeface="SimSun" charset="-122"/>
                <a:cs typeface="SimSun" charset="-122"/>
              </a:rPr>
              <a:t>行动节点</a:t>
            </a:r>
            <a:r>
              <a:rPr lang="en-US" sz="1600" dirty="0">
                <a:latin typeface="SimSun" charset="-122"/>
                <a:ea typeface="SimSun" charset="-122"/>
                <a:cs typeface="SimSun" charset="-122"/>
              </a:rPr>
              <a:t> (</a:t>
            </a:r>
            <a:r>
              <a:rPr lang="zh-CN" altLang="en-US" sz="1600" dirty="0">
                <a:latin typeface="SimSun" charset="-122"/>
                <a:ea typeface="SimSun" charset="-122"/>
                <a:cs typeface="SimSun" charset="-122"/>
              </a:rPr>
              <a:t>矩形</a:t>
            </a:r>
            <a:r>
              <a:rPr lang="en-US" sz="1600" dirty="0">
                <a:latin typeface="SimSun" charset="-122"/>
                <a:ea typeface="SimSun" charset="-122"/>
                <a:cs typeface="SimSun" charset="-122"/>
              </a:rPr>
              <a:t>, </a:t>
            </a:r>
            <a:r>
              <a:rPr lang="zh-CN" altLang="en-US" sz="1600" dirty="0">
                <a:latin typeface="SimSun" charset="-122"/>
                <a:ea typeface="SimSun" charset="-122"/>
                <a:cs typeface="SimSun" charset="-122"/>
              </a:rPr>
              <a:t>不能有父节点</a:t>
            </a:r>
            <a:r>
              <a:rPr lang="en-US" sz="1600" dirty="0">
                <a:latin typeface="SimSun" charset="-122"/>
                <a:ea typeface="SimSun" charset="-122"/>
                <a:cs typeface="SimSun" charset="-122"/>
              </a:rPr>
              <a:t>,</a:t>
            </a:r>
            <a:r>
              <a:rPr lang="zh-CN" altLang="en-US" sz="1600" dirty="0">
                <a:latin typeface="SimSun" charset="-122"/>
                <a:ea typeface="SimSun" charset="-122"/>
                <a:cs typeface="SimSun" charset="-122"/>
              </a:rPr>
              <a:t>作为一种观察到的事实</a:t>
            </a:r>
            <a:r>
              <a:rPr lang="en-US" sz="1600" dirty="0">
                <a:latin typeface="SimSun" charset="-122"/>
                <a:ea typeface="SimSun" charset="-122"/>
                <a:cs typeface="SimSun" charset="-122"/>
              </a:rPr>
              <a:t>)</a:t>
            </a:r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5"/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5"/>
            <a:endParaRPr lang="en-US" sz="500" dirty="0">
              <a:latin typeface="SimSun" charset="-122"/>
              <a:ea typeface="SimSun" charset="-122"/>
              <a:cs typeface="SimSun" charset="-122"/>
            </a:endParaRPr>
          </a:p>
          <a:p>
            <a:pPr lvl="1"/>
            <a:r>
              <a:rPr lang="zh-CN" altLang="en-US" sz="1600" dirty="0">
                <a:latin typeface="SimSun" charset="-122"/>
                <a:ea typeface="SimSun" charset="-122"/>
                <a:cs typeface="SimSun" charset="-122"/>
              </a:rPr>
              <a:t>功效节点</a:t>
            </a:r>
            <a:r>
              <a:rPr lang="en-US" sz="1600" dirty="0">
                <a:latin typeface="SimSun" charset="-122"/>
                <a:ea typeface="SimSun" charset="-122"/>
                <a:cs typeface="SimSun" charset="-122"/>
              </a:rPr>
              <a:t>(</a:t>
            </a:r>
            <a:r>
              <a:rPr lang="zh-CN" altLang="en-US" sz="1600" dirty="0">
                <a:latin typeface="SimSun" charset="-122"/>
                <a:ea typeface="SimSun" charset="-122"/>
                <a:cs typeface="SimSun" charset="-122"/>
              </a:rPr>
              <a:t>依赖于行动和机遇节点的取值</a:t>
            </a:r>
            <a:r>
              <a:rPr lang="en-US" sz="1600" dirty="0">
                <a:latin typeface="SimSun" charset="-122"/>
                <a:ea typeface="SimSun" charset="-122"/>
                <a:cs typeface="SimSun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51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决策网络</a:t>
            </a:r>
            <a:endParaRPr lang="en-US" dirty="0"/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5887641" y="4011216"/>
            <a:ext cx="0" cy="8620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429251" y="3569494"/>
            <a:ext cx="916781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5429251" y="4883944"/>
            <a:ext cx="916781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486400" y="2457450"/>
            <a:ext cx="85725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143750" y="3028950"/>
            <a:ext cx="628650" cy="40005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6354366" y="2657475"/>
            <a:ext cx="778669" cy="571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6356747" y="3228976"/>
            <a:ext cx="776288" cy="55602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1594" y="1847850"/>
            <a:ext cx="4845193" cy="430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zh-CN" altLang="en-US" sz="2800" dirty="0">
                <a:latin typeface="SimSun" charset="-122"/>
                <a:ea typeface="SimSun" charset="-122"/>
                <a:cs typeface="SimSun" charset="-122"/>
              </a:rPr>
              <a:t>行动选择</a:t>
            </a:r>
            <a:endParaRPr lang="en-US" sz="2800" dirty="0">
              <a:latin typeface="SimSun" charset="-122"/>
              <a:ea typeface="SimSun" charset="-122"/>
              <a:cs typeface="SimSun" charset="-122"/>
            </a:endParaRPr>
          </a:p>
          <a:p>
            <a:pPr lvl="3">
              <a:lnSpc>
                <a:spcPct val="80000"/>
              </a:lnSpc>
            </a:pPr>
            <a:endParaRPr lang="en-US" sz="105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根据观察值实例化相应变量</a:t>
            </a:r>
            <a:endParaRPr lang="en-US" altLang="zh-CN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endParaRPr lang="en-US" sz="16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给行动节点赋值每一种可能的行动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4">
              <a:lnSpc>
                <a:spcPct val="80000"/>
              </a:lnSpc>
            </a:pPr>
            <a:endParaRPr lang="en-US" sz="16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当在给定某种观察情况下，计算功效节点的所有父节点（随机变量）的后验概率</a:t>
            </a:r>
            <a:endParaRPr lang="en-US" altLang="zh-CN" sz="24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endParaRPr lang="en-US" sz="16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计算每一个行动的期望功效值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  <a:p>
            <a:pPr lvl="4">
              <a:lnSpc>
                <a:spcPct val="80000"/>
              </a:lnSpc>
            </a:pPr>
            <a:endParaRPr lang="en-US" sz="16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400" dirty="0">
                <a:latin typeface="SimSun" charset="-122"/>
                <a:ea typeface="SimSun" charset="-122"/>
                <a:cs typeface="SimSun" charset="-122"/>
              </a:rPr>
              <a:t>选择最大化期望功效值的行动</a:t>
            </a:r>
            <a:endParaRPr lang="en-US" sz="2400" dirty="0">
              <a:latin typeface="SimSun" charset="-122"/>
              <a:ea typeface="SimSun" charset="-122"/>
              <a:cs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4183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决策网络</a:t>
            </a:r>
            <a:endParaRPr lang="en-US" dirty="0"/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343401" y="3569494"/>
            <a:ext cx="916781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400550" y="2457450"/>
            <a:ext cx="85725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6057900" y="3028950"/>
            <a:ext cx="628650" cy="40005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5268516" y="2657475"/>
            <a:ext cx="778669" cy="571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5270897" y="3228976"/>
            <a:ext cx="776288" cy="55602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96850"/>
              </p:ext>
            </p:extLst>
          </p:nvPr>
        </p:nvGraphicFramePr>
        <p:xfrm>
          <a:off x="4171950" y="4251721"/>
          <a:ext cx="1371600" cy="891780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68580" marR="68580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P(W)</a:t>
                      </a:r>
                    </a:p>
                  </a:txBody>
                  <a:tcPr marL="68580" marR="68580" marT="34299" marB="342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68580" marR="68580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L="68580" marR="68580" marT="34299" marB="342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68580" marR="68580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68580" marR="68580" marT="34299" marB="342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342900" y="2057400"/>
            <a:ext cx="1714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342900" y="3443243"/>
            <a:ext cx="1714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1" name="Picture 6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57450"/>
            <a:ext cx="2743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2628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400550"/>
            <a:ext cx="20002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2"/>
          <p:cNvSpPr txBox="1">
            <a:spLocks noChangeArrowheads="1"/>
          </p:cNvSpPr>
          <p:nvPr/>
        </p:nvSpPr>
        <p:spPr bwMode="auto">
          <a:xfrm>
            <a:off x="342900" y="5097066"/>
            <a:ext cx="2247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600">
                <a:latin typeface="SimSun" charset="-122"/>
                <a:ea typeface="SimSun" charset="-122"/>
                <a:cs typeface="SimSun" charset="-122"/>
              </a:rPr>
              <a:t>最优决策</a:t>
            </a:r>
            <a:r>
              <a:rPr lang="en-US" sz="1600" dirty="0">
                <a:latin typeface="SimSun" charset="-122"/>
                <a:ea typeface="SimSun" charset="-122"/>
                <a:cs typeface="SimSun" charset="-122"/>
              </a:rPr>
              <a:t>= leave</a:t>
            </a:r>
          </a:p>
        </p:txBody>
      </p:sp>
      <p:pic>
        <p:nvPicPr>
          <p:cNvPr id="25" name="Picture 6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971800"/>
            <a:ext cx="20193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5543550"/>
            <a:ext cx="23050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61" y="1834520"/>
            <a:ext cx="2693739" cy="1823080"/>
          </a:xfrm>
          <a:prstGeom prst="rect">
            <a:avLst/>
          </a:prstGeom>
        </p:spPr>
      </p:pic>
      <p:graphicFrame>
        <p:nvGraphicFramePr>
          <p:cNvPr id="2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29703"/>
              </p:ext>
            </p:extLst>
          </p:nvPr>
        </p:nvGraphicFramePr>
        <p:xfrm>
          <a:off x="6515100" y="4000500"/>
          <a:ext cx="2400300" cy="1485900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5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决策过程树</a:t>
            </a:r>
            <a:endParaRPr lang="en-US" dirty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2800350" y="5200650"/>
            <a:ext cx="6172200" cy="814248"/>
          </a:xfrm>
        </p:spPr>
        <p:txBody>
          <a:bodyPr/>
          <a:lstStyle/>
          <a:p>
            <a:r>
              <a:rPr lang="zh-CN" altLang="en-US" sz="1800" dirty="0"/>
              <a:t>很像是 期望最大值</a:t>
            </a:r>
            <a:r>
              <a:rPr lang="en-US" altLang="zh-CN" sz="1800" dirty="0"/>
              <a:t>(</a:t>
            </a:r>
            <a:r>
              <a:rPr lang="en-US" sz="1800" dirty="0" err="1"/>
              <a:t>expectimax</a:t>
            </a:r>
            <a:r>
              <a:rPr lang="en-US" sz="1800" dirty="0"/>
              <a:t> / MDPs</a:t>
            </a:r>
            <a:r>
              <a:rPr lang="en-US" altLang="zh-CN" sz="1800" dirty="0"/>
              <a:t>)</a:t>
            </a:r>
            <a:endParaRPr lang="en-US" sz="1800" dirty="0"/>
          </a:p>
          <a:p>
            <a:r>
              <a:rPr lang="zh-CN" altLang="en-US" sz="1800" dirty="0"/>
              <a:t>区别在什么地方？</a:t>
            </a:r>
            <a:endParaRPr lang="en-US" sz="1800" dirty="0"/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2628900" y="1905000"/>
            <a:ext cx="6400800" cy="249555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35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837528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5804013" y="2895600"/>
              <a:ext cx="173978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flipH="1">
              <a:off x="2366564" y="2133600"/>
              <a:ext cx="2091136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>
              <a:off x="4457700" y="2133600"/>
              <a:ext cx="2216207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20528434">
              <a:off x="2625356" y="2209925"/>
              <a:ext cx="99060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69365"/>
              <a:ext cx="99060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flipH="1">
              <a:off x="1066801" y="3470275"/>
              <a:ext cx="1299763" cy="7969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19448784">
              <a:off x="972872" y="3488144"/>
              <a:ext cx="99060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35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>
              <a:off x="2366564" y="3470275"/>
              <a:ext cx="757636" cy="7969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57265"/>
              <a:ext cx="99060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35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35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57265"/>
              <a:ext cx="99060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19448784">
              <a:off x="5697272" y="3470237"/>
              <a:ext cx="99060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35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4286250"/>
            <a:ext cx="1417421" cy="16573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453" y="2628900"/>
            <a:ext cx="2029298" cy="1228725"/>
            <a:chOff x="8856047" y="1409700"/>
            <a:chExt cx="3389739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8856047" y="2892424"/>
              <a:ext cx="1413302" cy="57467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8856050" y="1409700"/>
              <a:ext cx="1410125" cy="5333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407586" y="2247900"/>
              <a:ext cx="838200" cy="533400"/>
              <a:chOff x="4415" y="1776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415" y="1776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35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</p:cNvCxnSpPr>
            <p:nvPr/>
          </p:nvCxnSpPr>
          <p:spPr bwMode="auto">
            <a:xfrm>
              <a:off x="10266175" y="1676400"/>
              <a:ext cx="1200887" cy="83820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</p:cNvCxnSpPr>
            <p:nvPr/>
          </p:nvCxnSpPr>
          <p:spPr bwMode="auto">
            <a:xfrm flipV="1">
              <a:off x="10269349" y="2634576"/>
              <a:ext cx="1223518" cy="54518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057400"/>
            <a:ext cx="1512293" cy="1023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4457701"/>
            <a:ext cx="907525" cy="685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1" y="4457700"/>
            <a:ext cx="850175" cy="51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4457700"/>
            <a:ext cx="800100" cy="586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4457701"/>
            <a:ext cx="914400" cy="574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65" y="4368131"/>
            <a:ext cx="2368635" cy="1632618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举例</a:t>
            </a:r>
            <a:r>
              <a:rPr lang="en-US" dirty="0"/>
              <a:t>: </a:t>
            </a:r>
            <a:r>
              <a:rPr lang="zh-CN" altLang="en-US" dirty="0"/>
              <a:t>加入</a:t>
            </a:r>
            <a:r>
              <a:rPr lang="en-US" altLang="zh-CN" dirty="0"/>
              <a:t>Forecast</a:t>
            </a:r>
            <a:r>
              <a:rPr lang="zh-CN" altLang="en-US" dirty="0"/>
              <a:t>变量后的决策树</a:t>
            </a:r>
            <a:endParaRPr lang="en-US" dirty="0"/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4858942" y="3943350"/>
            <a:ext cx="9879" cy="88344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4400551" y="3512344"/>
            <a:ext cx="916781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4191001" y="4826794"/>
            <a:ext cx="1355640" cy="602456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 dirty="0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4457700" y="2171700"/>
            <a:ext cx="85725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6115050" y="2971800"/>
            <a:ext cx="628650" cy="40005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5314950" y="2371725"/>
            <a:ext cx="800100" cy="8334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5328047" y="3171826"/>
            <a:ext cx="776288" cy="55602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31986"/>
              </p:ext>
            </p:extLst>
          </p:nvPr>
        </p:nvGraphicFramePr>
        <p:xfrm>
          <a:off x="6775365" y="1554305"/>
          <a:ext cx="2082885" cy="1580137"/>
        </p:xfrm>
        <a:graphic>
          <a:graphicData uri="http://schemas.openxmlformats.org/drawingml/2006/table">
            <a:tbl>
              <a:tblPr/>
              <a:tblGrid>
                <a:gridCol w="694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294349"/>
              </p:ext>
            </p:extLst>
          </p:nvPr>
        </p:nvGraphicFramePr>
        <p:xfrm>
          <a:off x="5372099" y="3805239"/>
          <a:ext cx="1861655" cy="937392"/>
        </p:xfrm>
        <a:graphic>
          <a:graphicData uri="http://schemas.openxmlformats.org/drawingml/2006/table">
            <a:tbl>
              <a:tblPr/>
              <a:tblGrid>
                <a:gridCol w="689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68580" marR="68580" marT="34312" marB="343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L="68580" marR="68580" marT="34312" marB="343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68580" marR="68580" marT="34312" marB="343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L="68580" marR="68580" marT="34312" marB="343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68580" marR="68580" marT="34312" marB="343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L="68580" marR="68580" marT="34312" marB="343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79" name="Text Box 83"/>
          <p:cNvSpPr txBox="1">
            <a:spLocks noChangeArrowheads="1"/>
          </p:cNvSpPr>
          <p:nvPr/>
        </p:nvSpPr>
        <p:spPr bwMode="auto">
          <a:xfrm>
            <a:off x="342900" y="2057400"/>
            <a:ext cx="1714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2580" name="Text Box 84"/>
          <p:cNvSpPr txBox="1">
            <a:spLocks noChangeArrowheads="1"/>
          </p:cNvSpPr>
          <p:nvPr/>
        </p:nvSpPr>
        <p:spPr bwMode="auto">
          <a:xfrm>
            <a:off x="342900" y="3429000"/>
            <a:ext cx="1714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6" name="Picture 25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457450"/>
            <a:ext cx="3467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9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57700"/>
            <a:ext cx="22098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Text Box 89"/>
          <p:cNvSpPr txBox="1">
            <a:spLocks noChangeArrowheads="1"/>
          </p:cNvSpPr>
          <p:nvPr/>
        </p:nvSpPr>
        <p:spPr bwMode="auto">
          <a:xfrm>
            <a:off x="342900" y="4914900"/>
            <a:ext cx="23241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600">
                <a:latin typeface="SimSun" charset="-122"/>
                <a:ea typeface="SimSun" charset="-122"/>
                <a:cs typeface="SimSun" charset="-122"/>
              </a:rPr>
              <a:t>最优决策</a:t>
            </a:r>
            <a:r>
              <a:rPr lang="en-US" sz="1600" dirty="0">
                <a:latin typeface="SimSun" charset="-122"/>
                <a:ea typeface="SimSun" charset="-122"/>
                <a:cs typeface="SimSun" charset="-122"/>
              </a:rPr>
              <a:t>= take</a:t>
            </a:r>
          </a:p>
        </p:txBody>
      </p:sp>
      <p:pic>
        <p:nvPicPr>
          <p:cNvPr id="9273" name="Picture 9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3028950"/>
            <a:ext cx="22098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10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924300"/>
            <a:ext cx="3352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10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429250"/>
            <a:ext cx="32575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决策过程树</a:t>
            </a:r>
            <a:endParaRPr lang="en-US" dirty="0"/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2655293" y="4095757"/>
            <a:ext cx="1371600" cy="40005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3626843" y="3067057"/>
            <a:ext cx="916781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7167762" y="3067057"/>
            <a:ext cx="916781" cy="431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4670426" y="1910365"/>
            <a:ext cx="571500" cy="1741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6440885" y="1881789"/>
            <a:ext cx="571500" cy="179903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4453136" y="2552685"/>
            <a:ext cx="7429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35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6567686" y="2597928"/>
            <a:ext cx="7429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35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5398493" y="2152657"/>
            <a:ext cx="857250" cy="3429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3385741" y="3396265"/>
            <a:ext cx="597694" cy="80129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3213696" y="3511138"/>
            <a:ext cx="7429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35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4141193" y="4095757"/>
            <a:ext cx="1371600" cy="40005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4157266" y="3426031"/>
            <a:ext cx="597694" cy="74175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4416227" y="3713544"/>
            <a:ext cx="7429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35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6198593" y="4095757"/>
            <a:ext cx="1371600" cy="40005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6929041" y="3396265"/>
            <a:ext cx="597694" cy="80129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7684493" y="4095757"/>
            <a:ext cx="1371600" cy="40005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7700566" y="3426031"/>
            <a:ext cx="597694" cy="74175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7959527" y="3713544"/>
            <a:ext cx="7429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35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6756996" y="3498041"/>
            <a:ext cx="7429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35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5569943" y="2218141"/>
            <a:ext cx="5143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35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3071" y="2171700"/>
            <a:ext cx="1951230" cy="2811483"/>
            <a:chOff x="8893341" y="1257300"/>
            <a:chExt cx="3357396" cy="4261616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930033" y="3619500"/>
              <a:ext cx="12218" cy="99829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5" y="3044825"/>
              <a:ext cx="1606994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8893341" y="4617796"/>
              <a:ext cx="2097819" cy="901120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 dirty="0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5" y="1257300"/>
              <a:ext cx="1759396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35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</p:cNvCxnSpPr>
            <p:nvPr/>
          </p:nvCxnSpPr>
          <p:spPr bwMode="auto">
            <a:xfrm>
              <a:off x="10962131" y="1524000"/>
              <a:ext cx="679004" cy="87630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</p:cNvCxnSpPr>
            <p:nvPr/>
          </p:nvCxnSpPr>
          <p:spPr bwMode="auto">
            <a:xfrm flipV="1">
              <a:off x="10733530" y="2855914"/>
              <a:ext cx="907605" cy="47624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1" y="5301205"/>
            <a:ext cx="1371600" cy="94539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514851"/>
            <a:ext cx="907525" cy="6857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1" y="4514850"/>
            <a:ext cx="850175" cy="5143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4514850"/>
            <a:ext cx="800100" cy="586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14851"/>
            <a:ext cx="914400" cy="574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 | \mathrm{bad}) = \sum_w P(w | \mathrm{bad}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88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good}) = \max_a \mbox{EU}(a | \mathrm{good}) = 9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81"/>
  <p:tag name="PICTUREFILESIZE" val="75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.59 \cdot (95) + 0.41 \cdot (53) -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50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77.8 - 70 = 7.8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23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mbox{MEU}(e,E'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24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) = \sum_w P(w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44"/>
  <p:tag name="PICTUREFILESIZE" val="70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max_a \sum_s \, P(s|e,e')\;U(s,a)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58"/>
  <p:tag name="BOXHEIGHT" val="416"/>
  <p:tag name="BOXFONT" val="10"/>
  <p:tag name="BOXWRAP" val="False"/>
  <p:tag name="WORKAROUNDTRANSPARENCYBUG" val="False"/>
  <p:tag name="ALLOWFONTSUBSTITUTION" val="False"/>
  <p:tag name="BITMAPFORMAT" val="png16m"/>
  <p:tag name="ORIGWIDTH" val="368"/>
  <p:tag name="PICTUREFILESIZE" val="3489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) = \sum_w P(w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38"/>
  <p:tag name="PICTUREFILESIZE" val="76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20 + 0.3 \cdot 70 = 3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5"/>
  <p:tag name="PICTUREFILESIZE" val="35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100 + 0.3 \cdot 0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6"/>
  <p:tag name="PICTUREFILESIZE" val="29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20 + 0.66 \cdot 70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40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100 + 0.66 \cdot 0 = 34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3727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67725</TotalTime>
  <Words>1987</Words>
  <Application>Microsoft Office PowerPoint</Application>
  <PresentationFormat>全屏显示(4:3)</PresentationFormat>
  <Paragraphs>413</Paragraphs>
  <Slides>24</Slides>
  <Notes>18</Notes>
  <HiddenSlides>2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ＭＳ Ｐゴシック</vt:lpstr>
      <vt:lpstr>SimHei</vt:lpstr>
      <vt:lpstr>SimSun</vt:lpstr>
      <vt:lpstr>Arial</vt:lpstr>
      <vt:lpstr>Calibri</vt:lpstr>
      <vt:lpstr>Wingdings</vt:lpstr>
      <vt:lpstr>dan-berkeley-nlp-v1</vt:lpstr>
      <vt:lpstr>1_dan-berkeley-nlp-v1</vt:lpstr>
      <vt:lpstr>决策网络和完全知情的价值 </vt:lpstr>
      <vt:lpstr>决策网络 (Decision Networks)</vt:lpstr>
      <vt:lpstr>决策网络</vt:lpstr>
      <vt:lpstr>决策网络</vt:lpstr>
      <vt:lpstr>决策网络</vt:lpstr>
      <vt:lpstr>决策网络</vt:lpstr>
      <vt:lpstr>决策过程树</vt:lpstr>
      <vt:lpstr>举例: 加入Forecast变量后的决策树</vt:lpstr>
      <vt:lpstr>决策过程树</vt:lpstr>
      <vt:lpstr>幽灵追捕者的决策</vt:lpstr>
      <vt:lpstr>幽灵追捕者演示with Probability</vt:lpstr>
      <vt:lpstr>信息的价值 (Value of Information)</vt:lpstr>
      <vt:lpstr>信息的价值</vt:lpstr>
      <vt:lpstr>VPI : Weather举例</vt:lpstr>
      <vt:lpstr>公式解释：信息的价值</vt:lpstr>
      <vt:lpstr>VPI 属性</vt:lpstr>
      <vt:lpstr>VPI 小问题</vt:lpstr>
      <vt:lpstr>Value of Imperfect Information?</vt:lpstr>
      <vt:lpstr>VPI 小问题</vt:lpstr>
      <vt:lpstr>POMDPs</vt:lpstr>
      <vt:lpstr>POMDPs</vt:lpstr>
      <vt:lpstr>Example: Ghostbusters</vt:lpstr>
      <vt:lpstr>Video of Demo Ghostbusters with VPI</vt:lpstr>
      <vt:lpstr>More Generally*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Qi Qi</cp:lastModifiedBy>
  <cp:revision>4016</cp:revision>
  <cp:lastPrinted>2014-04-08T17:26:54Z</cp:lastPrinted>
  <dcterms:created xsi:type="dcterms:W3CDTF">2004-08-27T04:16:05Z</dcterms:created>
  <dcterms:modified xsi:type="dcterms:W3CDTF">2018-11-15T12:18:13Z</dcterms:modified>
</cp:coreProperties>
</file>