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tags/tag27.xml" ContentType="application/vnd.openxmlformats-officedocument.presentationml.tags+xml"/>
  <Override PartName="/ppt/notesSlides/notesSlide3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4.xml" ContentType="application/vnd.openxmlformats-officedocument.presentationml.notesSlide+xml"/>
  <Override PartName="/ppt/tags/tag3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  <p:sldMasterId id="2147484021" r:id="rId2"/>
  </p:sldMasterIdLst>
  <p:notesMasterIdLst>
    <p:notesMasterId r:id="rId48"/>
  </p:notesMasterIdLst>
  <p:handoutMasterIdLst>
    <p:handoutMasterId r:id="rId49"/>
  </p:handoutMasterIdLst>
  <p:sldIdLst>
    <p:sldId id="531" r:id="rId3"/>
    <p:sldId id="460" r:id="rId4"/>
    <p:sldId id="511" r:id="rId5"/>
    <p:sldId id="375" r:id="rId6"/>
    <p:sldId id="377" r:id="rId7"/>
    <p:sldId id="378" r:id="rId8"/>
    <p:sldId id="398" r:id="rId9"/>
    <p:sldId id="432" r:id="rId10"/>
    <p:sldId id="470" r:id="rId11"/>
    <p:sldId id="382" r:id="rId12"/>
    <p:sldId id="475" r:id="rId13"/>
    <p:sldId id="476" r:id="rId14"/>
    <p:sldId id="477" r:id="rId15"/>
    <p:sldId id="384" r:id="rId16"/>
    <p:sldId id="473" r:id="rId17"/>
    <p:sldId id="385" r:id="rId18"/>
    <p:sldId id="394" r:id="rId19"/>
    <p:sldId id="481" r:id="rId20"/>
    <p:sldId id="478" r:id="rId21"/>
    <p:sldId id="479" r:id="rId22"/>
    <p:sldId id="482" r:id="rId23"/>
    <p:sldId id="483" r:id="rId24"/>
    <p:sldId id="484" r:id="rId25"/>
    <p:sldId id="485" r:id="rId26"/>
    <p:sldId id="491" r:id="rId27"/>
    <p:sldId id="492" r:id="rId28"/>
    <p:sldId id="493" r:id="rId29"/>
    <p:sldId id="494" r:id="rId30"/>
    <p:sldId id="495" r:id="rId31"/>
    <p:sldId id="496" r:id="rId32"/>
    <p:sldId id="497" r:id="rId33"/>
    <p:sldId id="498" r:id="rId34"/>
    <p:sldId id="499" r:id="rId35"/>
    <p:sldId id="513" r:id="rId36"/>
    <p:sldId id="514" r:id="rId37"/>
    <p:sldId id="500" r:id="rId38"/>
    <p:sldId id="501" r:id="rId39"/>
    <p:sldId id="502" r:id="rId40"/>
    <p:sldId id="503" r:id="rId41"/>
    <p:sldId id="504" r:id="rId42"/>
    <p:sldId id="507" r:id="rId43"/>
    <p:sldId id="506" r:id="rId44"/>
    <p:sldId id="505" r:id="rId45"/>
    <p:sldId id="508" r:id="rId46"/>
    <p:sldId id="509" r:id="rId47"/>
  </p:sldIdLst>
  <p:sldSz cx="9144000" cy="6858000" type="screen4x3"/>
  <p:notesSz cx="7315200" cy="9601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815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8C6F0C95-0562-4546-BD77-A86206E99CC1}"/>
    <pc:docChg chg="custSel modSld">
      <pc:chgData name="Qi Qi" userId="f29008d1e1aa583c" providerId="LiveId" clId="{8C6F0C95-0562-4546-BD77-A86206E99CC1}" dt="2017-12-13T07:22:51.252" v="69" actId="404"/>
      <pc:docMkLst>
        <pc:docMk/>
      </pc:docMkLst>
      <pc:sldChg chg="modSp">
        <pc:chgData name="Qi Qi" userId="f29008d1e1aa583c" providerId="LiveId" clId="{8C6F0C95-0562-4546-BD77-A86206E99CC1}" dt="2017-12-13T02:18:12.951" v="39" actId="6549"/>
        <pc:sldMkLst>
          <pc:docMk/>
          <pc:sldMk cId="0" sldId="394"/>
        </pc:sldMkLst>
        <pc:spChg chg="mod">
          <ac:chgData name="Qi Qi" userId="f29008d1e1aa583c" providerId="LiveId" clId="{8C6F0C95-0562-4546-BD77-A86206E99CC1}" dt="2017-12-13T02:18:12.951" v="39" actId="6549"/>
          <ac:spMkLst>
            <pc:docMk/>
            <pc:sldMk cId="0" sldId="394"/>
            <ac:spMk id="34818" creationId="{00000000-0000-0000-0000-000000000000}"/>
          </ac:spMkLst>
        </pc:spChg>
      </pc:sldChg>
      <pc:sldChg chg="modSp">
        <pc:chgData name="Qi Qi" userId="f29008d1e1aa583c" providerId="LiveId" clId="{8C6F0C95-0562-4546-BD77-A86206E99CC1}" dt="2017-12-07T03:30:10.026" v="7" actId="1076"/>
        <pc:sldMkLst>
          <pc:docMk/>
          <pc:sldMk cId="0" sldId="398"/>
        </pc:sldMkLst>
        <pc:spChg chg="mod">
          <ac:chgData name="Qi Qi" userId="f29008d1e1aa583c" providerId="LiveId" clId="{8C6F0C95-0562-4546-BD77-A86206E99CC1}" dt="2017-12-07T03:30:10.026" v="7" actId="1076"/>
          <ac:spMkLst>
            <pc:docMk/>
            <pc:sldMk cId="0" sldId="398"/>
            <ac:spMk id="28688" creationId="{00000000-0000-0000-0000-000000000000}"/>
          </ac:spMkLst>
        </pc:spChg>
        <pc:spChg chg="mod">
          <ac:chgData name="Qi Qi" userId="f29008d1e1aa583c" providerId="LiveId" clId="{8C6F0C95-0562-4546-BD77-A86206E99CC1}" dt="2017-12-07T03:30:01.248" v="6" actId="1076"/>
          <ac:spMkLst>
            <pc:docMk/>
            <pc:sldMk cId="0" sldId="398"/>
            <ac:spMk id="28691" creationId="{00000000-0000-0000-0000-000000000000}"/>
          </ac:spMkLst>
        </pc:spChg>
      </pc:sldChg>
      <pc:sldChg chg="delSp modSp">
        <pc:chgData name="Qi Qi" userId="f29008d1e1aa583c" providerId="LiveId" clId="{8C6F0C95-0562-4546-BD77-A86206E99CC1}" dt="2017-12-07T02:56:58.685" v="1" actId="478"/>
        <pc:sldMkLst>
          <pc:docMk/>
          <pc:sldMk cId="1811261051" sldId="460"/>
        </pc:sldMkLst>
        <pc:spChg chg="del mod">
          <ac:chgData name="Qi Qi" userId="f29008d1e1aa583c" providerId="LiveId" clId="{8C6F0C95-0562-4546-BD77-A86206E99CC1}" dt="2017-12-07T02:56:58.685" v="1" actId="478"/>
          <ac:spMkLst>
            <pc:docMk/>
            <pc:sldMk cId="1811261051" sldId="460"/>
            <ac:spMk id="8" creationId="{00000000-0000-0000-0000-000000000000}"/>
          </ac:spMkLst>
        </pc:spChg>
      </pc:sldChg>
      <pc:sldChg chg="modNotesTx">
        <pc:chgData name="Qi Qi" userId="f29008d1e1aa583c" providerId="LiveId" clId="{8C6F0C95-0562-4546-BD77-A86206E99CC1}" dt="2017-12-13T02:11:21.437" v="29" actId="20577"/>
        <pc:sldMkLst>
          <pc:docMk/>
          <pc:sldMk cId="840993448" sldId="470"/>
        </pc:sldMkLst>
      </pc:sldChg>
      <pc:sldChg chg="modSp">
        <pc:chgData name="Qi Qi" userId="f29008d1e1aa583c" providerId="LiveId" clId="{8C6F0C95-0562-4546-BD77-A86206E99CC1}" dt="2017-12-08T06:39:09.943" v="8" actId="14100"/>
        <pc:sldMkLst>
          <pc:docMk/>
          <pc:sldMk cId="3039197909" sldId="485"/>
        </pc:sldMkLst>
        <pc:picChg chg="mod">
          <ac:chgData name="Qi Qi" userId="f29008d1e1aa583c" providerId="LiveId" clId="{8C6F0C95-0562-4546-BD77-A86206E99CC1}" dt="2017-12-08T06:39:09.943" v="8" actId="14100"/>
          <ac:picMkLst>
            <pc:docMk/>
            <pc:sldMk cId="3039197909" sldId="485"/>
            <ac:picMk id="5" creationId="{00000000-0000-0000-0000-000000000000}"/>
          </ac:picMkLst>
        </pc:picChg>
      </pc:sldChg>
      <pc:sldChg chg="modSp">
        <pc:chgData name="Qi Qi" userId="f29008d1e1aa583c" providerId="LiveId" clId="{8C6F0C95-0562-4546-BD77-A86206E99CC1}" dt="2017-12-13T07:18:48.305" v="68" actId="404"/>
        <pc:sldMkLst>
          <pc:docMk/>
          <pc:sldMk cId="1052485275" sldId="507"/>
        </pc:sldMkLst>
        <pc:spChg chg="mod">
          <ac:chgData name="Qi Qi" userId="f29008d1e1aa583c" providerId="LiveId" clId="{8C6F0C95-0562-4546-BD77-A86206E99CC1}" dt="2017-12-13T07:18:48.305" v="68" actId="404"/>
          <ac:spMkLst>
            <pc:docMk/>
            <pc:sldMk cId="1052485275" sldId="507"/>
            <ac:spMk id="2" creationId="{00000000-0000-0000-0000-000000000000}"/>
          </ac:spMkLst>
        </pc:spChg>
      </pc:sldChg>
      <pc:sldChg chg="modSp">
        <pc:chgData name="Qi Qi" userId="f29008d1e1aa583c" providerId="LiveId" clId="{8C6F0C95-0562-4546-BD77-A86206E99CC1}" dt="2017-12-13T07:22:51.252" v="69" actId="404"/>
        <pc:sldMkLst>
          <pc:docMk/>
          <pc:sldMk cId="2841442219" sldId="509"/>
        </pc:sldMkLst>
        <pc:spChg chg="mod">
          <ac:chgData name="Qi Qi" userId="f29008d1e1aa583c" providerId="LiveId" clId="{8C6F0C95-0562-4546-BD77-A86206E99CC1}" dt="2017-12-13T07:22:51.252" v="69" actId="404"/>
          <ac:spMkLst>
            <pc:docMk/>
            <pc:sldMk cId="2841442219" sldId="509"/>
            <ac:spMk id="2" creationId="{00000000-0000-0000-0000-000000000000}"/>
          </ac:spMkLst>
        </pc:spChg>
      </pc:sldChg>
      <pc:sldChg chg="modNotesTx">
        <pc:chgData name="Qi Qi" userId="f29008d1e1aa583c" providerId="LiveId" clId="{8C6F0C95-0562-4546-BD77-A86206E99CC1}" dt="2017-12-13T03:54:19.788" v="63" actId="20577"/>
        <pc:sldMkLst>
          <pc:docMk/>
          <pc:sldMk cId="1763912243" sldId="51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1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T+1 button</a:t>
            </a:r>
            <a:r>
              <a:rPr lang="zh-CN" altLang="en-US" dirty="0"/>
              <a:t> ： </a:t>
            </a:r>
            <a:r>
              <a:rPr lang="en-US" altLang="zh-CN" dirty="0"/>
              <a:t>ghost will randomly moves to an adjacent square. Its belief (of location) distribution will evolve to eventually flat distribution.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Ghost distribution will eventually go flat again, when click the T+1 button. Because it has a little probability to randomly move to other places instead of going a circle.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52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When click the T+1 button, the stationary distribution is not going a uniform one.  Because the whirlpool dynamics is actually having the ghost at the center of this maze.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5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stationary distribution can be computed from solving the linear system of equations (including the one that all probs sums to 1.)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求解一个静态分布。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6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可能记录每个节点（网页）访问的频率。（随机漫步？）</a:t>
            </a:r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Before: most search engines were merely based on how well a page matches your search words.</a:t>
            </a:r>
          </a:p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Note: currently dominated by clickstreams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4441EF3-1314-42C4-A2EC-9B5643936ADD}" type="slidenum">
              <a:rPr lang="en-US" sz="1300"/>
              <a:pPr eaLnBrk="1" hangingPunct="1"/>
              <a:t>16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341817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4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/>
                <a:cs typeface="Calibri"/>
              </a:rPr>
              <a:t>[Demo: Pacman – Sonar – No Beliefs(L14D1)]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62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video shows that the </a:t>
            </a:r>
            <a:r>
              <a:rPr lang="en-US" altLang="zh-CN" dirty="0" err="1"/>
              <a:t>pacman</a:t>
            </a:r>
            <a:r>
              <a:rPr lang="en-US" altLang="zh-CN" dirty="0"/>
              <a:t> got no idea of where the four ghosts’ location distributions.</a:t>
            </a:r>
          </a:p>
          <a:p>
            <a:r>
              <a:rPr lang="en-US" altLang="zh-CN" dirty="0"/>
              <a:t>Question: can we use the noisy sensor (distance to ghosts) readings to infer the location distributions of ghosts? (That’s what hidden Markov models do. 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01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Variable elimination from left to right.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0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Graduate student living in a basement, and he tried to infer the weather based on his professor bringing or not bringing umbrellas.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/>
                <a:cs typeface="Calibri"/>
              </a:rPr>
              <a:t>[Demo: Ghostbusters – Circular Dynamics – HMM (L14D2)]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23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649748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Quote: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Whenever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observation,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will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make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belief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sharpen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(or concentrated,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better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updated);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while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letting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time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pass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without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getting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observations,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makes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belief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flatten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(or diffuse, 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worse).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example, without any observations on </a:t>
            </a:r>
            <a:r>
              <a:rPr lang="en-US" altLang="zh-CN" dirty="0" err="1"/>
              <a:t>Xs</a:t>
            </a:r>
            <a:r>
              <a:rPr lang="en-US" altLang="zh-CN" dirty="0"/>
              <a:t>, E1 and E4 are not independent to each other.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01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range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readings</a:t>
            </a:r>
            <a:r>
              <a:rPr kumimoji="1" lang="zh-CN" altLang="en-US" dirty="0"/>
              <a:t> </a:t>
            </a:r>
            <a:r>
              <a:rPr kumimoji="1" lang="mr-IN" altLang="zh-CN" dirty="0"/>
              <a:t>–</a:t>
            </a:r>
            <a:r>
              <a:rPr kumimoji="1" lang="en-US" altLang="zh-CN" dirty="0"/>
              <a:t>e.g.</a:t>
            </a:r>
            <a:r>
              <a:rPr kumimoji="1" lang="zh-CN" altLang="en-US" dirty="0"/>
              <a:t> </a:t>
            </a:r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calculation.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8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err="1">
                <a:latin typeface="Arial" pitchFamily="34" charset="0"/>
                <a:ea typeface="ＭＳ Ｐゴシック" pitchFamily="34" charset="-128"/>
              </a:rPr>
              <a:t>Kalman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filtering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is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a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continuous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version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based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on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Gaussian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probability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distribution.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70281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28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Initially, it’s a uniform distribution of locations.</a:t>
            </a:r>
          </a:p>
        </p:txBody>
      </p:sp>
    </p:spTree>
    <p:extLst>
      <p:ext uri="{BB962C8B-B14F-4D97-AF65-F5344CB8AC3E}">
        <p14:creationId xmlns:p14="http://schemas.microsoft.com/office/powerpoint/2010/main" val="3785929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29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There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are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walls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up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and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down,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but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not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left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and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right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as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sensor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reading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tells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.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endParaRPr lang="en-US" altLang="zh-CN" baseline="0" dirty="0">
              <a:latin typeface="Arial" pitchFamily="34" charset="0"/>
              <a:ea typeface="ＭＳ Ｐゴシック" pitchFamily="34" charset="-128"/>
            </a:endParaRPr>
          </a:p>
          <a:p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shows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where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robot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actually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is,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but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robot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actually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doesn’t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know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it,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try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to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estimate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position.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756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30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robot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has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a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small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 err="1">
                <a:latin typeface="Arial" pitchFamily="34" charset="0"/>
                <a:ea typeface="ＭＳ Ｐゴシック" pitchFamily="34" charset="-128"/>
              </a:rPr>
              <a:t>prob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not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executing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action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command,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so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could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stay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at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last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place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instead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of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moving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right.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840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31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74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Localization:</a:t>
            </a:r>
            <a:r>
              <a:rPr lang="zh-CN" altLang="en-US" dirty="0"/>
              <a:t> </a:t>
            </a:r>
            <a:r>
              <a:rPr lang="en-US" altLang="zh-CN" dirty="0"/>
              <a:t>laser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measuring</a:t>
            </a:r>
            <a:r>
              <a:rPr lang="zh-CN" altLang="en-US" dirty="0"/>
              <a:t> </a:t>
            </a:r>
            <a:r>
              <a:rPr lang="en-US" altLang="zh-CN" dirty="0"/>
              <a:t>distances,</a:t>
            </a:r>
            <a:r>
              <a:rPr lang="zh-CN" altLang="en-US" dirty="0"/>
              <a:t> </a:t>
            </a:r>
            <a:r>
              <a:rPr lang="en-US" altLang="zh-CN" dirty="0"/>
              <a:t>infer robot’s location distribution.</a:t>
            </a:r>
          </a:p>
          <a:p>
            <a:r>
              <a:rPr lang="en-US" altLang="zh-CN" dirty="0"/>
              <a:t>User attention: user browser web pages to pages, infer what are their intentions.</a:t>
            </a:r>
          </a:p>
          <a:p>
            <a:r>
              <a:rPr lang="en-US" altLang="zh-CN" dirty="0"/>
              <a:t>Medical monitoring: sensor signals to predict any emergencies.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0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32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if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continue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to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move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right,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what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going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to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happen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in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probability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baseline="0" dirty="0">
                <a:latin typeface="Arial" pitchFamily="34" charset="0"/>
                <a:ea typeface="ＭＳ Ｐゴシック" pitchFamily="34" charset="-128"/>
              </a:rPr>
              <a:t>distribution?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701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33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669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B’(t+1)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effect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intermediate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(the</a:t>
            </a:r>
            <a:r>
              <a:rPr lang="zh-CN" altLang="en-US" dirty="0"/>
              <a:t> </a:t>
            </a:r>
            <a:r>
              <a:rPr lang="en-US" altLang="zh-CN" dirty="0"/>
              <a:t>passage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time);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observing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E4,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B(t+1)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updated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belief</a:t>
            </a:r>
            <a:r>
              <a:rPr lang="zh-CN" altLang="en-US" baseline="0" dirty="0"/>
              <a:t> </a:t>
            </a:r>
            <a:r>
              <a:rPr lang="en-US" altLang="zh-CN" baseline="0" dirty="0"/>
              <a:t>(probability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distribution).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思考问题：时间推移这步的计算公式是什么。（后面的幻灯片里有相应的公式）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class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derive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equations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first.</a:t>
            </a:r>
          </a:p>
          <a:p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includes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parts:</a:t>
            </a:r>
            <a:r>
              <a:rPr lang="zh-CN" altLang="en-US" baseline="0" dirty="0"/>
              <a:t> </a:t>
            </a:r>
            <a:r>
              <a:rPr lang="en-US" altLang="zh-CN" baseline="0" dirty="0"/>
              <a:t>observation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filtering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passage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3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compute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intermediate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belief,</a:t>
            </a:r>
            <a:r>
              <a:rPr lang="zh-CN" altLang="en-US" baseline="0" dirty="0"/>
              <a:t> </a:t>
            </a:r>
            <a:r>
              <a:rPr lang="en-US" altLang="zh-CN" baseline="0" dirty="0"/>
              <a:t>B’(t+1).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belief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will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become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flat (diffusing).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2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1200" dirty="0">
                <a:latin typeface="Calibri"/>
                <a:cs typeface="Calibri"/>
              </a:rPr>
              <a:t>proportional</a:t>
            </a:r>
            <a:r>
              <a:rPr lang="zh-CN" altLang="en-US" sz="1200" dirty="0">
                <a:latin typeface="Calibri"/>
                <a:cs typeface="Calibri"/>
              </a:rPr>
              <a:t> </a:t>
            </a:r>
            <a:r>
              <a:rPr lang="en-US" altLang="zh-CN" sz="1200" dirty="0">
                <a:latin typeface="Calibri"/>
                <a:cs typeface="Calibri"/>
              </a:rPr>
              <a:t>(sign)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to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...(get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rid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of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the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denominator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term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by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summing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out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X_t+1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from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the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nominator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part).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  <a:r>
              <a:rPr lang="zh-CN" altLang="en-US" sz="1200" dirty="0">
                <a:latin typeface="Calibri"/>
                <a:cs typeface="Calibri"/>
              </a:rPr>
              <a:t> </a:t>
            </a:r>
            <a:r>
              <a:rPr lang="en-US" altLang="zh-CN" sz="1200" dirty="0">
                <a:latin typeface="Calibri"/>
                <a:cs typeface="Calibri"/>
              </a:rPr>
              <a:t>(due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to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it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is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proportional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to,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so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needs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to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divided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by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the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summation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of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the</a:t>
            </a:r>
            <a:r>
              <a:rPr lang="zh-CN" altLang="en-US" sz="1200" baseline="0" dirty="0">
                <a:latin typeface="Calibri"/>
                <a:cs typeface="Calibri"/>
              </a:rPr>
              <a:t> </a:t>
            </a:r>
            <a:r>
              <a:rPr lang="en-US" altLang="zh-CN" sz="1200" baseline="0" dirty="0">
                <a:latin typeface="Calibri"/>
                <a:cs typeface="Calibri"/>
              </a:rPr>
              <a:t>product</a:t>
            </a:r>
            <a:r>
              <a:rPr lang="en-US" altLang="zh-CN" sz="1200" dirty="0">
                <a:latin typeface="Calibri"/>
                <a:cs typeface="Calibri"/>
              </a:rPr>
              <a:t>).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Calibri"/>
                <a:cs typeface="Calibri"/>
              </a:rPr>
              <a:t>Online Belief Updates</a:t>
            </a:r>
          </a:p>
          <a:p>
            <a:r>
              <a:rPr kumimoji="1" lang="en-US" altLang="zh-CN" dirty="0">
                <a:latin typeface="Calibri"/>
                <a:cs typeface="Calibri"/>
              </a:rPr>
              <a:t>P(</a:t>
            </a:r>
            <a:r>
              <a:rPr kumimoji="1" lang="en-US" altLang="zh-CN" dirty="0" err="1">
                <a:latin typeface="Calibri"/>
                <a:cs typeface="Calibri"/>
              </a:rPr>
              <a:t>xt</a:t>
            </a:r>
            <a:r>
              <a:rPr kumimoji="1" lang="en-US" altLang="zh-CN" dirty="0">
                <a:latin typeface="Calibri"/>
                <a:cs typeface="Calibri"/>
              </a:rPr>
              <a:t> | e1:t-1) actually is the posterior distribution of </a:t>
            </a:r>
            <a:r>
              <a:rPr kumimoji="1" lang="en-US" altLang="zh-CN" dirty="0" err="1">
                <a:latin typeface="Calibri"/>
                <a:cs typeface="Calibri"/>
              </a:rPr>
              <a:t>Xt</a:t>
            </a:r>
            <a:r>
              <a:rPr kumimoji="1" lang="en-US" altLang="zh-CN" dirty="0">
                <a:latin typeface="Calibri"/>
                <a:cs typeface="Calibri"/>
              </a:rPr>
              <a:t>, you don’t have to think about e1:t-1 even it carries on it as a condition. Because they are just observed values, and already made its influence upon the P(</a:t>
            </a:r>
            <a:r>
              <a:rPr kumimoji="1" lang="en-US" altLang="zh-CN" dirty="0" err="1">
                <a:latin typeface="Calibri"/>
                <a:cs typeface="Calibri"/>
              </a:rPr>
              <a:t>Xt</a:t>
            </a:r>
            <a:r>
              <a:rPr kumimoji="1" lang="en-US" altLang="zh-CN" dirty="0">
                <a:latin typeface="Calibri"/>
                <a:cs typeface="Calibri"/>
              </a:rPr>
              <a:t>).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altLang="zh-CN" baseline="0" dirty="0"/>
              <a:t>“</a:t>
            </a:r>
            <a:r>
              <a:rPr lang="en-US" baseline="0" dirty="0"/>
              <a:t>prop</a:t>
            </a:r>
            <a:r>
              <a:rPr lang="en-US" altLang="zh-CN" baseline="0" dirty="0"/>
              <a:t>ortional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to”</a:t>
            </a:r>
            <a:r>
              <a:rPr lang="zh-CN" altLang="en-US" baseline="0" dirty="0"/>
              <a:t> </a:t>
            </a:r>
            <a:r>
              <a:rPr lang="en-US" altLang="zh-CN" baseline="0" dirty="0"/>
              <a:t>symbol</a:t>
            </a:r>
            <a:r>
              <a:rPr lang="en-US" baseline="0" dirty="0"/>
              <a:t> 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besides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symbol</a:t>
            </a:r>
            <a:r>
              <a:rPr lang="en-US" baseline="0" dirty="0"/>
              <a:t>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r>
              <a:rPr lang="en-US" altLang="zh-CN" baseline="0" dirty="0"/>
              <a:t>;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proportional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symbol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terms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almost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identical</a:t>
            </a:r>
            <a:r>
              <a:rPr lang="zh-CN" altLang="en-US" baseline="0" dirty="0"/>
              <a:t> </a:t>
            </a:r>
            <a:r>
              <a:rPr lang="en-US" altLang="zh-CN" baseline="0" dirty="0"/>
              <a:t>except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scaling.</a:t>
            </a:r>
            <a:r>
              <a:rPr lang="zh-CN" altLang="en-US" baseline="0" dirty="0"/>
              <a:t> </a:t>
            </a: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Notice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recursive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update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(in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ink).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belief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transition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probability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observation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368301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dirty="0"/>
              <a:t>U1=+u,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U2=+u</a:t>
            </a:r>
            <a:r>
              <a:rPr lang="zh-CN" altLang="en-US" dirty="0"/>
              <a:t> </a:t>
            </a:r>
            <a:r>
              <a:rPr lang="en-US" altLang="zh-CN" dirty="0"/>
              <a:t>(your</a:t>
            </a:r>
            <a:r>
              <a:rPr lang="zh-CN" altLang="en-US" dirty="0"/>
              <a:t> </a:t>
            </a:r>
            <a:r>
              <a:rPr lang="en-US" altLang="zh-CN" dirty="0"/>
              <a:t>boss</a:t>
            </a:r>
            <a:r>
              <a:rPr lang="zh-CN" altLang="en-US" dirty="0"/>
              <a:t> </a:t>
            </a:r>
            <a:r>
              <a:rPr lang="en-US" altLang="zh-CN" dirty="0"/>
              <a:t>takes</a:t>
            </a:r>
            <a:r>
              <a:rPr lang="zh-CN" altLang="en-US" dirty="0"/>
              <a:t> </a:t>
            </a:r>
            <a:r>
              <a:rPr lang="en-US" altLang="zh-CN" dirty="0"/>
              <a:t>umbrella.)</a:t>
            </a:r>
            <a:r>
              <a:rPr lang="zh-CN" altLang="en-US" dirty="0"/>
              <a:t> </a:t>
            </a:r>
            <a:r>
              <a:rPr lang="en-US" altLang="zh-CN" dirty="0"/>
              <a:t>B(1)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reweighted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B’(1)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according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observation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observation,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renormalized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it.</a:t>
            </a:r>
          </a:p>
          <a:p>
            <a:r>
              <a:rPr lang="en-US" altLang="zh-CN" baseline="0" dirty="0"/>
              <a:t>I got this written down in my notebook of 11/19’s.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/>
                <a:cs typeface="Calibri"/>
              </a:rPr>
              <a:t>[Demo: Pacman – Sonar – No Beliefs(L14D1)]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1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多级是指依赖于前几个状态的观察值。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6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CPT</a:t>
            </a:r>
            <a:r>
              <a:rPr kumimoji="1" lang="zh-CN" altLang="en-US" dirty="0"/>
              <a:t>：</a:t>
            </a:r>
            <a:r>
              <a:rPr kumimoji="1" lang="en-US" altLang="zh-CN" dirty="0"/>
              <a:t>conditional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probability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tables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(distributions)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3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可以问这时</a:t>
            </a:r>
            <a:r>
              <a:rPr kumimoji="1" lang="en-US" altLang="zh-CN" dirty="0"/>
              <a:t>rain</a:t>
            </a:r>
            <a:r>
              <a:rPr kumimoji="1" lang="zh-CN" altLang="en-US" dirty="0"/>
              <a:t>的概率是多少。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9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递归定义的，想像一下公式最终的结果是什么。</a:t>
            </a:r>
            <a:endParaRPr kumimoji="1" lang="en-US" altLang="zh-CN" dirty="0"/>
          </a:p>
          <a:p>
            <a:r>
              <a:rPr kumimoji="1" lang="zh-CN" altLang="en-US" dirty="0"/>
              <a:t>练习：计算</a:t>
            </a:r>
            <a:r>
              <a:rPr kumimoji="1" lang="en-US" altLang="zh-CN" dirty="0"/>
              <a:t>P(x3)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无论初始分布是多少，最后收敛于一个固定的稳态分布。稳态分布主要依赖于转移概率模型。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0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25"/>
            </a:lvl2pPr>
            <a:lvl3pPr marL="685766" indent="0">
              <a:buNone/>
              <a:defRPr sz="1200"/>
            </a:lvl3pPr>
            <a:lvl4pPr marL="1028649" indent="0">
              <a:buNone/>
              <a:defRPr sz="1125"/>
            </a:lvl4pPr>
            <a:lvl5pPr marL="1371532" indent="0">
              <a:buNone/>
              <a:defRPr sz="1125"/>
            </a:lvl5pPr>
            <a:lvl6pPr marL="1714415" indent="0">
              <a:buNone/>
              <a:defRPr sz="1125"/>
            </a:lvl6pPr>
            <a:lvl7pPr marL="2057297" indent="0">
              <a:buNone/>
              <a:defRPr sz="1125"/>
            </a:lvl7pPr>
            <a:lvl8pPr marL="2400180" indent="0">
              <a:buNone/>
              <a:defRPr sz="1125"/>
            </a:lvl8pPr>
            <a:lvl9pPr marL="2743064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7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7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4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2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7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7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125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8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4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3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2" indent="-2571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557185" indent="-21430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Calibri" pitchFamily="34" charset="0"/>
        </a:defRPr>
      </a:lvl2pPr>
      <a:lvl3pPr marL="857207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Calibri" pitchFamily="34" charset="0"/>
        </a:defRPr>
      </a:lvl3pPr>
      <a:lvl4pPr marL="1200090" indent="-17144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4pPr>
      <a:lvl5pPr marL="1542974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5pPr>
      <a:lvl6pPr marL="1885856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739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622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505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9.png"/><Relationship Id="rId3" Type="http://schemas.openxmlformats.org/officeDocument/2006/relationships/tags" Target="../tags/tag15.xml"/><Relationship Id="rId21" Type="http://schemas.openxmlformats.org/officeDocument/2006/relationships/image" Target="../media/image32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8.png"/><Relationship Id="rId2" Type="http://schemas.openxmlformats.org/officeDocument/2006/relationships/tags" Target="../tags/tag1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35.png"/><Relationship Id="rId5" Type="http://schemas.openxmlformats.org/officeDocument/2006/relationships/tags" Target="../tags/tag17.xml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tags" Target="../tags/tag22.xml"/><Relationship Id="rId19" Type="http://schemas.openxmlformats.org/officeDocument/2006/relationships/image" Target="../media/image30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8.png"/><Relationship Id="rId5" Type="http://schemas.openxmlformats.org/officeDocument/2006/relationships/tags" Target="../tags/tag6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0.png"/><Relationship Id="rId9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Relationship Id="rId9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39.xml"/><Relationship Id="rId12" Type="http://schemas.openxmlformats.org/officeDocument/2006/relationships/image" Target="../media/image5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38.xml"/><Relationship Id="rId10" Type="http://schemas.openxmlformats.org/officeDocument/2006/relationships/image" Target="../media/image93.png"/><Relationship Id="rId4" Type="http://schemas.openxmlformats.org/officeDocument/2006/relationships/tags" Target="../tags/tag37.xml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SimHei" charset="-122"/>
                <a:ea typeface="SimHei" charset="-122"/>
                <a:cs typeface="SimHei" charset="-122"/>
              </a:rPr>
              <a:t>概率回顾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4500"/>
            <a:ext cx="3581400" cy="1117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141"/>
            <a:ext cx="2565400" cy="11176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76600"/>
            <a:ext cx="3454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143000"/>
          </a:xfrm>
        </p:spPr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运行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Mini-Forward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算法的例子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98652" y="1219201"/>
            <a:ext cx="7826147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从初始观察到 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sun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marL="0" indent="0">
              <a:buNone/>
              <a:defRPr/>
            </a:pP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	</a:t>
            </a:r>
          </a:p>
          <a:p>
            <a:pPr>
              <a:buFont typeface="Wingdings" charset="0"/>
              <a:buChar char="§"/>
              <a:defRPr/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从初始观察到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 rain</a:t>
            </a:r>
          </a:p>
          <a:p>
            <a:pPr>
              <a:buFont typeface="Wingdings" charset="0"/>
              <a:buChar char="§"/>
              <a:defRPr/>
            </a:pP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buFont typeface="Wingdings" charset="0"/>
              <a:buChar char="§"/>
              <a:defRPr/>
            </a:pP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  <a:p>
            <a:pPr lvl="4">
              <a:buFont typeface="Wingdings" charset="0"/>
              <a:buChar char="§"/>
              <a:defRPr/>
            </a:pP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buFont typeface="Wingdings" charset="0"/>
              <a:buChar char="§"/>
              <a:defRPr/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从另一个初始分布 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P(X</a:t>
            </a:r>
            <a:r>
              <a:rPr lang="en-US" sz="28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):</a:t>
            </a:r>
          </a:p>
        </p:txBody>
      </p:sp>
      <p:pic>
        <p:nvPicPr>
          <p:cNvPr id="3072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2" y="1795464"/>
            <a:ext cx="10509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716" y="1792288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25" name="AutoShape 8"/>
          <p:cNvSpPr>
            <a:spLocks noChangeArrowheads="1"/>
          </p:cNvSpPr>
          <p:nvPr/>
        </p:nvSpPr>
        <p:spPr bwMode="auto">
          <a:xfrm>
            <a:off x="6101171" y="20240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233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16815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5372" y="1792287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171" y="1792287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3281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72441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233" y="1792287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4" name="Text Box 11"/>
          <p:cNvSpPr txBox="1">
            <a:spLocks noChangeArrowheads="1"/>
          </p:cNvSpPr>
          <p:nvPr/>
        </p:nvSpPr>
        <p:spPr bwMode="auto">
          <a:xfrm>
            <a:off x="4881971" y="2586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572" y="3736975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5372" y="3733800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171" y="3733800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716" y="3733801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9" name="AutoShape 8"/>
          <p:cNvSpPr>
            <a:spLocks noChangeArrowheads="1"/>
          </p:cNvSpPr>
          <p:nvPr/>
        </p:nvSpPr>
        <p:spPr bwMode="auto">
          <a:xfrm>
            <a:off x="6101171" y="39655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Text Box 9"/>
          <p:cNvSpPr txBox="1">
            <a:spLocks noChangeArrowheads="1"/>
          </p:cNvSpPr>
          <p:nvPr/>
        </p:nvSpPr>
        <p:spPr bwMode="auto">
          <a:xfrm>
            <a:off x="233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1" name="Text Box 10"/>
          <p:cNvSpPr txBox="1">
            <a:spLocks noChangeArrowheads="1"/>
          </p:cNvSpPr>
          <p:nvPr/>
        </p:nvSpPr>
        <p:spPr bwMode="auto">
          <a:xfrm>
            <a:off x="16815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2" name="Text Box 11"/>
          <p:cNvSpPr txBox="1">
            <a:spLocks noChangeArrowheads="1"/>
          </p:cNvSpPr>
          <p:nvPr/>
        </p:nvSpPr>
        <p:spPr bwMode="auto">
          <a:xfrm>
            <a:off x="3281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3" name="Text Box 12"/>
          <p:cNvSpPr txBox="1">
            <a:spLocks noChangeArrowheads="1"/>
          </p:cNvSpPr>
          <p:nvPr/>
        </p:nvSpPr>
        <p:spPr bwMode="auto">
          <a:xfrm>
            <a:off x="72441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233" y="3733800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45" name="Text Box 11"/>
          <p:cNvSpPr txBox="1">
            <a:spLocks noChangeArrowheads="1"/>
          </p:cNvSpPr>
          <p:nvPr/>
        </p:nvSpPr>
        <p:spPr bwMode="auto">
          <a:xfrm>
            <a:off x="4881971" y="44196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53" y="5565775"/>
            <a:ext cx="1321163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0" name="Picture 49" descr="txp_fi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0916" y="5562601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48" name="Text Box 9"/>
          <p:cNvSpPr txBox="1">
            <a:spLocks noChangeArrowheads="1"/>
          </p:cNvSpPr>
          <p:nvPr/>
        </p:nvSpPr>
        <p:spPr bwMode="auto">
          <a:xfrm>
            <a:off x="3099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9" name="Text Box 12"/>
          <p:cNvSpPr txBox="1">
            <a:spLocks noChangeArrowheads="1"/>
          </p:cNvSpPr>
          <p:nvPr/>
        </p:nvSpPr>
        <p:spPr bwMode="auto">
          <a:xfrm>
            <a:off x="73203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50" name="AutoShape 8"/>
          <p:cNvSpPr>
            <a:spLocks noChangeArrowheads="1"/>
          </p:cNvSpPr>
          <p:nvPr/>
        </p:nvSpPr>
        <p:spPr bwMode="auto">
          <a:xfrm>
            <a:off x="6101171" y="57943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TextBox 15"/>
          <p:cNvSpPr txBox="1">
            <a:spLocks noChangeArrowheads="1"/>
          </p:cNvSpPr>
          <p:nvPr/>
        </p:nvSpPr>
        <p:spPr bwMode="auto">
          <a:xfrm>
            <a:off x="2595972" y="587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7" grpId="0"/>
      <p:bldP spid="30730" grpId="0"/>
      <p:bldP spid="30731" grpId="0"/>
      <p:bldP spid="30734" grpId="0"/>
      <p:bldP spid="30739" grpId="0" animBg="1"/>
      <p:bldP spid="30740" grpId="0"/>
      <p:bldP spid="30741" grpId="0"/>
      <p:bldP spid="30742" grpId="0"/>
      <p:bldP spid="30743" grpId="0"/>
      <p:bldP spid="30745" grpId="0"/>
      <p:bldP spid="30748" grpId="0"/>
      <p:bldP spid="30749" grpId="0"/>
      <p:bldP spid="30750" grpId="0" animBg="1"/>
      <p:bldP spid="307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Basic Dynamics</a:t>
            </a:r>
          </a:p>
        </p:txBody>
      </p:sp>
      <p:pic>
        <p:nvPicPr>
          <p:cNvPr id="5" name="Ghostbusters -- Basic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19" y="1714500"/>
            <a:ext cx="6309362" cy="3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Circular Dynamics</a:t>
            </a:r>
          </a:p>
        </p:txBody>
      </p:sp>
      <p:pic>
        <p:nvPicPr>
          <p:cNvPr id="3" name="Ghostbusters -- Circular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20" y="1714500"/>
            <a:ext cx="630936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Whirlpool Dynamics</a:t>
            </a:r>
          </a:p>
        </p:txBody>
      </p:sp>
      <p:pic>
        <p:nvPicPr>
          <p:cNvPr id="3" name="Ghostbusters -- Whirlpool (Center)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750" y="1714500"/>
            <a:ext cx="628650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0732" y="3352800"/>
            <a:ext cx="789266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静态分布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这个最终的分布叫做这个马科夫链的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静态分布</a:t>
            </a:r>
            <a:r>
              <a:rPr 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   </a:t>
            </a:r>
            <a:r>
              <a:rPr lang="en-US" sz="2400" baseline="-250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        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满足以下关系：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SimHei" charset="-122"/>
                <a:ea typeface="SimHei" charset="-122"/>
                <a:cs typeface="SimHei" charset="-122"/>
              </a:rPr>
              <a:t>静态分布 </a:t>
            </a:r>
            <a:b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</a:br>
            <a: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lang="en-US" sz="3600" dirty="0">
                <a:latin typeface="SimHei" charset="-122"/>
                <a:ea typeface="SimHei" charset="-122"/>
                <a:cs typeface="SimHei" charset="-122"/>
              </a:rPr>
              <a:t>Stationary Distributions</a:t>
            </a:r>
            <a: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  <a:t>)</a:t>
            </a:r>
            <a:endParaRPr lang="en-US" sz="36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07899"/>
            <a:ext cx="8077200" cy="21973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对于大部分马科夫链来说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初始分布的影响随时间的发展变得越来越小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最终的分布是独立于初始分布的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3" y="4940501"/>
            <a:ext cx="5019304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96" y="3962400"/>
            <a:ext cx="451669" cy="285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静态分布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-19280" y="1265237"/>
            <a:ext cx="8458200" cy="732501"/>
          </a:xfrm>
        </p:spPr>
        <p:txBody>
          <a:bodyPr/>
          <a:lstStyle/>
          <a:p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问题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en-US" altLang="ja-JP" sz="2800" dirty="0">
                <a:latin typeface="SimSun" charset="-122"/>
                <a:ea typeface="SimSun" charset="-122"/>
                <a:cs typeface="SimSun" charset="-122"/>
              </a:rPr>
              <a:t> P(X) </a:t>
            </a: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=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？当</a:t>
            </a:r>
            <a:r>
              <a:rPr lang="en-US" altLang="ja-JP" sz="2800" dirty="0">
                <a:latin typeface="SimSun" charset="-122"/>
                <a:ea typeface="SimSun" charset="-122"/>
                <a:cs typeface="SimSun" charset="-122"/>
              </a:rPr>
              <a:t> t = infinity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21" y="1058736"/>
            <a:ext cx="2229079" cy="1364657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285342" y="202528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084942" y="202528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718231" y="229198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170542" y="202528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2999342" y="202528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547031" y="229198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632631" y="229198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3913742" y="202528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461431" y="229198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96748"/>
              </p:ext>
            </p:extLst>
          </p:nvPr>
        </p:nvGraphicFramePr>
        <p:xfrm>
          <a:off x="6705600" y="3686857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7" y="2742762"/>
            <a:ext cx="7016259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2" y="3754015"/>
            <a:ext cx="4800600" cy="70233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2" y="4844680"/>
            <a:ext cx="2971800" cy="69520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2" y="5987680"/>
            <a:ext cx="3270417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01" y="5835281"/>
            <a:ext cx="2216150" cy="8034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565976" y="5994697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542" y="5835281"/>
            <a:ext cx="79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506273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zh-CN" altLang="en-US" sz="3600" dirty="0">
                <a:latin typeface="SimHei" charset="-122"/>
                <a:ea typeface="SimHei" charset="-122"/>
                <a:cs typeface="SimHei" charset="-122"/>
              </a:rPr>
              <a:t>静态分布的应用</a:t>
            </a:r>
            <a:r>
              <a:rPr lang="en-US" sz="36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3600" dirty="0">
                <a:latin typeface="SimHei" charset="-122"/>
                <a:ea typeface="SimHei" charset="-122"/>
                <a:cs typeface="SimHei" charset="-122"/>
              </a:rPr>
              <a:t>网页链接分析</a:t>
            </a:r>
            <a:endParaRPr lang="en-US" sz="36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-1" y="1371601"/>
            <a:ext cx="6696073" cy="54863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网页图上的 网页等级排序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PageRank 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每个网页是一个随机状态的可能的值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5">
              <a:lnSpc>
                <a:spcPct val="80000"/>
              </a:lnSpc>
            </a:pP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初始分布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均匀分布在所有网页上</a:t>
            </a: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过渡转移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5">
              <a:lnSpc>
                <a:spcPct val="80000"/>
              </a:lnSpc>
            </a:pP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80000"/>
              </a:lnSpc>
            </a:pP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均匀跳转到一个随机的网页，概率为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 c (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虚线所示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没有显示全部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随机根据一个外向链接转移到下一个网页，概率为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 1-c,(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实线所示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静态分布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更多的时间会停留在访问频率高的网页上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例如，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许多路径走到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Acrobat Reader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 的下载页面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比较有效地对抗垃圾链接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Google 1.0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搜索算法 返回的网页包括所有你输入的关键词，并已排序结果的降序显示出来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现在所有的搜索引擎使用网页的链接分析，并结合许多其他的因素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随着时间的推移，等级 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rank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实际上变得越来越不重要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6815137" y="2424112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7881937" y="2347912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7500937" y="3567112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8262937" y="3033712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6738937" y="3186112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2776" name="AutoShape 9"/>
          <p:cNvCxnSpPr>
            <a:cxnSpLocks noChangeShapeType="1"/>
            <a:stCxn id="32771" idx="6"/>
            <a:endCxn id="32772" idx="2"/>
          </p:cNvCxnSpPr>
          <p:nvPr/>
        </p:nvCxnSpPr>
        <p:spPr bwMode="auto">
          <a:xfrm flipV="1">
            <a:off x="7058026" y="2462212"/>
            <a:ext cx="809625" cy="76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77" name="AutoShape 10"/>
          <p:cNvCxnSpPr>
            <a:cxnSpLocks noChangeShapeType="1"/>
            <a:stCxn id="32774" idx="0"/>
            <a:endCxn id="32772" idx="5"/>
          </p:cNvCxnSpPr>
          <p:nvPr/>
        </p:nvCxnSpPr>
        <p:spPr bwMode="auto">
          <a:xfrm flipH="1" flipV="1">
            <a:off x="8077201" y="2557463"/>
            <a:ext cx="300037" cy="4619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78" name="AutoShape 11"/>
          <p:cNvCxnSpPr>
            <a:cxnSpLocks noChangeShapeType="1"/>
            <a:stCxn id="32771" idx="5"/>
            <a:endCxn id="32773" idx="1"/>
          </p:cNvCxnSpPr>
          <p:nvPr/>
        </p:nvCxnSpPr>
        <p:spPr bwMode="auto">
          <a:xfrm>
            <a:off x="7010401" y="2633662"/>
            <a:ext cx="523875" cy="952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79" name="AutoShape 12"/>
          <p:cNvCxnSpPr>
            <a:cxnSpLocks noChangeShapeType="1"/>
            <a:stCxn id="32773" idx="7"/>
            <a:endCxn id="32772" idx="4"/>
          </p:cNvCxnSpPr>
          <p:nvPr/>
        </p:nvCxnSpPr>
        <p:spPr bwMode="auto">
          <a:xfrm flipV="1">
            <a:off x="7696201" y="2590800"/>
            <a:ext cx="300037" cy="9953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80" name="AutoShape 13"/>
          <p:cNvCxnSpPr>
            <a:cxnSpLocks noChangeShapeType="1"/>
            <a:stCxn id="32772" idx="1"/>
            <a:endCxn id="32771" idx="7"/>
          </p:cNvCxnSpPr>
          <p:nvPr/>
        </p:nvCxnSpPr>
        <p:spPr bwMode="auto">
          <a:xfrm rot="-5400000" flipH="1" flipV="1">
            <a:off x="7424738" y="1952625"/>
            <a:ext cx="76200" cy="904875"/>
          </a:xfrm>
          <a:prstGeom prst="curvedConnector3">
            <a:avLst>
              <a:gd name="adj1" fmla="val -325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81" name="AutoShape 14"/>
          <p:cNvCxnSpPr>
            <a:cxnSpLocks noChangeShapeType="1"/>
            <a:stCxn id="32772" idx="6"/>
            <a:endCxn id="32774" idx="6"/>
          </p:cNvCxnSpPr>
          <p:nvPr/>
        </p:nvCxnSpPr>
        <p:spPr bwMode="auto">
          <a:xfrm>
            <a:off x="8124825" y="2462212"/>
            <a:ext cx="381000" cy="685800"/>
          </a:xfrm>
          <a:prstGeom prst="curvedConnector3">
            <a:avLst>
              <a:gd name="adj1" fmla="val 15625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82" name="AutoShape 15"/>
          <p:cNvCxnSpPr>
            <a:cxnSpLocks noChangeShapeType="1"/>
            <a:stCxn id="32772" idx="0"/>
            <a:endCxn id="32775" idx="2"/>
          </p:cNvCxnSpPr>
          <p:nvPr/>
        </p:nvCxnSpPr>
        <p:spPr bwMode="auto">
          <a:xfrm rot="-5400000" flipH="1" flipV="1">
            <a:off x="6877051" y="2181226"/>
            <a:ext cx="966787" cy="1271587"/>
          </a:xfrm>
          <a:prstGeom prst="curvedConnector4">
            <a:avLst>
              <a:gd name="adj1" fmla="val -43190"/>
              <a:gd name="adj2" fmla="val 116852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83" name="AutoShape 16"/>
          <p:cNvCxnSpPr>
            <a:cxnSpLocks noChangeShapeType="1"/>
            <a:stCxn id="32772" idx="7"/>
            <a:endCxn id="32773" idx="6"/>
          </p:cNvCxnSpPr>
          <p:nvPr/>
        </p:nvCxnSpPr>
        <p:spPr bwMode="auto">
          <a:xfrm rot="-5400000" flipH="1" flipV="1">
            <a:off x="7253288" y="2857500"/>
            <a:ext cx="1314450" cy="333375"/>
          </a:xfrm>
          <a:prstGeom prst="curvedConnector4">
            <a:avLst>
              <a:gd name="adj1" fmla="val -19083"/>
              <a:gd name="adj2" fmla="val -28476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84" name="AutoShape 17"/>
          <p:cNvCxnSpPr>
            <a:cxnSpLocks noChangeShapeType="1"/>
            <a:stCxn id="32772" idx="0"/>
            <a:endCxn id="32772" idx="7"/>
          </p:cNvCxnSpPr>
          <p:nvPr/>
        </p:nvCxnSpPr>
        <p:spPr bwMode="auto">
          <a:xfrm rot="5400000" flipV="1">
            <a:off x="8020051" y="2309813"/>
            <a:ext cx="33337" cy="80963"/>
          </a:xfrm>
          <a:prstGeom prst="curvedConnector3">
            <a:avLst>
              <a:gd name="adj1" fmla="val -198095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37" y="5085362"/>
            <a:ext cx="2252663" cy="111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静态分布的应用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: Gibbs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采样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5029200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在所有隐藏和查询变量上的联合的实例化，即每一组赋值表示为一个状态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{X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…, </a:t>
            </a:r>
            <a:r>
              <a:rPr lang="en-US" sz="24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400" baseline="-25000" dirty="0" err="1">
                <a:latin typeface="SimSun" charset="-122"/>
                <a:ea typeface="SimSun" charset="-122"/>
                <a:cs typeface="SimSun" charset="-122"/>
              </a:rPr>
              <a:t>n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} = H U Q</a:t>
            </a:r>
          </a:p>
          <a:p>
            <a:pPr lvl="4"/>
            <a:endParaRPr lang="en-US" sz="1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过渡转移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以概率为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1/n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，重新采样变量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j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根据以下分布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	</a:t>
            </a:r>
          </a:p>
          <a:p>
            <a:pPr lvl="6"/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 marL="457176" lvl="1" indent="0">
              <a:buNone/>
            </a:pP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	P(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j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| 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2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…, 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j-1, 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j+1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…, 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n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,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e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1,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…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,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e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m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2"/>
            <a:endParaRPr lang="en-US" sz="18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静态分布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条件概率分布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P(X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2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, … , 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n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|e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1,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…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,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e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m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  <a:sym typeface="Wingdings" pitchFamily="2" charset="2"/>
              </a:rPr>
              <a:t>意味着当运行 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  <a:sym typeface="Wingdings" pitchFamily="2" charset="2"/>
              </a:rPr>
              <a:t>Gibbs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  <a:sym typeface="Wingdings" pitchFamily="2" charset="2"/>
              </a:rPr>
              <a:t>采样一段长时间后，我们将会从我们所希望的概率分布上进行采样</a:t>
            </a:r>
            <a:endParaRPr lang="en-US" sz="2000" dirty="0">
              <a:latin typeface="SimSun" charset="-122"/>
              <a:ea typeface="SimSun" charset="-122"/>
              <a:cs typeface="SimSun" charset="-122"/>
              <a:sym typeface="Wingdings" pitchFamily="2" charset="2"/>
            </a:endParaRP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  <a:sym typeface="Wingdings" pitchFamily="2" charset="2"/>
              </a:rPr>
              <a:t>这个结论是可以证明的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  <a:sym typeface="Wingdings" pitchFamily="2" charset="2"/>
              </a:rPr>
              <a:t>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SimHei" charset="-122"/>
                <a:ea typeface="SimHei" charset="-122"/>
                <a:cs typeface="SimHei" charset="-122"/>
              </a:rPr>
              <a:t>隐藏式马科夫模型</a:t>
            </a:r>
            <a:b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</a:br>
            <a:r>
              <a:rPr lang="en-US" sz="3600" dirty="0">
                <a:latin typeface="SimHei" charset="-122"/>
                <a:ea typeface="SimHei" charset="-122"/>
                <a:cs typeface="SimHei" charset="-122"/>
              </a:rPr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77" y="1839301"/>
            <a:ext cx="4354046" cy="39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33" y="1828800"/>
            <a:ext cx="4555334" cy="38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6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00" y="279404"/>
            <a:ext cx="12192000" cy="1470025"/>
          </a:xfrm>
        </p:spPr>
        <p:txBody>
          <a:bodyPr/>
          <a:lstStyle/>
          <a:p>
            <a:pPr eaLnBrk="1" hangingPunct="1"/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65319"/>
            <a:ext cx="8534400" cy="1524000"/>
          </a:xfrm>
        </p:spPr>
        <p:txBody>
          <a:bodyPr/>
          <a:lstStyle/>
          <a:p>
            <a:pPr eaLnBrk="1" hangingPunct="1"/>
            <a:r>
              <a:rPr lang="zh-CN" altLang="en-US" sz="4300" dirty="0">
                <a:latin typeface="SimHei" charset="-122"/>
                <a:ea typeface="SimHei" charset="-122"/>
                <a:cs typeface="SimHei" charset="-122"/>
              </a:rPr>
              <a:t>隐藏式马科夫模型 </a:t>
            </a:r>
            <a:endParaRPr lang="en-US" altLang="zh-CN" sz="4300" dirty="0">
              <a:latin typeface="SimHei" charset="-122"/>
              <a:ea typeface="SimHei" charset="-122"/>
              <a:cs typeface="SimHei" charset="-122"/>
            </a:endParaRPr>
          </a:p>
          <a:p>
            <a:pPr eaLnBrk="1" hangingPunct="1"/>
            <a:r>
              <a:rPr lang="en-US" altLang="zh-CN" sz="4300" dirty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lang="en-US" sz="4300" dirty="0">
                <a:latin typeface="SimHei" charset="-122"/>
                <a:ea typeface="SimHei" charset="-122"/>
                <a:cs typeface="SimHei" charset="-122"/>
              </a:rPr>
              <a:t>Hidden Markov Models</a:t>
            </a:r>
            <a:r>
              <a:rPr lang="en-US" altLang="zh-CN" sz="4300" dirty="0">
                <a:latin typeface="SimHei" charset="-122"/>
                <a:ea typeface="SimHei" charset="-122"/>
                <a:cs typeface="SimHei" charset="-122"/>
              </a:rPr>
              <a:t>)</a:t>
            </a:r>
            <a:endParaRPr lang="en-US" sz="43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1"/>
            <a:ext cx="41774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(no beliefs)</a:t>
            </a:r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7325" y="1714501"/>
            <a:ext cx="6229350" cy="38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SimHei" charset="-122"/>
                <a:ea typeface="SimHei" charset="-122"/>
                <a:cs typeface="SimHei" charset="-122"/>
              </a:rPr>
              <a:t>隐藏式马科夫模型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马科夫链对于大多数智能体来说不是非常有用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需要用观察到的信息来更新 隐藏变量的置信度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(belief)(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概率分布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)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隐式马科夫模型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(HMMs)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马科夫链构建在变量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X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 上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在每个时刻，你观察到输出结果（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E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的值），这个输出依赖于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X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4724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4991100" y="48148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1371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1638300" y="48148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457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1004889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457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723900" y="48148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22860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2833689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1919289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3200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3748089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1371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22860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3200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47244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2552700" y="48148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3467100" y="48148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43613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247900" y="2095127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08382"/>
              </p:ext>
            </p:extLst>
          </p:nvPr>
        </p:nvGraphicFramePr>
        <p:xfrm>
          <a:off x="4343400" y="4529021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t-1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t-1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495300" y="297936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1485900" y="2476127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771900" y="2484065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533900" y="2095127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057900" y="249200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56380"/>
              </p:ext>
            </p:extLst>
          </p:nvPr>
        </p:nvGraphicFramePr>
        <p:xfrm>
          <a:off x="6705600" y="4529021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781300" y="3009527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067300" y="3009527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495300" y="1714127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2781300" y="1714127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067300" y="1714127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14300" y="2095127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048500" y="2095127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0" y="4135497"/>
            <a:ext cx="43434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HMM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的构成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初始的分布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转移模型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释放</a:t>
            </a:r>
            <a:r>
              <a:rPr lang="en-US" altLang="zh-CN" sz="1800" dirty="0">
                <a:latin typeface="SimSun" charset="-122"/>
                <a:ea typeface="SimSun" charset="-122"/>
                <a:cs typeface="SimSun" charset="-122"/>
              </a:rPr>
              <a:t>/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输出模型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63" y="4376823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93" y="4737819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82" y="5383945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333127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1" y="2552328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88" y="1136705"/>
            <a:ext cx="17956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9144000" cy="1143000"/>
          </a:xfrm>
        </p:spPr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幽灵追捕者的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-25399" y="1289357"/>
            <a:ext cx="5257800" cy="4525963"/>
          </a:xfrm>
        </p:spPr>
        <p:txBody>
          <a:bodyPr/>
          <a:lstStyle/>
          <a:p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P(X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 =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均匀分布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P(X|X</a:t>
            </a:r>
            <a:r>
              <a:rPr lang="ja-JP" altLang="en-US" sz="2000" dirty="0">
                <a:latin typeface="SimSun" charset="-122"/>
                <a:ea typeface="SimSun" charset="-122"/>
                <a:cs typeface="SimSun" charset="-122"/>
              </a:rPr>
              <a:t>’</a:t>
            </a:r>
            <a:r>
              <a:rPr lang="en-US" altLang="ja-JP" sz="2000" dirty="0">
                <a:latin typeface="SimSun" charset="-122"/>
                <a:ea typeface="SimSun" charset="-122"/>
                <a:cs typeface="SimSun" charset="-122"/>
              </a:rPr>
              <a:t>) =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大体顺时针移动</a:t>
            </a:r>
            <a:r>
              <a:rPr lang="en-US" altLang="ja-JP" sz="20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但有时也随机向其他方向移动，或呆在原地不动</a:t>
            </a:r>
            <a:endParaRPr lang="en-US" altLang="zh-CN" sz="20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ja-JP" sz="20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P(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R</a:t>
            </a:r>
            <a:r>
              <a:rPr lang="en-US" sz="2000" baseline="-25000" dirty="0" err="1">
                <a:latin typeface="SimSun" charset="-122"/>
                <a:ea typeface="SimSun" charset="-122"/>
                <a:cs typeface="SimSun" charset="-122"/>
              </a:rPr>
              <a:t>ij</a:t>
            </a:r>
            <a:r>
              <a:rPr lang="en-US" sz="2000" dirty="0" err="1">
                <a:latin typeface="SimSun" charset="-122"/>
                <a:ea typeface="SimSun" charset="-122"/>
                <a:cs typeface="SimSun" charset="-122"/>
              </a:rPr>
              <a:t>|X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 =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与之前相同的传感器模型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:</a:t>
            </a:r>
            <a:br>
              <a:rPr lang="en-US" sz="2000" dirty="0">
                <a:latin typeface="SimSun" charset="-122"/>
                <a:ea typeface="SimSun" charset="-122"/>
                <a:cs typeface="SimSun" charset="-122"/>
              </a:rPr>
            </a:b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红色表示靠近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绿色表示离得还远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7366001" y="1579221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7747001" y="3179421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7289801" y="5541621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7366001" y="3865221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4465976" y="53998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075076" y="47902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1341776" y="533792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60676" y="58570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708365" y="5056934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60676" y="47902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427376" y="533792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1989476" y="47902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2537165" y="5056934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1622765" y="5056934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2903876" y="47902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3451565" y="5056934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075076" y="58570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1989476" y="58570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2903876" y="58570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2256176" y="533792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3170576" y="533792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8128001" y="4170021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8051801" y="4093821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69" y="1579220"/>
            <a:ext cx="1579211" cy="1454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52" y="3323540"/>
            <a:ext cx="1384938" cy="12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幽灵追捕者视频演示</a:t>
            </a:r>
            <a:br>
              <a:rPr lang="en-US" sz="3200" dirty="0">
                <a:latin typeface="SimHei" charset="-122"/>
                <a:ea typeface="SimHei" charset="-122"/>
                <a:cs typeface="SimHei" charset="-122"/>
              </a:rPr>
            </a:br>
            <a:r>
              <a:rPr lang="en-US" sz="3200" dirty="0">
                <a:latin typeface="SimHei" charset="-122"/>
                <a:ea typeface="SimHei" charset="-122"/>
                <a:cs typeface="SimHei" charset="-122"/>
              </a:rPr>
              <a:t>Circular Dynamics -- HMM</a:t>
            </a:r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123109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条件独立性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173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97001"/>
            <a:ext cx="91440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HMMs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有两个重要的独立性属性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马科夫隐式过程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未来的状态依赖于过去的，仅通过当前的状态</a:t>
            </a:r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当前的观察值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altLang="zh-CN" sz="2000" dirty="0" err="1">
                <a:latin typeface="SimSun" charset="-122"/>
                <a:ea typeface="SimSun" charset="-122"/>
                <a:cs typeface="SimSun" charset="-122"/>
              </a:rPr>
              <a:t>Ei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独立于所有其他的状态，当给定当前的状态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(Xi)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这意味着观察变量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(E)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之间是保证独立的吗？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[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 不是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它们通过隐藏状态趋向于相互关联 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]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1988" name="AutoShape 5"/>
          <p:cNvCxnSpPr>
            <a:cxnSpLocks noChangeShapeType="1"/>
            <a:stCxn id="41987" idx="4"/>
            <a:endCxn id="42003" idx="0"/>
          </p:cNvCxnSpPr>
          <p:nvPr/>
        </p:nvCxnSpPr>
        <p:spPr bwMode="auto">
          <a:xfrm>
            <a:off x="65913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2971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41990" name="AutoShape 7"/>
          <p:cNvCxnSpPr>
            <a:cxnSpLocks noChangeShapeType="1"/>
            <a:stCxn id="41989" idx="4"/>
            <a:endCxn id="42000" idx="0"/>
          </p:cNvCxnSpPr>
          <p:nvPr/>
        </p:nvCxnSpPr>
        <p:spPr bwMode="auto">
          <a:xfrm>
            <a:off x="32385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2057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2" name="AutoShape 9"/>
          <p:cNvCxnSpPr>
            <a:cxnSpLocks noChangeShapeType="1"/>
            <a:stCxn id="41993" idx="6"/>
            <a:endCxn id="41989" idx="2"/>
          </p:cNvCxnSpPr>
          <p:nvPr/>
        </p:nvCxnSpPr>
        <p:spPr bwMode="auto">
          <a:xfrm>
            <a:off x="26050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2057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4" name="AutoShape 11"/>
          <p:cNvCxnSpPr>
            <a:cxnSpLocks noChangeShapeType="1"/>
            <a:stCxn id="41993" idx="4"/>
            <a:endCxn id="41991" idx="0"/>
          </p:cNvCxnSpPr>
          <p:nvPr/>
        </p:nvCxnSpPr>
        <p:spPr bwMode="auto">
          <a:xfrm>
            <a:off x="23241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5" name="Oval 12"/>
          <p:cNvSpPr>
            <a:spLocks noChangeArrowheads="1"/>
          </p:cNvSpPr>
          <p:nvPr/>
        </p:nvSpPr>
        <p:spPr bwMode="auto">
          <a:xfrm>
            <a:off x="3886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41996" name="AutoShape 13"/>
          <p:cNvCxnSpPr>
            <a:cxnSpLocks noChangeShapeType="1"/>
            <a:stCxn id="41995" idx="6"/>
            <a:endCxn id="41998" idx="2"/>
          </p:cNvCxnSpPr>
          <p:nvPr/>
        </p:nvCxnSpPr>
        <p:spPr bwMode="auto">
          <a:xfrm>
            <a:off x="44338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AutoShape 14"/>
          <p:cNvCxnSpPr>
            <a:cxnSpLocks noChangeShapeType="1"/>
            <a:stCxn id="41989" idx="6"/>
            <a:endCxn id="41995" idx="2"/>
          </p:cNvCxnSpPr>
          <p:nvPr/>
        </p:nvCxnSpPr>
        <p:spPr bwMode="auto">
          <a:xfrm>
            <a:off x="35194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4800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41999" name="AutoShape 16"/>
          <p:cNvCxnSpPr>
            <a:cxnSpLocks noChangeShapeType="1"/>
            <a:stCxn id="41998" idx="6"/>
            <a:endCxn id="41987" idx="2"/>
          </p:cNvCxnSpPr>
          <p:nvPr/>
        </p:nvCxnSpPr>
        <p:spPr bwMode="auto">
          <a:xfrm>
            <a:off x="5348289" y="34671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000" name="Oval 17"/>
          <p:cNvSpPr>
            <a:spLocks noChangeArrowheads="1"/>
          </p:cNvSpPr>
          <p:nvPr/>
        </p:nvSpPr>
        <p:spPr bwMode="auto">
          <a:xfrm>
            <a:off x="2971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42001" name="Oval 18"/>
          <p:cNvSpPr>
            <a:spLocks noChangeArrowheads="1"/>
          </p:cNvSpPr>
          <p:nvPr/>
        </p:nvSpPr>
        <p:spPr bwMode="auto">
          <a:xfrm>
            <a:off x="3886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4800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2004" name="AutoShape 21"/>
          <p:cNvCxnSpPr>
            <a:cxnSpLocks noChangeShapeType="1"/>
            <a:stCxn id="41995" idx="4"/>
            <a:endCxn id="42001" idx="0"/>
          </p:cNvCxnSpPr>
          <p:nvPr/>
        </p:nvCxnSpPr>
        <p:spPr bwMode="auto">
          <a:xfrm>
            <a:off x="41529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005" name="AutoShape 22"/>
          <p:cNvCxnSpPr>
            <a:cxnSpLocks noChangeShapeType="1"/>
            <a:stCxn id="41998" idx="4"/>
            <a:endCxn id="42002" idx="0"/>
          </p:cNvCxnSpPr>
          <p:nvPr/>
        </p:nvCxnSpPr>
        <p:spPr bwMode="auto">
          <a:xfrm>
            <a:off x="50673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63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真实的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 HMM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应用举例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9916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机器人追踪定位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观察到的是距离传感器的读数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range readings 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连续的数值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隐藏状态是机器人在地图上的位置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连续的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语音识别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HMMs: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观察值是语音信号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连续数值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状态是在特定词语里的具体位置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字母或字母组合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)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机器翻译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HMMs: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观察值是单词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成千上万的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状态是翻译选项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6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过滤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 /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监测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5410200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过滤或监测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Filtering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/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monitoring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指的是随时间的发展追踪某个状态的置信分布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sz="2400" dirty="0" err="1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sz="2400" baseline="-25000" dirty="0" err="1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(X) = P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sz="24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400" baseline="-25000" dirty="0" err="1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| e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…, e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开始于一个初始的概率分布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(X),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通常是均匀分布的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随着时间的推移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基于我们获取到的观察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observations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我们更新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B(X)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卡尔曼滤波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sz="2400" dirty="0" err="1">
                <a:latin typeface="SimSun" charset="-122"/>
                <a:ea typeface="SimSun" charset="-122"/>
                <a:cs typeface="SimSun" charset="-122"/>
              </a:rPr>
              <a:t>Kalman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filter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发明于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60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’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年代，最早实现的此类方法，在阿波罗登月计划中用于航天器的轨迹估计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8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18018" y="5348344"/>
            <a:ext cx="9049782" cy="1478309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传感器模型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能够获取到在哪些方向上有一堵墙，误判不超过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1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移动模型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存在一个小概率不会按指令执行相应的动作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3110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444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778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911262" y="2217145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446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780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5114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44862" y="22076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311062" y="27410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78062" y="27410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44862" y="27410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311062" y="32744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78062" y="32744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44862" y="32744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3110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444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778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9112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446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780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5114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44862" y="380782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44462" y="274102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311062" y="220762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511462" y="274102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311062" y="479842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44662" y="502702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311062" y="502702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87062" y="502702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920662" y="228382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115925" y="195044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111162" y="2660059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68251" y="247432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320712" y="248384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77462" y="1369421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110344"/>
            <a:ext cx="2559234" cy="16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7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500171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浅灰色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有可能的情况，因为探测可能会在某一个方向上有错误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但可能性相应比较小（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1/4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的概率）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1507475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040875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2574275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107675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3641075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174475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4707875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5241275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1507475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174475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5241275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1507475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174475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5241275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1507475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040875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2574275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107675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3641075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174475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4707875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5241275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040875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1507475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4707875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2521888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117075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2312338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2307575" y="2586039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1864664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1507475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3641075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1507475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-16525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2498075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17600"/>
            <a:ext cx="2585018" cy="16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概率原理复习</a:t>
            </a:r>
            <a:endParaRPr 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28600" y="2057401"/>
            <a:ext cx="8401051" cy="3394472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1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1500" dirty="0"/>
          </a:p>
          <a:p>
            <a:pPr>
              <a:buFont typeface="Wingdings" charset="0"/>
              <a:buChar char="§"/>
              <a:defRPr/>
            </a:pPr>
            <a:r>
              <a:rPr lang="en-US" sz="21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1500" dirty="0"/>
          </a:p>
          <a:p>
            <a:pPr>
              <a:buFont typeface="Wingdings" charset="0"/>
              <a:buChar char="§"/>
              <a:defRPr/>
            </a:pPr>
            <a:r>
              <a:rPr lang="en-US" sz="2100" dirty="0"/>
              <a:t>Chain rule </a:t>
            </a:r>
            <a:endParaRPr lang="en-US" sz="1800" dirty="0"/>
          </a:p>
          <a:p>
            <a:pPr marL="0" indent="0">
              <a:buNone/>
              <a:defRPr/>
            </a:pPr>
            <a:endParaRPr lang="en-US" sz="1200" dirty="0"/>
          </a:p>
          <a:p>
            <a:pPr marL="0" indent="0">
              <a:buNone/>
              <a:defRPr/>
            </a:pPr>
            <a:endParaRPr lang="en-US" sz="1200" dirty="0"/>
          </a:p>
          <a:p>
            <a:pPr marL="0" indent="0">
              <a:buNone/>
              <a:defRPr/>
            </a:pPr>
            <a:endParaRPr lang="en-US" sz="1200" dirty="0"/>
          </a:p>
          <a:p>
            <a:pPr>
              <a:buFont typeface="Wingdings" charset="0"/>
              <a:buChar char="§"/>
              <a:defRPr/>
            </a:pPr>
            <a:r>
              <a:rPr lang="en-US" sz="21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200" dirty="0"/>
          </a:p>
          <a:p>
            <a:pPr>
              <a:buFont typeface="Wingdings" charset="0"/>
              <a:buChar char="§"/>
              <a:defRPr/>
            </a:pPr>
            <a:r>
              <a:rPr lang="en-US" sz="21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000250"/>
            <a:ext cx="1835944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78" y="2785279"/>
            <a:ext cx="2327672" cy="2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507890"/>
            <a:ext cx="284678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44" y="5486400"/>
            <a:ext cx="3631406" cy="2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210175"/>
            <a:ext cx="105132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0053" y="3486151"/>
            <a:ext cx="4984884" cy="72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7594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579387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1828800" y="22383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362200" y="22383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2895600" y="22383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429000" y="22383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3962400" y="22383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495800" y="22383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029200" y="22383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5562600" y="22383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1828800" y="27717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495800" y="27717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5562600" y="27717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1828800" y="33051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495800" y="33051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5562600" y="33051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1828800" y="38385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362200" y="38385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2895600" y="38385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429000" y="38385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3962400" y="3838575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495800" y="38385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029200" y="3838575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5562600" y="38385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362200" y="2771775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1828800" y="2238375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029200" y="2771775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371851" y="2528888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1828800" y="4829175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3962400" y="5057775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1828800" y="5057775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304800" y="5057775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2995613" y="234315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190875" y="200977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186113" y="2719389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2743200" y="2533650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376613" y="2409825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1410012"/>
            <a:ext cx="2585018" cy="16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33350" y="5730814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657350" y="20934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190750" y="2093432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2724150" y="2093432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257550" y="2093432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3790950" y="2093432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324350" y="2093432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4857750" y="2093432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5391150" y="20934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1657350" y="26268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324350" y="26268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5391150" y="26268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1657350" y="31602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324350" y="31602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5391150" y="31602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1657350" y="36936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190750" y="3693632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2724150" y="3693632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257550" y="3693632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3790950" y="3693632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324350" y="3693632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4857750" y="3693632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5391150" y="3693632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190750" y="2626832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1657350" y="2093432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4857750" y="2626832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3748088" y="2388707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1657350" y="4684232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3790950" y="4912832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1657350" y="4912832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133350" y="4912832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357563" y="219820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3552825" y="1864832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3548063" y="2574446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105150" y="2388707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3733800" y="2269645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06019"/>
            <a:ext cx="2265482" cy="14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452438" y="571744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752600" y="21602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286000" y="2160224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2819400" y="216022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352800" y="2160224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3886200" y="2160224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419600" y="2160224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4953000" y="216022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5486400" y="21602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1752600" y="26936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419600" y="26936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5486400" y="26936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1752600" y="32270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419600" y="32270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5486400" y="32270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1752600" y="37604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286000" y="3760424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2819400" y="376042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352800" y="3760424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3886200" y="3760424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419600" y="3760424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4953000" y="376042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5486400" y="376042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286000" y="2693624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1752600" y="2160224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4953000" y="2693624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352926" y="2426924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1752600" y="4751024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3886200" y="4979624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1752600" y="4979624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0" y="4674824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3962400" y="2236424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157663" y="1903049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152900" y="261266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3709989" y="2426924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338638" y="2307862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35" y="1242687"/>
            <a:ext cx="2288265" cy="14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机器人定位追踪</a:t>
            </a: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89053" y="57419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1600200" y="22486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133600" y="22486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2667000" y="22486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200400" y="22486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3733800" y="224869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267200" y="2248694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4800600" y="2248694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5334000" y="2248694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1600200" y="27820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267200" y="27820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5334000" y="27820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1600200" y="33154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267200" y="33154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5334000" y="33154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16002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1336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26670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2004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3733800" y="3848894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4800600" y="3848894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53340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133600" y="2782094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1600200" y="2248694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4800600" y="2782094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200526" y="2515394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1600200" y="4839494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3733800" y="5068094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1600200" y="5068094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" y="5068094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4343400" y="2324894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4538663" y="1991519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4533900" y="2701133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4729164" y="2515394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090989" y="2515394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267200" y="3848894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35" y="1254438"/>
            <a:ext cx="2600365" cy="16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77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推理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给定观察到的找到状态的分布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5805" y="1676400"/>
            <a:ext cx="8458200" cy="4525963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在每一时刻我们获得传感器的观察值，并想知道：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想法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P(X</a:t>
            </a:r>
            <a:r>
              <a:rPr lang="en-US" sz="2400" baseline="-25000" dirty="0"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开始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从 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altLang="zh-CN" sz="2400" baseline="-25000" dirty="0">
                <a:latin typeface="SimSun" charset="-122"/>
                <a:ea typeface="SimSun" charset="-122"/>
                <a:cs typeface="SimSun" charset="-122"/>
              </a:rPr>
              <a:t>t-1</a:t>
            </a:r>
            <a:r>
              <a:rPr lang="zh-CN" altLang="en-US" sz="2400" baseline="-250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推导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altLang="zh-CN" sz="2400" dirty="0" err="1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altLang="zh-CN" sz="2400" baseline="-25000" dirty="0" err="1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altLang="zh-CN" sz="2400" baseline="-25000" dirty="0">
                <a:latin typeface="SimSun" charset="-122"/>
                <a:ea typeface="SimSun" charset="-122"/>
                <a:cs typeface="SimSun" charset="-122"/>
              </a:rPr>
              <a:t> </a:t>
            </a:r>
            <a:endParaRPr lang="en-US" sz="2400" baseline="-250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等价于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从 </a:t>
            </a:r>
            <a:r>
              <a:rPr lang="en-US" altLang="zh-CN" sz="2000" dirty="0" err="1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en-US" altLang="zh-CN" sz="2000" baseline="-25000" dirty="0" err="1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 推导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 B</a:t>
            </a:r>
            <a:r>
              <a:rPr lang="en-US" sz="2000" baseline="-25000" dirty="0">
                <a:latin typeface="SimSun" charset="-122"/>
                <a:ea typeface="SimSun" charset="-122"/>
                <a:cs typeface="SimSun" charset="-122"/>
              </a:rPr>
              <a:t>t+1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0"/>
            <a:ext cx="54465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9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两个步骤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时间推移 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+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观察过滤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-533400" y="1676401"/>
            <a:ext cx="8458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7" name="AutoShape 5"/>
          <p:cNvCxnSpPr>
            <a:cxnSpLocks noChangeShapeType="1"/>
            <a:stCxn id="6" idx="4"/>
            <a:endCxn id="22" idx="0"/>
          </p:cNvCxnSpPr>
          <p:nvPr/>
        </p:nvCxnSpPr>
        <p:spPr bwMode="auto">
          <a:xfrm>
            <a:off x="65913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971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9" name="AutoShape 7"/>
          <p:cNvCxnSpPr>
            <a:cxnSpLocks noChangeShapeType="1"/>
            <a:stCxn id="8" idx="4"/>
            <a:endCxn id="19" idx="0"/>
          </p:cNvCxnSpPr>
          <p:nvPr/>
        </p:nvCxnSpPr>
        <p:spPr bwMode="auto">
          <a:xfrm>
            <a:off x="32385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57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1" name="AutoShape 9"/>
          <p:cNvCxnSpPr>
            <a:cxnSpLocks noChangeShapeType="1"/>
            <a:stCxn id="12" idx="6"/>
            <a:endCxn id="8" idx="2"/>
          </p:cNvCxnSpPr>
          <p:nvPr/>
        </p:nvCxnSpPr>
        <p:spPr bwMode="auto">
          <a:xfrm>
            <a:off x="26050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057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3" name="AutoShape 11"/>
          <p:cNvCxnSpPr>
            <a:cxnSpLocks noChangeShapeType="1"/>
            <a:stCxn id="12" idx="4"/>
            <a:endCxn id="10" idx="0"/>
          </p:cNvCxnSpPr>
          <p:nvPr/>
        </p:nvCxnSpPr>
        <p:spPr bwMode="auto">
          <a:xfrm>
            <a:off x="23241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886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15" name="AutoShape 13"/>
          <p:cNvCxnSpPr>
            <a:cxnSpLocks noChangeShapeType="1"/>
            <a:stCxn id="14" idx="6"/>
            <a:endCxn id="17" idx="2"/>
          </p:cNvCxnSpPr>
          <p:nvPr/>
        </p:nvCxnSpPr>
        <p:spPr bwMode="auto">
          <a:xfrm>
            <a:off x="44338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14"/>
          <p:cNvCxnSpPr>
            <a:cxnSpLocks noChangeShapeType="1"/>
            <a:stCxn id="8" idx="6"/>
            <a:endCxn id="14" idx="2"/>
          </p:cNvCxnSpPr>
          <p:nvPr/>
        </p:nvCxnSpPr>
        <p:spPr bwMode="auto">
          <a:xfrm>
            <a:off x="3519489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800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971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886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4800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23" name="AutoShape 21"/>
          <p:cNvCxnSpPr>
            <a:cxnSpLocks noChangeShapeType="1"/>
            <a:stCxn id="14" idx="4"/>
            <a:endCxn id="20" idx="0"/>
          </p:cNvCxnSpPr>
          <p:nvPr/>
        </p:nvCxnSpPr>
        <p:spPr bwMode="auto">
          <a:xfrm>
            <a:off x="41529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22"/>
          <p:cNvCxnSpPr>
            <a:cxnSpLocks noChangeShapeType="1"/>
            <a:stCxn id="17" idx="4"/>
            <a:endCxn id="21" idx="0"/>
          </p:cNvCxnSpPr>
          <p:nvPr/>
        </p:nvCxnSpPr>
        <p:spPr bwMode="auto">
          <a:xfrm>
            <a:off x="5067300" y="37480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2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819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1" b="17809"/>
          <a:stretch/>
        </p:blipFill>
        <p:spPr>
          <a:xfrm>
            <a:off x="4800601" y="2743201"/>
            <a:ext cx="1121759" cy="502077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6699" b="13910"/>
          <a:stretch/>
        </p:blipFill>
        <p:spPr>
          <a:xfrm>
            <a:off x="5653629" y="4495801"/>
            <a:ext cx="1171849" cy="3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12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143000"/>
          </a:xfrm>
        </p:spPr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推理</a:t>
            </a:r>
            <a:r>
              <a:rPr lang="en-US" sz="4000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基础情况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209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2209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2476500" y="23764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53" y="3810002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8229600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7862889" y="2628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7315200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32" y="3296117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89" y="1323552"/>
            <a:ext cx="1902929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6" y="1694847"/>
            <a:ext cx="1543088" cy="141090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05" y="4371887"/>
            <a:ext cx="2728914" cy="59644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72" y="5393686"/>
            <a:ext cx="3530056" cy="6150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05" y="4523954"/>
            <a:ext cx="5454967" cy="11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时间</a:t>
            </a:r>
            <a:r>
              <a:rPr lang="zh-CN" altLang="en-US">
                <a:latin typeface="SimHei" charset="-122"/>
                <a:ea typeface="SimHei" charset="-122"/>
                <a:cs typeface="SimHei" charset="-122"/>
              </a:rPr>
              <a:t>上的推移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97000"/>
            <a:ext cx="8915400" cy="5460999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假设当前的置信分布是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P(X |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给定所有当前的观察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然后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在下一个时刻里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基本想法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根据转移模型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“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推移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”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置信分布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在标记</a:t>
            </a:r>
            <a:r>
              <a:rPr lang="ja-JP" altLang="en-US" sz="2000" dirty="0">
                <a:latin typeface="SimSun" charset="-122"/>
                <a:ea typeface="SimSun" charset="-122"/>
                <a:cs typeface="SimSun" charset="-122"/>
              </a:rPr>
              <a:t>“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B</a:t>
            </a:r>
            <a:r>
              <a:rPr lang="ja-JP" altLang="en-US" sz="2000" dirty="0">
                <a:latin typeface="SimSun" charset="-122"/>
                <a:ea typeface="SimSun" charset="-122"/>
                <a:cs typeface="SimSun" charset="-122"/>
              </a:rPr>
              <a:t>”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里</a:t>
            </a:r>
            <a:r>
              <a:rPr lang="en-US" sz="20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应注意时间</a:t>
            </a:r>
            <a:r>
              <a:rPr lang="en-US" altLang="zh-CN" sz="2000" dirty="0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和所包括的观察值（哪一时刻的）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7132924" y="1844675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93" y="2928253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" y="3609606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" y="4497181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741430" y="3470589"/>
            <a:ext cx="31739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400" dirty="0">
                <a:latin typeface="Calibri"/>
                <a:cs typeface="Calibri"/>
              </a:rPr>
              <a:t>或简要表示为</a:t>
            </a:r>
            <a:r>
              <a:rPr lang="en-US" sz="2400" dirty="0">
                <a:latin typeface="Calibri"/>
                <a:cs typeface="Calibri"/>
              </a:rPr>
              <a:t>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268308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1" y="2934602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58918"/>
            <a:ext cx="5191527" cy="1686370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时间上的推移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-38100" y="1295400"/>
            <a:ext cx="8534400" cy="4525963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随时间的推移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不确定性逐渐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ja-JP" altLang="en-US" sz="2400" dirty="0">
                <a:latin typeface="SimSun" charset="-122"/>
                <a:ea typeface="SimSun" charset="-122"/>
                <a:cs typeface="SimSun" charset="-122"/>
              </a:rPr>
              <a:t>“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积累</a:t>
            </a:r>
            <a:r>
              <a:rPr lang="ja-JP" altLang="en-US" sz="2400" dirty="0">
                <a:latin typeface="SimSun" charset="-122"/>
                <a:ea typeface="SimSun" charset="-122"/>
                <a:cs typeface="SimSun" charset="-122"/>
              </a:rPr>
              <a:t>”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896809"/>
              </p:ext>
            </p:extLst>
          </p:nvPr>
        </p:nvGraphicFramePr>
        <p:xfrm>
          <a:off x="364111" y="2071688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hoto Editor Photo" r:id="rId5" imgW="3878916" imgH="2598645" progId="MSPhotoEd.3">
                  <p:embed/>
                </p:oleObj>
              </mc:Choice>
              <mc:Fallback>
                <p:oleObj name="Photo Editor Photo" r:id="rId5" imgW="3878916" imgH="2598645" progId="MSPhotoEd.3">
                  <p:embed/>
                  <p:pic>
                    <p:nvPicPr>
                      <p:cNvPr id="645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364111" y="2071688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33882"/>
              </p:ext>
            </p:extLst>
          </p:nvPr>
        </p:nvGraphicFramePr>
        <p:xfrm>
          <a:off x="3308924" y="2071689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hoto Editor Photo" r:id="rId7" imgW="3894157" imgH="2644369" progId="MSPhotoEd.3">
                  <p:embed/>
                </p:oleObj>
              </mc:Choice>
              <mc:Fallback>
                <p:oleObj name="Photo Editor Photo" r:id="rId7" imgW="3894157" imgH="2644369" progId="MSPhotoEd.3">
                  <p:embed/>
                  <p:pic>
                    <p:nvPicPr>
                      <p:cNvPr id="121037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3308924" y="2071689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21099"/>
              </p:ext>
            </p:extLst>
          </p:nvPr>
        </p:nvGraphicFramePr>
        <p:xfrm>
          <a:off x="6554788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Photo Editor Photo" r:id="rId9" imgW="3924640" imgH="2659048" progId="MSPhotoEd.3">
                  <p:embed/>
                </p:oleObj>
              </mc:Choice>
              <mc:Fallback>
                <p:oleObj name="Photo Editor Photo" r:id="rId9" imgW="3924640" imgH="2659048" progId="MSPhotoEd.3">
                  <p:embed/>
                  <p:pic>
                    <p:nvPicPr>
                      <p:cNvPr id="12103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6554788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1294386" y="3748089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4266186" y="3748089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7548793" y="3717926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64111" y="4377532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这里的转移模型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幽灵通常沿顺时针方向移动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32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SimHei" charset="-122"/>
                <a:ea typeface="SimHei" charset="-122"/>
                <a:cs typeface="SimHei" charset="-122"/>
              </a:rPr>
              <a:t>观察（更新）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1127918"/>
            <a:ext cx="901065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假设当前的置信分布是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P(X |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之前的观察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那么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获得当前时刻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(t+1)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观察值之后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或简单表示为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7620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803719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85865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85865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3558448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2" y="4891319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2" y="420365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2" y="6118857"/>
            <a:ext cx="5029200" cy="350293"/>
          </a:xfrm>
          <a:prstGeom prst="rect">
            <a:avLst/>
          </a:prstGeom>
        </p:spPr>
      </p:pic>
      <p:sp>
        <p:nvSpPr>
          <p:cNvPr id="6" name="线形标注 2 5"/>
          <p:cNvSpPr/>
          <p:nvPr/>
        </p:nvSpPr>
        <p:spPr>
          <a:xfrm>
            <a:off x="6096000" y="5065944"/>
            <a:ext cx="2209800" cy="572856"/>
          </a:xfrm>
          <a:prstGeom prst="borderCallout2">
            <a:avLst>
              <a:gd name="adj1" fmla="val 49520"/>
              <a:gd name="adj2" fmla="val 641"/>
              <a:gd name="adj3" fmla="val 105292"/>
              <a:gd name="adj4" fmla="val -85466"/>
              <a:gd name="adj5" fmla="val 45190"/>
              <a:gd name="adj6" fmla="val -158341"/>
            </a:avLst>
          </a:prstGeom>
          <a:ln cap="rnd"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输出模型</a:t>
            </a:r>
            <a:r>
              <a:rPr kumimoji="1" lang="en-US" altLang="zh-CN" dirty="0"/>
              <a:t>/</a:t>
            </a:r>
            <a:r>
              <a:rPr kumimoji="1" lang="zh-CN" altLang="en-US" dirty="0"/>
              <a:t>观察模型</a:t>
            </a:r>
          </a:p>
        </p:txBody>
      </p:sp>
    </p:spTree>
    <p:extLst>
      <p:ext uri="{BB962C8B-B14F-4D97-AF65-F5344CB8AC3E}">
        <p14:creationId xmlns:p14="http://schemas.microsoft.com/office/powerpoint/2010/main" val="20469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在时间或空间</a:t>
            </a:r>
            <a:r>
              <a:rPr lang="zh-CN" altLang="en-US">
                <a:latin typeface="SimHei" charset="-122"/>
                <a:ea typeface="SimHei" charset="-122"/>
                <a:cs typeface="SimHei" charset="-122"/>
              </a:rPr>
              <a:t>上的推理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通常，我们的推理是建立在一序列的观察值上面的</a:t>
            </a:r>
            <a:endParaRPr lang="en-US" sz="6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语音识别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4">
              <a:lnSpc>
                <a:spcPct val="90000"/>
              </a:lnSpc>
            </a:pP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机器人定位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5">
              <a:lnSpc>
                <a:spcPct val="90000"/>
              </a:lnSpc>
            </a:pP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用户的注意力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医疗监测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需要引入时间</a:t>
            </a: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或空间</a:t>
            </a: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到我们的模型里</a:t>
            </a: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观察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64045" y="1117600"/>
            <a:ext cx="8851356" cy="5008565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获得观察值后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置信分布得到再权重变化更新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从而降低了不确定性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45354"/>
              </p:ext>
            </p:extLst>
          </p:nvPr>
        </p:nvGraphicFramePr>
        <p:xfrm>
          <a:off x="4799013" y="1976720"/>
          <a:ext cx="3428999" cy="2316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013" y="1976720"/>
                        <a:ext cx="3428999" cy="2316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582481" y="1919733"/>
            <a:ext cx="3459295" cy="235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1524001" y="4335463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观察之前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5254626" y="4335463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dirty="0">
                <a:latin typeface="SimSun" charset="-122"/>
                <a:ea typeface="SimSun" charset="-122"/>
                <a:cs typeface="SimSun" charset="-122"/>
              </a:rPr>
              <a:t>观察之后</a:t>
            </a:r>
            <a:endParaRPr lang="en-US" sz="20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5257801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872860"/>
            <a:ext cx="1785967" cy="1848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" y="4852988"/>
            <a:ext cx="1808664" cy="17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SimHei" charset="-122"/>
                <a:ea typeface="SimHei" charset="-122"/>
                <a:cs typeface="SimHei" charset="-122"/>
              </a:rPr>
              <a:t>在线置信度更新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lang="en-US" altLang="zh-CN" sz="4000" dirty="0">
                <a:latin typeface="Calibri"/>
                <a:cs typeface="Calibri"/>
              </a:rPr>
              <a:t>Online Belief Updates</a:t>
            </a:r>
            <a:r>
              <a:rPr lang="en-US" altLang="zh-CN" sz="4000" dirty="0">
                <a:latin typeface="SimHei" charset="-122"/>
                <a:ea typeface="SimHei" charset="-122"/>
                <a:cs typeface="SimHei" charset="-122"/>
              </a:rPr>
              <a:t>)</a:t>
            </a:r>
            <a:endParaRPr lang="en-US" sz="40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7001"/>
            <a:ext cx="8077200" cy="4729164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在每一时刻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开始于当前的置信分布 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P(X | evidence)</a:t>
            </a: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随时间推移进行更新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根据观察到的证据进行更新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前向算法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forward algorithm</a:t>
            </a:r>
            <a:r>
              <a:rPr lang="en-US" altLang="zh-CN" sz="2400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每次执行这两步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但不进行正规化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82030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5" y="4491387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6901149" y="2828118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8077200" y="4100289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485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latin typeface="SimHei" charset="-122"/>
                <a:ea typeface="SimHei" charset="-122"/>
                <a:cs typeface="SimHei" charset="-122"/>
              </a:rPr>
              <a:t>前向推移算法</a:t>
            </a:r>
            <a:b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</a:br>
            <a: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lang="en-US" sz="3600" dirty="0">
                <a:latin typeface="SimHei" charset="-122"/>
                <a:ea typeface="SimHei" charset="-122"/>
                <a:cs typeface="SimHei" charset="-122"/>
              </a:rPr>
              <a:t>The Forward Algorithm</a:t>
            </a:r>
            <a:r>
              <a:rPr lang="en-US" altLang="zh-CN" sz="3600" dirty="0">
                <a:latin typeface="SimHei" charset="-122"/>
                <a:ea typeface="SimHei" charset="-122"/>
                <a:cs typeface="SimHei" charset="-122"/>
              </a:rPr>
              <a:t>)</a:t>
            </a:r>
            <a:endParaRPr lang="en-US" sz="3600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44464" y="1155700"/>
            <a:ext cx="8847136" cy="5549900"/>
          </a:xfrm>
        </p:spPr>
        <p:txBody>
          <a:bodyPr/>
          <a:lstStyle/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在每一时刻我们都获得观察证据，并想知道：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可以推导出下面的更新过程：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endParaRPr lang="en-US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79" y="4038600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1" y="3498851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04" y="4870450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41" y="5708650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1905001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5410200" y="3003551"/>
            <a:ext cx="3581400" cy="990600"/>
          </a:xfrm>
          <a:prstGeom prst="wedgeRectCallout">
            <a:avLst>
              <a:gd name="adj1" fmla="val -93809"/>
              <a:gd name="adj2" fmla="val 3291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如果我们想知道</a:t>
            </a:r>
            <a:r>
              <a:rPr lang="en-US" altLang="zh-CN" dirty="0">
                <a:latin typeface="SimSun" charset="-122"/>
                <a:ea typeface="SimSun" charset="-122"/>
                <a:cs typeface="SimSun" charset="-122"/>
              </a:rPr>
              <a:t> P(</a:t>
            </a:r>
            <a:r>
              <a:rPr lang="en-US" altLang="zh-CN" dirty="0" err="1">
                <a:latin typeface="SimSun" charset="-122"/>
                <a:ea typeface="SimSun" charset="-122"/>
                <a:cs typeface="SimSun" charset="-122"/>
              </a:rPr>
              <a:t>x|e</a:t>
            </a:r>
            <a:r>
              <a:rPr lang="en-US" altLang="zh-CN" dirty="0">
                <a:latin typeface="SimSun" charset="-122"/>
                <a:ea typeface="SimSun" charset="-122"/>
                <a:cs typeface="SimSun" charset="-122"/>
              </a:rPr>
              <a:t>)</a:t>
            </a:r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可以在每一时刻进行正规化</a:t>
            </a:r>
            <a:r>
              <a:rPr lang="en-US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或再最后一起做一次正规化</a:t>
            </a:r>
            <a:endParaRPr lang="en-US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635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458200" cy="1143000"/>
          </a:xfrm>
        </p:spPr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1716795" y="40561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040575"/>
              </p:ext>
            </p:extLst>
          </p:nvPr>
        </p:nvGraphicFramePr>
        <p:xfrm>
          <a:off x="6781800" y="1592263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240795" y="44450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002795" y="40561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26795" y="44529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68129"/>
              </p:ext>
            </p:extLst>
          </p:nvPr>
        </p:nvGraphicFramePr>
        <p:xfrm>
          <a:off x="6781800" y="431802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250195" y="4970500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536195" y="4970500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-35805" y="36751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250195" y="36751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536195" y="36751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61" y="546100"/>
            <a:ext cx="2097887" cy="7122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517395" y="40561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95" y="2624176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38600" y="1557376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31195" y="2587445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8400" y="1557376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40995" y="2624176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510336" y="1880541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330759" y="2243176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02995" y="2243176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030324" y="1880542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94" y="1771650"/>
            <a:ext cx="4723413" cy="39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SimHei" charset="-122"/>
                <a:ea typeface="SimHei" charset="-122"/>
                <a:cs typeface="SimHei" charset="-122"/>
              </a:rPr>
              <a:t>Pacman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视频演示</a:t>
            </a:r>
            <a:r>
              <a:rPr lang="en-US" sz="3200" dirty="0">
                <a:latin typeface="SimHei" charset="-122"/>
                <a:ea typeface="SimHei" charset="-122"/>
                <a:cs typeface="SimHei" charset="-122"/>
              </a:rPr>
              <a:t> </a:t>
            </a:r>
            <a:br>
              <a:rPr lang="en-US" sz="3200" dirty="0">
                <a:latin typeface="SimHei" charset="-122"/>
                <a:ea typeface="SimHei" charset="-122"/>
                <a:cs typeface="SimHei" charset="-122"/>
              </a:rPr>
            </a:b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声波定位幽灵</a:t>
            </a:r>
            <a:r>
              <a:rPr lang="en-US" sz="3200" dirty="0">
                <a:latin typeface="SimHei" charset="-122"/>
                <a:ea typeface="SimHei" charset="-122"/>
                <a:cs typeface="SimHei" charset="-122"/>
              </a:rPr>
              <a:t> (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通过幽灵位置的置信分布</a:t>
            </a:r>
            <a:r>
              <a:rPr lang="en-US" sz="3200" dirty="0">
                <a:latin typeface="SimHei" charset="-122"/>
                <a:ea typeface="SimHei" charset="-122"/>
                <a:cs typeface="SimHei" charset="-122"/>
              </a:rPr>
              <a:t>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马科夫模型 </a:t>
            </a:r>
            <a:r>
              <a:rPr lang="en-US" altLang="zh-CN" dirty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Markov Models</a:t>
            </a:r>
            <a:r>
              <a:rPr lang="en-US" altLang="zh-CN" dirty="0">
                <a:latin typeface="SimHei" charset="-122"/>
                <a:ea typeface="SimHei" charset="-122"/>
                <a:cs typeface="SimHei" charset="-122"/>
              </a:rPr>
              <a:t>)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4364" y="1117600"/>
            <a:ext cx="8991600" cy="5435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X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 在某个时刻的值是一个随机变量，也叫做一个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状态</a:t>
            </a:r>
            <a:endParaRPr lang="en-US" sz="2400" dirty="0">
              <a:solidFill>
                <a:srgbClr val="CC0000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参数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 </a:t>
            </a:r>
            <a:r>
              <a:rPr lang="zh-CN" alt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转移概率</a:t>
            </a:r>
            <a:r>
              <a:rPr 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或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动态参数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指定状态随时间的发展是如何演变的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参数还包括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初始状态概率分布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稳定性假设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转移概率不随时间发生变化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9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与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 MDP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的转移模型类似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但不存在行动上的选择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6172200" y="1981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2971800" y="1981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2600242" y="22479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2057400" y="1981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3886200" y="1981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4429042" y="22479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3514642" y="22479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4800600" y="1981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5343442" y="2247900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4263" y="2895601"/>
            <a:ext cx="1728179" cy="3600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15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25" y="2895600"/>
            <a:ext cx="100911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3" y="2729276"/>
            <a:ext cx="18669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马科夫假设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条件独立性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3200401"/>
            <a:ext cx="8077200" cy="3154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条件独立性的基本性质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过去和未来给定现在是相互独立的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每个时刻的状态只依赖于上一个时刻的状态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这也叫做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一级</a:t>
            </a:r>
            <a:r>
              <a:rPr lang="en-US" sz="2400" dirty="0">
                <a:latin typeface="SimSun" charset="-122"/>
                <a:ea typeface="SimSun" charset="-122"/>
                <a:cs typeface="SimSun" charset="-122"/>
              </a:rPr>
              <a:t>) </a:t>
            </a: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马科夫属性</a:t>
            </a:r>
            <a:endParaRPr lang="en-US" altLang="zh-CN" sz="24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A (growable) BN: 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可以应用</a:t>
            </a: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贝叶斯网络上推理，当链的长度被剪裁到一个固定长度的时候</a:t>
            </a:r>
            <a:endParaRPr lang="en-US" altLang="zh-CN" sz="28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399767"/>
            <a:ext cx="6790812" cy="14958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143000"/>
          </a:xfrm>
        </p:spPr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马科夫链举例</a:t>
            </a:r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6069"/>
            <a:ext cx="3962400" cy="838200"/>
          </a:xfrm>
        </p:spPr>
        <p:txBody>
          <a:bodyPr/>
          <a:lstStyle/>
          <a:p>
            <a:r>
              <a:rPr lang="zh-CN" altLang="en-US" sz="2800">
                <a:latin typeface="SimSun" charset="-122"/>
                <a:ea typeface="SimSun" charset="-122"/>
                <a:cs typeface="SimSun" charset="-122"/>
              </a:rPr>
              <a:t>状态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 X = {rain, sun}</a:t>
            </a:r>
          </a:p>
          <a:p>
            <a:pPr marL="457176" lvl="1" indent="0">
              <a:buNone/>
            </a:pP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3543300" y="5037304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4991100" y="5037304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4571206" y="4299910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4571206" y="4938085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5448300" y="517541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3465513" y="5405604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5843587" y="448961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3328987" y="6027904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4319587" y="4656304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4319587" y="6180304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3124200" y="3895892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两种用</a:t>
            </a:r>
            <a:r>
              <a:rPr lang="zh-CN" alt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图的</a:t>
            </a:r>
            <a:r>
              <a:rPr lang="zh-CN" altLang="en-US" sz="240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方式来表达 </a:t>
            </a:r>
            <a:r>
              <a:rPr lang="en-US" sz="2400" dirty="0">
                <a:solidFill>
                  <a:srgbClr val="CC0000"/>
                </a:solidFill>
                <a:latin typeface="SimSun" charset="-122"/>
                <a:ea typeface="SimSun" charset="-122"/>
                <a:cs typeface="SimSun" charset="-122"/>
              </a:rPr>
              <a:t>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6529387" y="5008729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7654568" y="5426982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7519987" y="479441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7519987" y="5923129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7397969" y="515874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40776"/>
              </p:ext>
            </p:extLst>
          </p:nvPr>
        </p:nvGraphicFramePr>
        <p:xfrm>
          <a:off x="223800" y="4465637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-76200" y="2527337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800">
                <a:latin typeface="SimSun" charset="-122"/>
                <a:ea typeface="SimSun" charset="-122"/>
                <a:cs typeface="SimSun" charset="-122"/>
              </a:rPr>
              <a:t>初始分布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 1.0 sun</a:t>
            </a:r>
          </a:p>
          <a:p>
            <a:pPr lvl="2"/>
            <a:endParaRPr lang="en-US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CPT P(</a:t>
            </a:r>
            <a:r>
              <a:rPr lang="en-US" sz="2800" dirty="0" err="1">
                <a:latin typeface="SimSun" charset="-122"/>
                <a:ea typeface="SimSun" charset="-122"/>
                <a:cs typeface="SimSun" charset="-122"/>
              </a:rPr>
              <a:t>X</a:t>
            </a:r>
            <a:r>
              <a:rPr lang="en-US" sz="2800" baseline="-25000" dirty="0" err="1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 | X</a:t>
            </a:r>
            <a:r>
              <a:rPr lang="en-US" sz="2800" baseline="-25000" dirty="0">
                <a:latin typeface="SimSun" charset="-122"/>
                <a:ea typeface="SimSun" charset="-122"/>
                <a:cs typeface="SimSun" charset="-122"/>
              </a:rPr>
              <a:t>t-1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):</a:t>
            </a:r>
          </a:p>
          <a:p>
            <a:pPr lvl="1"/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61" y="1135015"/>
            <a:ext cx="5298851" cy="2266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54" y="11921"/>
            <a:ext cx="9144000" cy="1143000"/>
          </a:xfrm>
        </p:spPr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马科夫链举例</a:t>
            </a:r>
            <a:r>
              <a:rPr lang="en-US" altLang="zh-CN" dirty="0">
                <a:latin typeface="SimHei" charset="-122"/>
                <a:ea typeface="SimHei" charset="-122"/>
                <a:cs typeface="SimHei" charset="-122"/>
              </a:rPr>
              <a:t>: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33" y="1239997"/>
            <a:ext cx="5384379" cy="2565399"/>
          </a:xfrm>
        </p:spPr>
        <p:txBody>
          <a:bodyPr/>
          <a:lstStyle/>
          <a:p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初始分布</a:t>
            </a:r>
            <a:r>
              <a:rPr lang="en-US" dirty="0">
                <a:latin typeface="SimSun" charset="-122"/>
                <a:ea typeface="SimSun" charset="-122"/>
                <a:cs typeface="SimSun" charset="-122"/>
              </a:rPr>
              <a:t>: 1.0 sun</a:t>
            </a:r>
          </a:p>
          <a:p>
            <a:pPr marL="0" indent="0">
              <a:buNone/>
            </a:pPr>
            <a:endParaRPr lang="en-US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在过去一个时刻后天气的概率分布变成了什么？</a:t>
            </a:r>
            <a:endParaRPr lang="en-US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005513" y="16906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453313" y="16906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7033419" y="953294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7033419" y="15914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7910513" y="18288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5927726" y="2058988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305800" y="11430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91200" y="2681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81800" y="13096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81800" y="27432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0.1</a:t>
            </a:r>
          </a:p>
        </p:txBody>
      </p:sp>
      <p:pic>
        <p:nvPicPr>
          <p:cNvPr id="16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5145607"/>
            <a:ext cx="84978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142" y="6236135"/>
            <a:ext cx="3632200" cy="2551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4" y="3709349"/>
            <a:ext cx="2077235" cy="39665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90" y="3683807"/>
            <a:ext cx="3465534" cy="762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5" y="4374285"/>
            <a:ext cx="436323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imHei" charset="-122"/>
                <a:ea typeface="SimHei" charset="-122"/>
                <a:cs typeface="SimHei" charset="-122"/>
              </a:rPr>
              <a:t>Mini-Forward </a:t>
            </a:r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算法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236562"/>
            <a:ext cx="7620000" cy="914399"/>
          </a:xfrm>
        </p:spPr>
        <p:txBody>
          <a:bodyPr/>
          <a:lstStyle/>
          <a:p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问题</a:t>
            </a:r>
            <a:r>
              <a:rPr lang="en-US" sz="2800" dirty="0">
                <a:latin typeface="SimSun" charset="-122"/>
                <a:ea typeface="SimSun" charset="-122"/>
                <a:cs typeface="SimSun" charset="-122"/>
              </a:rPr>
              <a:t>: 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在某一天</a:t>
            </a:r>
            <a:r>
              <a:rPr lang="en-US" altLang="zh-CN" sz="2800" dirty="0">
                <a:latin typeface="SimSun" charset="-122"/>
                <a:ea typeface="SimSun" charset="-122"/>
                <a:cs typeface="SimSun" charset="-122"/>
              </a:rPr>
              <a:t>t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，</a:t>
            </a:r>
            <a:r>
              <a:rPr lang="en-US" altLang="ja-JP" sz="2800" dirty="0">
                <a:latin typeface="SimSun" charset="-122"/>
                <a:ea typeface="SimSun" charset="-122"/>
                <a:cs typeface="SimSun" charset="-122"/>
              </a:rPr>
              <a:t> P(X) </a:t>
            </a: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是多少</a:t>
            </a:r>
            <a:r>
              <a:rPr lang="en-US" altLang="ja-JP" sz="2800" dirty="0">
                <a:latin typeface="SimSun" charset="-122"/>
                <a:ea typeface="SimSun" charset="-122"/>
                <a:cs typeface="SimSun" charset="-122"/>
              </a:rPr>
              <a:t>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4" y="3894881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3962399" y="5867400"/>
            <a:ext cx="84139" cy="323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3810000" y="6153090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i="1" dirty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前向模拟 </a:t>
            </a:r>
            <a:r>
              <a:rPr lang="en-US" sz="2000" i="1" dirty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929765"/>
            <a:ext cx="3887308" cy="2379836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4337050" y="22274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1136650" y="22274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769939" y="249413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222250" y="22274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2051050" y="222743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2598739" y="249413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1684339" y="249413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2965450" y="22274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3513139" y="2494137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9" y="4666564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39" y="4666563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50" y="5382964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3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begin{eqnarray*}&#10;P(X_2 = \mbox{sun}) = &amp;&amp; \textcolor{YellowOrange}{P(X_2 = \mbox{sun} | X_1 = \mbox{sun}) P(X_1 = \mbox{sun})}+\\&#10;                      &amp;&amp; \textcolor{RoyalBlue}{P(X_2 = \mbox{sun} | X_1 = \mbox{rain}) P(X_1 = \mbox{rain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66"/>
  <p:tag name="PICTUREFILESIZE" val="636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YellowOrange}{0.9 \cdot 1.0}+ \textcolor{RoyalBlue}{0.3 \cdot 0.0} = 0.9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42"/>
  <p:tag name="PICTUREFILESIZE" val="150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left&lt;&#10;\begin{array}{c}&#10;\textcolor{YellowOrange}{1.0}\\&#10;\textcolor{RoyalBlue}{0.0}&#10;\end{array}&#10;\right&gt;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70"/>
  <p:tag name="PICTUREFILESIZE" val="121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9}\\&#10;\textcolor{RoyalBlue}{0.1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4}\\&#10;\textcolor{RoyalBlue}{0.1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4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04}\\&#10;\textcolor{RoyalBlue}{0.19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8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0}\\&#10;\textcolor{RoyalBlue}{1.0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3}\\&#10;\textcolor{RoyalBlue}{0.7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9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48}\\&#10;\textcolor{RoyalBlue}{0.5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8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588}\\&#10;\textcolor{RoyalBlue}{0.41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4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p}\\&#10;\textcolor{RoyalBlue}{1-p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126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t|X_{t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2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79316</TotalTime>
  <Words>2884</Words>
  <Application>Microsoft Office PowerPoint</Application>
  <PresentationFormat>全屏显示(4:3)</PresentationFormat>
  <Paragraphs>597</Paragraphs>
  <Slides>45</Slides>
  <Notes>41</Notes>
  <HiddenSlides>1</HiddenSlides>
  <MMClips>6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Microsoft YaHei Light</vt:lpstr>
      <vt:lpstr>SimHei</vt:lpstr>
      <vt:lpstr>SimSun</vt:lpstr>
      <vt:lpstr>Arial</vt:lpstr>
      <vt:lpstr>Calibri</vt:lpstr>
      <vt:lpstr>Times New Roman</vt:lpstr>
      <vt:lpstr>Wingdings</vt:lpstr>
      <vt:lpstr>dan-berkeley-nlp-v1</vt:lpstr>
      <vt:lpstr>1_dan-berkeley-nlp-v1</vt:lpstr>
      <vt:lpstr>Photo Editor Photo</vt:lpstr>
      <vt:lpstr>概率回顾</vt:lpstr>
      <vt:lpstr> </vt:lpstr>
      <vt:lpstr>概率原理复习</vt:lpstr>
      <vt:lpstr>在时间或空间上的推理</vt:lpstr>
      <vt:lpstr>马科夫模型 (Markov Models)</vt:lpstr>
      <vt:lpstr>马科夫假设:条件独立性</vt:lpstr>
      <vt:lpstr>马科夫链举例: Weather</vt:lpstr>
      <vt:lpstr>马科夫链举例: Weather</vt:lpstr>
      <vt:lpstr>Mini-Forward 算法</vt:lpstr>
      <vt:lpstr>运行Mini-Forward 算法的例子</vt:lpstr>
      <vt:lpstr>Video of Demo Ghostbusters Basic Dynamics</vt:lpstr>
      <vt:lpstr>Video of Demo Ghostbusters Circular Dynamics</vt:lpstr>
      <vt:lpstr>Video of Demo Ghostbusters Whirlpool Dynamics</vt:lpstr>
      <vt:lpstr>静态分布  (Stationary Distributions)</vt:lpstr>
      <vt:lpstr>举例: 静态分布</vt:lpstr>
      <vt:lpstr>静态分布的应用: 网页链接分析</vt:lpstr>
      <vt:lpstr>静态分布的应用: Gibbs 采样</vt:lpstr>
      <vt:lpstr>隐藏式马科夫模型 Hidden Markov Models</vt:lpstr>
      <vt:lpstr>Pacman – Sonar (P4)</vt:lpstr>
      <vt:lpstr>Video of Demo Pacman – Sonar (no beliefs)</vt:lpstr>
      <vt:lpstr>隐藏式马科夫模型</vt:lpstr>
      <vt:lpstr>举例: Weather HMM</vt:lpstr>
      <vt:lpstr>举例: 幽灵追捕者的 HMM</vt:lpstr>
      <vt:lpstr>幽灵追捕者视频演示 Circular Dynamics -- HMM</vt:lpstr>
      <vt:lpstr>条件独立性</vt:lpstr>
      <vt:lpstr>真实的 HMM 应用举例</vt:lpstr>
      <vt:lpstr>过滤 / 监测</vt:lpstr>
      <vt:lpstr>举例: 机器人定位追踪</vt:lpstr>
      <vt:lpstr>举例: 机器人定位追踪</vt:lpstr>
      <vt:lpstr>举例: 机器人定位追踪</vt:lpstr>
      <vt:lpstr>举例: 机器人定位追踪</vt:lpstr>
      <vt:lpstr>举例: 机器人定位追踪</vt:lpstr>
      <vt:lpstr>举例: 机器人定位追踪</vt:lpstr>
      <vt:lpstr>推理: 给定观察到的找到状态的分布</vt:lpstr>
      <vt:lpstr>两个步骤: 时间推移 + 观察过滤</vt:lpstr>
      <vt:lpstr>推理: 基础情况</vt:lpstr>
      <vt:lpstr>时间上的推移</vt:lpstr>
      <vt:lpstr>举例: 时间上的推移</vt:lpstr>
      <vt:lpstr>观察（更新）</vt:lpstr>
      <vt:lpstr>举例: 观察</vt:lpstr>
      <vt:lpstr>在线置信度更新(Online Belief Updates)</vt:lpstr>
      <vt:lpstr>前向推移算法 (The Forward Algorithm)</vt:lpstr>
      <vt:lpstr>举例: Weather HMM</vt:lpstr>
      <vt:lpstr>Pacman – Sonar (P4)</vt:lpstr>
      <vt:lpstr>Pacman视频演示  声波定位幽灵 (通过幽灵位置的置信分布)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Qi Qi</cp:lastModifiedBy>
  <cp:revision>4229</cp:revision>
  <cp:lastPrinted>2015-03-31T15:48:56Z</cp:lastPrinted>
  <dcterms:created xsi:type="dcterms:W3CDTF">2004-08-27T04:16:05Z</dcterms:created>
  <dcterms:modified xsi:type="dcterms:W3CDTF">2018-12-04T15:29:01Z</dcterms:modified>
</cp:coreProperties>
</file>