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 id="2147484021" r:id="rId2"/>
  </p:sldMasterIdLst>
  <p:notesMasterIdLst>
    <p:notesMasterId r:id="rId46"/>
  </p:notesMasterIdLst>
  <p:handoutMasterIdLst>
    <p:handoutMasterId r:id="rId47"/>
  </p:handoutMasterIdLst>
  <p:sldIdLst>
    <p:sldId id="460" r:id="rId3"/>
    <p:sldId id="356" r:id="rId4"/>
    <p:sldId id="360" r:id="rId5"/>
    <p:sldId id="401" r:id="rId6"/>
    <p:sldId id="483" r:id="rId7"/>
    <p:sldId id="514" r:id="rId8"/>
    <p:sldId id="543" r:id="rId9"/>
    <p:sldId id="420" r:id="rId10"/>
    <p:sldId id="426" r:id="rId11"/>
    <p:sldId id="421" r:id="rId12"/>
    <p:sldId id="422" r:id="rId13"/>
    <p:sldId id="544" r:id="rId14"/>
    <p:sldId id="545" r:id="rId15"/>
    <p:sldId id="546" r:id="rId16"/>
    <p:sldId id="425" r:id="rId17"/>
    <p:sldId id="423" r:id="rId18"/>
    <p:sldId id="424" r:id="rId19"/>
    <p:sldId id="361" r:id="rId20"/>
    <p:sldId id="370" r:id="rId21"/>
    <p:sldId id="517" r:id="rId22"/>
    <p:sldId id="518" r:id="rId23"/>
    <p:sldId id="519" r:id="rId24"/>
    <p:sldId id="520" r:id="rId25"/>
    <p:sldId id="521" r:id="rId26"/>
    <p:sldId id="522" r:id="rId27"/>
    <p:sldId id="523" r:id="rId28"/>
    <p:sldId id="524" r:id="rId29"/>
    <p:sldId id="528" r:id="rId30"/>
    <p:sldId id="529" r:id="rId31"/>
    <p:sldId id="413" r:id="rId32"/>
    <p:sldId id="531" r:id="rId33"/>
    <p:sldId id="532" r:id="rId34"/>
    <p:sldId id="533" r:id="rId35"/>
    <p:sldId id="534" r:id="rId36"/>
    <p:sldId id="535" r:id="rId37"/>
    <p:sldId id="428" r:id="rId38"/>
    <p:sldId id="536" r:id="rId39"/>
    <p:sldId id="537" r:id="rId40"/>
    <p:sldId id="538" r:id="rId41"/>
    <p:sldId id="539" r:id="rId42"/>
    <p:sldId id="540" r:id="rId43"/>
    <p:sldId id="541" r:id="rId44"/>
    <p:sldId id="542" r:id="rId45"/>
  </p:sldIdLst>
  <p:sldSz cx="9144000" cy="6858000" type="screen4x3"/>
  <p:notesSz cx="7315200" cy="9601200"/>
  <p:custDataLst>
    <p:tags r:id="rId48"/>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7750"/>
  </p:normalViewPr>
  <p:slideViewPr>
    <p:cSldViewPr>
      <p:cViewPr varScale="1">
        <p:scale>
          <a:sx n="83" d="100"/>
          <a:sy n="83" d="100"/>
        </p:scale>
        <p:origin x="90" y="324"/>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 Qi" userId="f29008d1e1aa583c" providerId="LiveId" clId="{E3F05FAF-C948-497B-A6D4-38779909FC56}"/>
    <pc:docChg chg="custSel modSld">
      <pc:chgData name="Qi Qi" userId="f29008d1e1aa583c" providerId="LiveId" clId="{E3F05FAF-C948-497B-A6D4-38779909FC56}" dt="2017-12-13T08:30:33.029" v="134" actId="20577"/>
      <pc:docMkLst>
        <pc:docMk/>
      </pc:docMkLst>
      <pc:sldChg chg="modTransition">
        <pc:chgData name="Qi Qi" userId="f29008d1e1aa583c" providerId="LiveId" clId="{E3F05FAF-C948-497B-A6D4-38779909FC56}" dt="2017-12-13T07:25:12.241" v="5"/>
        <pc:sldMkLst>
          <pc:docMk/>
          <pc:sldMk cId="935028375" sldId="483"/>
        </pc:sldMkLst>
      </pc:sldChg>
      <pc:sldChg chg="modTransition">
        <pc:chgData name="Qi Qi" userId="f29008d1e1aa583c" providerId="LiveId" clId="{E3F05FAF-C948-497B-A6D4-38779909FC56}" dt="2017-12-13T07:24:33.465" v="1"/>
        <pc:sldMkLst>
          <pc:docMk/>
          <pc:sldMk cId="1763912243" sldId="514"/>
        </pc:sldMkLst>
      </pc:sldChg>
      <pc:sldChg chg="modSp">
        <pc:chgData name="Qi Qi" userId="f29008d1e1aa583c" providerId="LiveId" clId="{E3F05FAF-C948-497B-A6D4-38779909FC56}" dt="2017-12-13T07:26:22.984" v="9" actId="113"/>
        <pc:sldMkLst>
          <pc:docMk/>
          <pc:sldMk cId="1859574213" sldId="518"/>
        </pc:sldMkLst>
        <pc:spChg chg="mod">
          <ac:chgData name="Qi Qi" userId="f29008d1e1aa583c" providerId="LiveId" clId="{E3F05FAF-C948-497B-A6D4-38779909FC56}" dt="2017-12-13T07:26:22.984" v="9" actId="113"/>
          <ac:spMkLst>
            <pc:docMk/>
            <pc:sldMk cId="1859574213" sldId="518"/>
            <ac:spMk id="38" creationId="{00000000-0000-0000-0000-000000000000}"/>
          </ac:spMkLst>
        </pc:spChg>
      </pc:sldChg>
      <pc:sldChg chg="modSp">
        <pc:chgData name="Qi Qi" userId="f29008d1e1aa583c" providerId="LiveId" clId="{E3F05FAF-C948-497B-A6D4-38779909FC56}" dt="2017-12-13T07:29:54.853" v="17"/>
        <pc:sldMkLst>
          <pc:docMk/>
          <pc:sldMk cId="522936976" sldId="519"/>
        </pc:sldMkLst>
        <pc:spChg chg="mod">
          <ac:chgData name="Qi Qi" userId="f29008d1e1aa583c" providerId="LiveId" clId="{E3F05FAF-C948-497B-A6D4-38779909FC56}" dt="2017-12-13T07:29:54.853" v="17"/>
          <ac:spMkLst>
            <pc:docMk/>
            <pc:sldMk cId="522936976" sldId="519"/>
            <ac:spMk id="73730" creationId="{00000000-0000-0000-0000-000000000000}"/>
          </ac:spMkLst>
        </pc:spChg>
        <pc:spChg chg="mod">
          <ac:chgData name="Qi Qi" userId="f29008d1e1aa583c" providerId="LiveId" clId="{E3F05FAF-C948-497B-A6D4-38779909FC56}" dt="2017-12-13T07:27:32.423" v="11" actId="403"/>
          <ac:spMkLst>
            <pc:docMk/>
            <pc:sldMk cId="522936976" sldId="519"/>
            <ac:spMk id="73733" creationId="{00000000-0000-0000-0000-000000000000}"/>
          </ac:spMkLst>
        </pc:spChg>
      </pc:sldChg>
      <pc:sldChg chg="modSp">
        <pc:chgData name="Qi Qi" userId="f29008d1e1aa583c" providerId="LiveId" clId="{E3F05FAF-C948-497B-A6D4-38779909FC56}" dt="2017-12-13T07:35:00.959" v="23" actId="1076"/>
        <pc:sldMkLst>
          <pc:docMk/>
          <pc:sldMk cId="3577060789" sldId="521"/>
        </pc:sldMkLst>
        <pc:spChg chg="mod">
          <ac:chgData name="Qi Qi" userId="f29008d1e1aa583c" providerId="LiveId" clId="{E3F05FAF-C948-497B-A6D4-38779909FC56}" dt="2017-12-13T07:35:00.959" v="23" actId="1076"/>
          <ac:spMkLst>
            <pc:docMk/>
            <pc:sldMk cId="3577060789" sldId="521"/>
            <ac:spMk id="75783" creationId="{00000000-0000-0000-0000-000000000000}"/>
          </ac:spMkLst>
        </pc:spChg>
        <pc:spChg chg="mod">
          <ac:chgData name="Qi Qi" userId="f29008d1e1aa583c" providerId="LiveId" clId="{E3F05FAF-C948-497B-A6D4-38779909FC56}" dt="2017-12-13T07:34:57.158" v="22" actId="1076"/>
          <ac:spMkLst>
            <pc:docMk/>
            <pc:sldMk cId="3577060789" sldId="521"/>
            <ac:spMk id="75784" creationId="{00000000-0000-0000-0000-000000000000}"/>
          </ac:spMkLst>
        </pc:spChg>
      </pc:sldChg>
      <pc:sldChg chg="modSp modNotesTx">
        <pc:chgData name="Qi Qi" userId="f29008d1e1aa583c" providerId="LiveId" clId="{E3F05FAF-C948-497B-A6D4-38779909FC56}" dt="2017-12-13T07:42:04.744" v="42" actId="20577"/>
        <pc:sldMkLst>
          <pc:docMk/>
          <pc:sldMk cId="3600743866" sldId="522"/>
        </pc:sldMkLst>
        <pc:spChg chg="mod">
          <ac:chgData name="Qi Qi" userId="f29008d1e1aa583c" providerId="LiveId" clId="{E3F05FAF-C948-497B-A6D4-38779909FC56}" dt="2017-12-13T07:40:41.895" v="28" actId="114"/>
          <ac:spMkLst>
            <pc:docMk/>
            <pc:sldMk cId="3600743866" sldId="522"/>
            <ac:spMk id="76803" creationId="{00000000-0000-0000-0000-000000000000}"/>
          </ac:spMkLst>
        </pc:spChg>
      </pc:sldChg>
      <pc:sldChg chg="modSp modNotesTx">
        <pc:chgData name="Qi Qi" userId="f29008d1e1aa583c" providerId="LiveId" clId="{E3F05FAF-C948-497B-A6D4-38779909FC56}" dt="2017-12-13T07:43:56.485" v="71" actId="20577"/>
        <pc:sldMkLst>
          <pc:docMk/>
          <pc:sldMk cId="2502705680" sldId="523"/>
        </pc:sldMkLst>
        <pc:spChg chg="mod">
          <ac:chgData name="Qi Qi" userId="f29008d1e1aa583c" providerId="LiveId" clId="{E3F05FAF-C948-497B-A6D4-38779909FC56}" dt="2017-12-13T07:43:11.313" v="56"/>
          <ac:spMkLst>
            <pc:docMk/>
            <pc:sldMk cId="2502705680" sldId="523"/>
            <ac:spMk id="9219" creationId="{00000000-0000-0000-0000-000000000000}"/>
          </ac:spMkLst>
        </pc:spChg>
      </pc:sldChg>
      <pc:sldChg chg="modNotesTx">
        <pc:chgData name="Qi Qi" userId="f29008d1e1aa583c" providerId="LiveId" clId="{E3F05FAF-C948-497B-A6D4-38779909FC56}" dt="2017-12-13T08:04:56.893" v="87" actId="20577"/>
        <pc:sldMkLst>
          <pc:docMk/>
          <pc:sldMk cId="942053455" sldId="537"/>
        </pc:sldMkLst>
      </pc:sldChg>
      <pc:sldChg chg="modSp modNotesTx">
        <pc:chgData name="Qi Qi" userId="f29008d1e1aa583c" providerId="LiveId" clId="{E3F05FAF-C948-497B-A6D4-38779909FC56}" dt="2017-12-13T08:13:29.712" v="97" actId="114"/>
        <pc:sldMkLst>
          <pc:docMk/>
          <pc:sldMk cId="4228638899" sldId="538"/>
        </pc:sldMkLst>
        <pc:spChg chg="mod">
          <ac:chgData name="Qi Qi" userId="f29008d1e1aa583c" providerId="LiveId" clId="{E3F05FAF-C948-497B-A6D4-38779909FC56}" dt="2017-12-13T08:13:29.712" v="97" actId="114"/>
          <ac:spMkLst>
            <pc:docMk/>
            <pc:sldMk cId="4228638899" sldId="538"/>
            <ac:spMk id="81922" creationId="{00000000-0000-0000-0000-000000000000}"/>
          </ac:spMkLst>
        </pc:spChg>
      </pc:sldChg>
      <pc:sldChg chg="modSp">
        <pc:chgData name="Qi Qi" userId="f29008d1e1aa583c" providerId="LiveId" clId="{E3F05FAF-C948-497B-A6D4-38779909FC56}" dt="2017-12-13T07:50:34.493" v="72" actId="404"/>
        <pc:sldMkLst>
          <pc:docMk/>
          <pc:sldMk cId="3004276812" sldId="539"/>
        </pc:sldMkLst>
        <pc:spChg chg="mod">
          <ac:chgData name="Qi Qi" userId="f29008d1e1aa583c" providerId="LiveId" clId="{E3F05FAF-C948-497B-A6D4-38779909FC56}" dt="2017-12-13T07:50:34.493" v="72" actId="404"/>
          <ac:spMkLst>
            <pc:docMk/>
            <pc:sldMk cId="3004276812" sldId="539"/>
            <ac:spMk id="2" creationId="{00000000-0000-0000-0000-000000000000}"/>
          </ac:spMkLst>
        </pc:spChg>
      </pc:sldChg>
      <pc:sldChg chg="addSp delSp modSp modNotesTx">
        <pc:chgData name="Qi Qi" userId="f29008d1e1aa583c" providerId="LiveId" clId="{E3F05FAF-C948-497B-A6D4-38779909FC56}" dt="2017-12-13T08:23:14.957" v="116" actId="20577"/>
        <pc:sldMkLst>
          <pc:docMk/>
          <pc:sldMk cId="3619965553" sldId="540"/>
        </pc:sldMkLst>
        <pc:picChg chg="add del mod">
          <ac:chgData name="Qi Qi" userId="f29008d1e1aa583c" providerId="LiveId" clId="{E3F05FAF-C948-497B-A6D4-38779909FC56}" dt="2017-12-13T08:19:24.202" v="104" actId="478"/>
          <ac:picMkLst>
            <pc:docMk/>
            <pc:sldMk cId="3619965553" sldId="540"/>
            <ac:picMk id="2" creationId="{41406677-C682-4227-9D4B-7270A0BE8CA1}"/>
          </ac:picMkLst>
        </pc:picChg>
        <pc:picChg chg="add mod">
          <ac:chgData name="Qi Qi" userId="f29008d1e1aa583c" providerId="LiveId" clId="{E3F05FAF-C948-497B-A6D4-38779909FC56}" dt="2017-12-13T08:19:44.430" v="109" actId="1076"/>
          <ac:picMkLst>
            <pc:docMk/>
            <pc:sldMk cId="3619965553" sldId="540"/>
            <ac:picMk id="3" creationId="{68E6E98D-8585-4A0F-B186-5C6272833345}"/>
          </ac:picMkLst>
        </pc:picChg>
        <pc:picChg chg="del">
          <ac:chgData name="Qi Qi" userId="f29008d1e1aa583c" providerId="LiveId" clId="{E3F05FAF-C948-497B-A6D4-38779909FC56}" dt="2017-12-13T08:18:47.832" v="101" actId="478"/>
          <ac:picMkLst>
            <pc:docMk/>
            <pc:sldMk cId="3619965553" sldId="540"/>
            <ac:picMk id="18436" creationId="{00000000-0000-0000-0000-000000000000}"/>
          </ac:picMkLst>
        </pc:picChg>
        <pc:picChg chg="mod">
          <ac:chgData name="Qi Qi" userId="f29008d1e1aa583c" providerId="LiveId" clId="{E3F05FAF-C948-497B-A6D4-38779909FC56}" dt="2017-12-13T08:19:41.097" v="108" actId="1076"/>
          <ac:picMkLst>
            <pc:docMk/>
            <pc:sldMk cId="3619965553" sldId="540"/>
            <ac:picMk id="18437" creationId="{00000000-0000-0000-0000-000000000000}"/>
          </ac:picMkLst>
        </pc:picChg>
      </pc:sldChg>
      <pc:sldChg chg="modNotesTx">
        <pc:chgData name="Qi Qi" userId="f29008d1e1aa583c" providerId="LiveId" clId="{E3F05FAF-C948-497B-A6D4-38779909FC56}" dt="2017-12-13T08:27:44.669" v="126" actId="20577"/>
        <pc:sldMkLst>
          <pc:docMk/>
          <pc:sldMk cId="3961403439" sldId="541"/>
        </pc:sldMkLst>
      </pc:sldChg>
      <pc:sldChg chg="modSp modNotesTx">
        <pc:chgData name="Qi Qi" userId="f29008d1e1aa583c" providerId="LiveId" clId="{E3F05FAF-C948-497B-A6D4-38779909FC56}" dt="2017-12-13T08:30:33.029" v="134" actId="20577"/>
        <pc:sldMkLst>
          <pc:docMk/>
          <pc:sldMk cId="4069626854" sldId="542"/>
        </pc:sldMkLst>
        <pc:picChg chg="mod">
          <ac:chgData name="Qi Qi" userId="f29008d1e1aa583c" providerId="LiveId" clId="{E3F05FAF-C948-497B-A6D4-38779909FC56}" dt="2017-12-13T08:29:16.341" v="131" actId="1076"/>
          <ac:picMkLst>
            <pc:docMk/>
            <pc:sldMk cId="4069626854" sldId="542"/>
            <ac:picMk id="34" creationId="{00000000-0000-0000-0000-000000000000}"/>
          </ac:picMkLst>
        </pc:picChg>
        <pc:picChg chg="mod">
          <ac:chgData name="Qi Qi" userId="f29008d1e1aa583c" providerId="LiveId" clId="{E3F05FAF-C948-497B-A6D4-38779909FC56}" dt="2017-12-13T08:29:08.761" v="129" actId="1076"/>
          <ac:picMkLst>
            <pc:docMk/>
            <pc:sldMk cId="4069626854" sldId="542"/>
            <ac:picMk id="1176584" creationId="{00000000-0000-0000-0000-000000000000}"/>
          </ac:picMkLst>
        </pc:picChg>
      </pc:sldChg>
      <pc:sldChg chg="modTransition">
        <pc:chgData name="Qi Qi" userId="f29008d1e1aa583c" providerId="LiveId" clId="{E3F05FAF-C948-497B-A6D4-38779909FC56}" dt="2017-12-13T07:24:36.679" v="2"/>
        <pc:sldMkLst>
          <pc:docMk/>
          <pc:sldMk cId="1844288570" sldId="543"/>
        </pc:sldMkLst>
      </pc:sldChg>
      <pc:sldChg chg="modTransition">
        <pc:chgData name="Qi Qi" userId="f29008d1e1aa583c" providerId="LiveId" clId="{E3F05FAF-C948-497B-A6D4-38779909FC56}" dt="2017-12-13T07:24:48.253" v="3"/>
        <pc:sldMkLst>
          <pc:docMk/>
          <pc:sldMk cId="922859778" sldId="544"/>
        </pc:sldMkLst>
      </pc:sldChg>
      <pc:sldChg chg="modTransition">
        <pc:chgData name="Qi Qi" userId="f29008d1e1aa583c" providerId="LiveId" clId="{E3F05FAF-C948-497B-A6D4-38779909FC56}" dt="2017-12-13T07:24:51.121" v="4"/>
        <pc:sldMkLst>
          <pc:docMk/>
          <pc:sldMk cId="953198802" sldId="545"/>
        </pc:sldMkLst>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ltLang="zh-CN" dirty="0"/>
              <a:t>In</a:t>
            </a:r>
            <a:r>
              <a:rPr lang="zh-CN" altLang="en-US" baseline="0" dirty="0"/>
              <a:t> </a:t>
            </a:r>
            <a:r>
              <a:rPr lang="en-US" altLang="zh-CN" baseline="0" dirty="0"/>
              <a:t>this</a:t>
            </a:r>
            <a:r>
              <a:rPr lang="zh-CN" altLang="en-US" baseline="0" dirty="0"/>
              <a:t> </a:t>
            </a:r>
            <a:r>
              <a:rPr lang="en-US" altLang="zh-CN" baseline="0" dirty="0"/>
              <a:t>example,</a:t>
            </a:r>
            <a:r>
              <a:rPr lang="zh-CN" altLang="en-US" baseline="0" dirty="0"/>
              <a:t> </a:t>
            </a:r>
            <a:r>
              <a:rPr lang="en-US" altLang="zh-CN" dirty="0"/>
              <a:t>U1=+u,</a:t>
            </a:r>
            <a:r>
              <a:rPr lang="zh-CN" altLang="en-US" dirty="0"/>
              <a:t> </a:t>
            </a:r>
            <a:r>
              <a:rPr lang="en-US" altLang="zh-CN" dirty="0"/>
              <a:t>and</a:t>
            </a:r>
            <a:r>
              <a:rPr lang="zh-CN" altLang="en-US" dirty="0"/>
              <a:t> </a:t>
            </a:r>
            <a:r>
              <a:rPr lang="en-US" altLang="zh-CN" dirty="0"/>
              <a:t>U2=+u</a:t>
            </a:r>
            <a:r>
              <a:rPr lang="zh-CN" altLang="en-US" dirty="0"/>
              <a:t> </a:t>
            </a:r>
            <a:r>
              <a:rPr lang="en-US" altLang="zh-CN" dirty="0"/>
              <a:t>(your</a:t>
            </a:r>
            <a:r>
              <a:rPr lang="zh-CN" altLang="en-US" dirty="0"/>
              <a:t> </a:t>
            </a:r>
            <a:r>
              <a:rPr lang="en-US" altLang="zh-CN" dirty="0"/>
              <a:t>boss</a:t>
            </a:r>
            <a:r>
              <a:rPr lang="zh-CN" altLang="en-US" dirty="0"/>
              <a:t> </a:t>
            </a:r>
            <a:r>
              <a:rPr lang="en-US" altLang="zh-CN" dirty="0"/>
              <a:t>takes</a:t>
            </a:r>
            <a:r>
              <a:rPr lang="zh-CN" altLang="en-US" dirty="0"/>
              <a:t> </a:t>
            </a:r>
            <a:r>
              <a:rPr lang="en-US" altLang="zh-CN" dirty="0"/>
              <a:t>umbrella.)</a:t>
            </a:r>
            <a:r>
              <a:rPr lang="zh-CN" altLang="en-US" dirty="0"/>
              <a:t> </a:t>
            </a:r>
            <a:r>
              <a:rPr lang="en-US" altLang="zh-CN" dirty="0"/>
              <a:t>B(1)</a:t>
            </a:r>
            <a:r>
              <a:rPr lang="zh-CN" altLang="en-US" dirty="0"/>
              <a:t> </a:t>
            </a:r>
            <a:r>
              <a:rPr lang="en-US" altLang="zh-CN" dirty="0"/>
              <a:t>=</a:t>
            </a:r>
            <a:r>
              <a:rPr lang="zh-CN" altLang="en-US" dirty="0"/>
              <a:t> </a:t>
            </a:r>
            <a:r>
              <a:rPr lang="en-US" altLang="zh-CN" dirty="0"/>
              <a:t>reweighted</a:t>
            </a:r>
            <a:r>
              <a:rPr lang="zh-CN" altLang="en-US" dirty="0"/>
              <a:t> </a:t>
            </a:r>
            <a:r>
              <a:rPr lang="en-US" altLang="zh-CN" dirty="0"/>
              <a:t>from</a:t>
            </a:r>
            <a:r>
              <a:rPr lang="zh-CN" altLang="en-US" dirty="0"/>
              <a:t> </a:t>
            </a:r>
            <a:r>
              <a:rPr lang="en-US" altLang="zh-CN" dirty="0"/>
              <a:t>B’(1)</a:t>
            </a:r>
            <a:r>
              <a:rPr lang="zh-CN" altLang="en-US" baseline="0" dirty="0"/>
              <a:t> </a:t>
            </a:r>
            <a:r>
              <a:rPr lang="en-US" altLang="zh-CN" baseline="0" dirty="0"/>
              <a:t>according</a:t>
            </a:r>
            <a:r>
              <a:rPr lang="zh-CN" altLang="en-US" baseline="0" dirty="0"/>
              <a:t> </a:t>
            </a:r>
            <a:r>
              <a:rPr lang="en-US" altLang="zh-CN" baseline="0" dirty="0"/>
              <a:t>to</a:t>
            </a:r>
            <a:r>
              <a:rPr lang="zh-CN" altLang="en-US" baseline="0" dirty="0"/>
              <a:t> </a:t>
            </a:r>
            <a:r>
              <a:rPr lang="en-US" altLang="zh-CN" baseline="0" dirty="0"/>
              <a:t>observation</a:t>
            </a:r>
            <a:r>
              <a:rPr lang="zh-CN" altLang="en-US" baseline="0" dirty="0"/>
              <a:t> </a:t>
            </a:r>
            <a:r>
              <a:rPr lang="en-US" altLang="zh-CN" baseline="0" dirty="0"/>
              <a:t>model</a:t>
            </a:r>
            <a:r>
              <a:rPr lang="zh-CN" altLang="en-US" baseline="0" dirty="0"/>
              <a:t> </a:t>
            </a:r>
            <a:r>
              <a:rPr lang="en-US" altLang="zh-CN" baseline="0" dirty="0"/>
              <a:t>based</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observation,</a:t>
            </a:r>
            <a:r>
              <a:rPr lang="zh-CN" altLang="en-US" baseline="0" dirty="0"/>
              <a:t> </a:t>
            </a:r>
            <a:r>
              <a:rPr lang="en-US" altLang="zh-CN" baseline="0" dirty="0"/>
              <a:t>and</a:t>
            </a:r>
            <a:r>
              <a:rPr lang="zh-CN" altLang="en-US" baseline="0" dirty="0"/>
              <a:t> </a:t>
            </a:r>
            <a:r>
              <a:rPr lang="en-US" altLang="zh-CN" baseline="0" dirty="0"/>
              <a:t>then</a:t>
            </a:r>
            <a:r>
              <a:rPr lang="zh-CN" altLang="en-US" baseline="0" dirty="0"/>
              <a:t> </a:t>
            </a:r>
            <a:r>
              <a:rPr lang="en-US" altLang="zh-CN" baseline="0" dirty="0"/>
              <a:t>renormalized</a:t>
            </a:r>
            <a:r>
              <a:rPr lang="zh-CN" altLang="en-US" baseline="0" dirty="0"/>
              <a:t> </a:t>
            </a:r>
            <a:r>
              <a:rPr lang="en-US" altLang="zh-CN" baseline="0" dirty="0"/>
              <a:t>it.</a:t>
            </a:r>
          </a:p>
        </p:txBody>
      </p:sp>
      <p:sp>
        <p:nvSpPr>
          <p:cNvPr id="4" name="Slide Number Placeholder 3"/>
          <p:cNvSpPr>
            <a:spLocks noGrp="1"/>
          </p:cNvSpPr>
          <p:nvPr>
            <p:ph type="sldNum" sz="quarter" idx="10"/>
          </p:nvPr>
        </p:nvSpPr>
        <p:spPr/>
        <p:txBody>
          <a:bodyPr/>
          <a:lstStyle/>
          <a:p>
            <a:fld id="{CD7DE18D-B477-5540-A418-45080CBABEBE}" type="slidenum">
              <a:rPr lang="en-US" smtClean="0"/>
              <a:pPr/>
              <a:t>12</a:t>
            </a:fld>
            <a:endParaRPr lang="en-US"/>
          </a:p>
        </p:txBody>
      </p:sp>
    </p:spTree>
    <p:extLst>
      <p:ext uri="{BB962C8B-B14F-4D97-AF65-F5344CB8AC3E}">
        <p14:creationId xmlns:p14="http://schemas.microsoft.com/office/powerpoint/2010/main" val="137739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Calibri"/>
                <a:cs typeface="Calibri"/>
              </a:rPr>
              <a:t>Online Belief Updates</a:t>
            </a:r>
            <a:endParaRPr kumimoji="1" lang="zh-CN" altLang="en-US" dirty="0"/>
          </a:p>
        </p:txBody>
      </p:sp>
      <p:sp>
        <p:nvSpPr>
          <p:cNvPr id="4" name="幻灯片编号占位符 3"/>
          <p:cNvSpPr>
            <a:spLocks noGrp="1"/>
          </p:cNvSpPr>
          <p:nvPr>
            <p:ph type="sldNum" sz="quarter" idx="10"/>
          </p:nvPr>
        </p:nvSpPr>
        <p:spPr/>
        <p:txBody>
          <a:bodyPr/>
          <a:lstStyle/>
          <a:p>
            <a:fld id="{5200DAEC-8020-4CF7-A90A-331E0EE17C26}" type="slidenum">
              <a:rPr lang="en-US" smtClean="0"/>
              <a:pPr/>
              <a:t>13</a:t>
            </a:fld>
            <a:endParaRPr lang="en-US"/>
          </a:p>
        </p:txBody>
      </p:sp>
    </p:spTree>
    <p:extLst>
      <p:ext uri="{BB962C8B-B14F-4D97-AF65-F5344CB8AC3E}">
        <p14:creationId xmlns:p14="http://schemas.microsoft.com/office/powerpoint/2010/main" val="18425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TODO: explain</a:t>
            </a:r>
            <a:r>
              <a:rPr lang="en-US" baseline="0" dirty="0"/>
              <a:t> </a:t>
            </a:r>
            <a:r>
              <a:rPr lang="en-US" altLang="zh-CN" baseline="0" dirty="0"/>
              <a:t>“</a:t>
            </a:r>
            <a:r>
              <a:rPr lang="en-US" baseline="0" dirty="0"/>
              <a:t>prop</a:t>
            </a:r>
            <a:r>
              <a:rPr lang="en-US" altLang="zh-CN" baseline="0" dirty="0"/>
              <a:t>ortional</a:t>
            </a:r>
            <a:r>
              <a:rPr lang="zh-CN" altLang="en-US" baseline="0" dirty="0"/>
              <a:t> </a:t>
            </a:r>
            <a:r>
              <a:rPr lang="en-US" altLang="zh-CN" baseline="0" dirty="0"/>
              <a:t>to”</a:t>
            </a:r>
            <a:r>
              <a:rPr lang="zh-CN" altLang="en-US" baseline="0" dirty="0"/>
              <a:t> </a:t>
            </a:r>
            <a:r>
              <a:rPr lang="en-US" altLang="zh-CN" baseline="0" dirty="0"/>
              <a:t>symbol</a:t>
            </a:r>
            <a:r>
              <a:rPr lang="en-US" baseline="0" dirty="0"/>
              <a:t> and</a:t>
            </a:r>
            <a:r>
              <a:rPr lang="zh-CN" altLang="en-US" baseline="0" dirty="0"/>
              <a:t> </a:t>
            </a:r>
            <a:r>
              <a:rPr lang="en-US" altLang="zh-CN" baseline="0" dirty="0"/>
              <a:t>besides</a:t>
            </a:r>
            <a:r>
              <a:rPr lang="zh-CN" altLang="en-US" baseline="0" dirty="0"/>
              <a:t> </a:t>
            </a:r>
            <a:r>
              <a:rPr lang="en-US" altLang="zh-CN" baseline="0" dirty="0"/>
              <a:t>the</a:t>
            </a:r>
            <a:r>
              <a:rPr lang="zh-CN" altLang="en-US" baseline="0" dirty="0"/>
              <a:t> </a:t>
            </a:r>
            <a:r>
              <a:rPr lang="en-US" altLang="zh-CN" baseline="0" dirty="0"/>
              <a:t>symbol</a:t>
            </a:r>
            <a:r>
              <a:rPr lang="en-US" baseline="0" dirty="0"/>
              <a:t> it’s </a:t>
            </a:r>
            <a:r>
              <a:rPr lang="en-US" baseline="0" dirty="0" err="1"/>
              <a:t>X_t</a:t>
            </a:r>
            <a:r>
              <a:rPr lang="en-US" baseline="0" dirty="0"/>
              <a:t>, not X</a:t>
            </a:r>
            <a:r>
              <a:rPr lang="en-US" altLang="zh-CN" baseline="0" dirty="0"/>
              <a:t>;</a:t>
            </a:r>
            <a:r>
              <a:rPr lang="zh-CN" altLang="en-US" baseline="0" dirty="0"/>
              <a:t> </a:t>
            </a:r>
            <a:r>
              <a:rPr lang="en-US" altLang="zh-CN" baseline="0" dirty="0"/>
              <a:t>The</a:t>
            </a:r>
            <a:r>
              <a:rPr lang="zh-CN" altLang="en-US" baseline="0" dirty="0"/>
              <a:t> </a:t>
            </a:r>
            <a:r>
              <a:rPr lang="en-US" altLang="zh-CN" baseline="0" dirty="0"/>
              <a:t>proportional</a:t>
            </a:r>
            <a:r>
              <a:rPr lang="zh-CN" altLang="en-US" baseline="0" dirty="0"/>
              <a:t> </a:t>
            </a:r>
            <a:r>
              <a:rPr lang="en-US" altLang="zh-CN" baseline="0" dirty="0"/>
              <a:t>symbol</a:t>
            </a:r>
            <a:r>
              <a:rPr lang="zh-CN" altLang="en-US" baseline="0" dirty="0"/>
              <a:t> </a:t>
            </a:r>
            <a:r>
              <a:rPr lang="en-US" altLang="zh-CN" baseline="0" dirty="0"/>
              <a:t>means</a:t>
            </a:r>
            <a:r>
              <a:rPr lang="zh-CN" altLang="en-US" baseline="0" dirty="0"/>
              <a:t> </a:t>
            </a:r>
            <a:r>
              <a:rPr lang="en-US" altLang="zh-CN" baseline="0" dirty="0"/>
              <a:t>the</a:t>
            </a:r>
            <a:r>
              <a:rPr lang="zh-CN" altLang="en-US" baseline="0" dirty="0"/>
              <a:t> </a:t>
            </a:r>
            <a:r>
              <a:rPr lang="en-US" altLang="zh-CN" baseline="0" dirty="0"/>
              <a:t>two</a:t>
            </a:r>
            <a:r>
              <a:rPr lang="zh-CN" altLang="en-US" baseline="0" dirty="0"/>
              <a:t> </a:t>
            </a:r>
            <a:r>
              <a:rPr lang="en-US" altLang="zh-CN" baseline="0" dirty="0"/>
              <a:t>terms</a:t>
            </a:r>
            <a:r>
              <a:rPr lang="zh-CN" altLang="en-US" baseline="0" dirty="0"/>
              <a:t> </a:t>
            </a:r>
            <a:r>
              <a:rPr lang="en-US" altLang="zh-CN" baseline="0" dirty="0"/>
              <a:t>almost</a:t>
            </a:r>
            <a:r>
              <a:rPr lang="zh-CN" altLang="en-US" baseline="0" dirty="0"/>
              <a:t> </a:t>
            </a:r>
            <a:r>
              <a:rPr lang="en-US" altLang="zh-CN" baseline="0" dirty="0"/>
              <a:t>identical</a:t>
            </a:r>
            <a:r>
              <a:rPr lang="zh-CN" altLang="en-US" baseline="0" dirty="0"/>
              <a:t> </a:t>
            </a:r>
            <a:r>
              <a:rPr lang="en-US" altLang="zh-CN" baseline="0" dirty="0"/>
              <a:t>except</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scaling.</a:t>
            </a:r>
            <a:r>
              <a:rPr lang="zh-CN" altLang="en-US" baseline="0" dirty="0"/>
              <a:t> </a:t>
            </a: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t>Notice</a:t>
            </a:r>
            <a:r>
              <a:rPr lang="zh-CN" altLang="en-US" baseline="0" dirty="0"/>
              <a:t> </a:t>
            </a:r>
            <a:r>
              <a:rPr lang="en-US" altLang="zh-CN" baseline="0" dirty="0"/>
              <a:t>that</a:t>
            </a:r>
            <a:r>
              <a:rPr lang="zh-CN" altLang="en-US" baseline="0" dirty="0"/>
              <a:t> </a:t>
            </a:r>
            <a:r>
              <a:rPr lang="en-US" altLang="zh-CN" baseline="0" dirty="0"/>
              <a:t>it</a:t>
            </a:r>
            <a:r>
              <a:rPr lang="zh-CN" alt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recursive</a:t>
            </a:r>
            <a:r>
              <a:rPr lang="zh-CN" altLang="en-US" baseline="0" dirty="0"/>
              <a:t> </a:t>
            </a:r>
            <a:r>
              <a:rPr lang="en-US" altLang="zh-CN" baseline="0" dirty="0"/>
              <a:t>update</a:t>
            </a:r>
            <a:r>
              <a:rPr lang="zh-CN" altLang="en-US" baseline="0" dirty="0"/>
              <a:t> </a:t>
            </a:r>
            <a:r>
              <a:rPr lang="en-US" altLang="zh-CN" baseline="0" dirty="0"/>
              <a:t>(in</a:t>
            </a:r>
            <a:r>
              <a:rPr lang="zh-CN" altLang="en-US" baseline="0" dirty="0"/>
              <a:t> </a:t>
            </a:r>
            <a:r>
              <a:rPr lang="en-US" altLang="zh-CN" baseline="0" dirty="0"/>
              <a:t>red</a:t>
            </a:r>
            <a:r>
              <a:rPr lang="zh-CN" altLang="en-US" baseline="0" dirty="0"/>
              <a:t> </a:t>
            </a:r>
            <a:r>
              <a:rPr lang="en-US" altLang="zh-CN" baseline="0" dirty="0"/>
              <a:t>ink).</a:t>
            </a:r>
            <a:r>
              <a:rPr lang="zh-CN" altLang="en-US" baseline="0" dirty="0"/>
              <a:t> </a:t>
            </a:r>
            <a:r>
              <a:rPr lang="en-US" altLang="zh-CN" baseline="0" dirty="0"/>
              <a:t>current</a:t>
            </a:r>
            <a:r>
              <a:rPr lang="zh-CN" altLang="en-US" baseline="0" dirty="0"/>
              <a:t> </a:t>
            </a:r>
            <a:r>
              <a:rPr lang="en-US" altLang="zh-CN" baseline="0" dirty="0"/>
              <a:t>belief</a:t>
            </a:r>
            <a:r>
              <a:rPr lang="zh-CN" altLang="en-US" baseline="0" dirty="0"/>
              <a:t> </a:t>
            </a:r>
            <a:r>
              <a:rPr lang="en-US" altLang="zh-CN" baseline="0" dirty="0"/>
              <a:t>times</a:t>
            </a:r>
            <a:r>
              <a:rPr lang="zh-CN" altLang="en-US" baseline="0" dirty="0"/>
              <a:t> </a:t>
            </a:r>
            <a:r>
              <a:rPr lang="en-US" altLang="zh-CN" baseline="0" dirty="0"/>
              <a:t>transition</a:t>
            </a:r>
            <a:r>
              <a:rPr lang="zh-CN" altLang="en-US" baseline="0" dirty="0"/>
              <a:t> </a:t>
            </a:r>
            <a:r>
              <a:rPr lang="en-US" altLang="zh-CN" baseline="0" dirty="0"/>
              <a:t>probability</a:t>
            </a:r>
            <a:r>
              <a:rPr lang="zh-CN" altLang="en-US" baseline="0" dirty="0"/>
              <a:t> </a:t>
            </a:r>
            <a:r>
              <a:rPr lang="en-US" altLang="zh-CN" baseline="0" dirty="0"/>
              <a:t>and</a:t>
            </a:r>
            <a:r>
              <a:rPr lang="zh-CN" altLang="en-US" baseline="0" dirty="0"/>
              <a:t> </a:t>
            </a:r>
            <a:r>
              <a:rPr lang="en-US" altLang="zh-CN" baseline="0" dirty="0"/>
              <a:t>times</a:t>
            </a:r>
            <a:r>
              <a:rPr lang="zh-CN" altLang="en-US" baseline="0" dirty="0"/>
              <a:t> </a:t>
            </a:r>
            <a:r>
              <a:rPr lang="en-US" altLang="zh-CN" baseline="0" dirty="0"/>
              <a:t>observation</a:t>
            </a:r>
            <a:r>
              <a:rPr lang="zh-CN" altLang="en-US" baseline="0" dirty="0"/>
              <a:t> </a:t>
            </a:r>
            <a:r>
              <a:rPr lang="en-US" altLang="zh-CN" baseline="0" dirty="0"/>
              <a:t>probability.</a:t>
            </a:r>
          </a:p>
        </p:txBody>
      </p:sp>
      <p:sp>
        <p:nvSpPr>
          <p:cNvPr id="4" name="Slide Number Placeholder 3"/>
          <p:cNvSpPr>
            <a:spLocks noGrp="1"/>
          </p:cNvSpPr>
          <p:nvPr>
            <p:ph type="sldNum" sz="quarter" idx="10"/>
          </p:nvPr>
        </p:nvSpPr>
        <p:spPr/>
        <p:txBody>
          <a:bodyPr/>
          <a:lstStyle/>
          <a:p>
            <a:fld id="{5200DAEC-8020-4CF7-A90A-331E0EE17C26}" type="slidenum">
              <a:rPr lang="en-US" smtClean="0"/>
              <a:pPr/>
              <a:t>14</a:t>
            </a:fld>
            <a:endParaRPr lang="en-US"/>
          </a:p>
        </p:txBody>
      </p:sp>
    </p:spTree>
    <p:extLst>
      <p:ext uri="{BB962C8B-B14F-4D97-AF65-F5344CB8AC3E}">
        <p14:creationId xmlns:p14="http://schemas.microsoft.com/office/powerpoint/2010/main" val="20364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pPr marL="0" marR="0" lvl="0" indent="0" algn="r" defTabSz="965241" rtl="0" eaLnBrk="1" fontAlgn="base" latinLnBrk="0" hangingPunct="1">
              <a:lnSpc>
                <a:spcPct val="100000"/>
              </a:lnSpc>
              <a:spcBef>
                <a:spcPct val="0"/>
              </a:spcBef>
              <a:spcAft>
                <a:spcPct val="0"/>
              </a:spcAft>
              <a:buClrTx/>
              <a:buSzTx/>
              <a:buFontTx/>
              <a:buNone/>
              <a:tabLst/>
              <a:defRPr/>
            </a:pPr>
            <a:fld id="{5200DAEC-8020-4CF7-A90A-331E0EE17C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5241"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096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a:t>
            </a:r>
            <a:r>
              <a:rPr lang="zh-CN" altLang="en-US" dirty="0"/>
              <a:t> </a:t>
            </a:r>
            <a:r>
              <a:rPr lang="en-US" altLang="zh-CN" dirty="0"/>
              <a:t>evidence</a:t>
            </a:r>
            <a:r>
              <a:rPr lang="zh-CN" altLang="en-US" dirty="0"/>
              <a:t> </a:t>
            </a:r>
            <a:r>
              <a:rPr lang="en-US" altLang="zh-CN" dirty="0"/>
              <a:t>comes</a:t>
            </a:r>
            <a:r>
              <a:rPr lang="zh-CN" altLang="en-US" dirty="0"/>
              <a:t> </a:t>
            </a:r>
            <a:r>
              <a:rPr lang="en-US" altLang="zh-CN" dirty="0"/>
              <a:t>in, you become less uncertain of where the ghost might be.</a:t>
            </a:r>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17</a:t>
            </a:fld>
            <a:endParaRPr lang="en-US"/>
          </a:p>
        </p:txBody>
      </p:sp>
    </p:spTree>
    <p:extLst>
      <p:ext uri="{BB962C8B-B14F-4D97-AF65-F5344CB8AC3E}">
        <p14:creationId xmlns:p14="http://schemas.microsoft.com/office/powerpoint/2010/main" val="406178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It includes two steps.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a:solidFill>
                <a:srgbClr val="FF0000"/>
              </a:solidFill>
              <a:latin typeface="Calibri"/>
              <a:ea typeface="ＭＳ Ｐゴシック" charset="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[Demo: Ghostbusters Exact Filtering (L15D2)]</a:t>
            </a:r>
          </a:p>
          <a:p>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18</a:t>
            </a:fld>
            <a:endParaRPr lang="en-US"/>
          </a:p>
        </p:txBody>
      </p:sp>
    </p:spTree>
    <p:extLst>
      <p:ext uri="{BB962C8B-B14F-4D97-AF65-F5344CB8AC3E}">
        <p14:creationId xmlns:p14="http://schemas.microsoft.com/office/powerpoint/2010/main" val="244688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tracking</a:t>
            </a:r>
            <a:r>
              <a:rPr kumimoji="1" lang="zh-CN" altLang="en-US" dirty="0"/>
              <a:t> </a:t>
            </a:r>
            <a:r>
              <a:rPr kumimoji="1" lang="en-US" altLang="zh-CN" dirty="0"/>
              <a:t>ghost</a:t>
            </a:r>
            <a:r>
              <a:rPr kumimoji="1" lang="zh-CN" altLang="en-US" baseline="0" dirty="0"/>
              <a:t> </a:t>
            </a:r>
            <a:r>
              <a:rPr kumimoji="1" lang="en-US" altLang="zh-CN" baseline="0" dirty="0"/>
              <a:t>example.</a:t>
            </a:r>
          </a:p>
          <a:p>
            <a:r>
              <a:rPr kumimoji="1" lang="en-US" altLang="zh-CN" baseline="0" dirty="0"/>
              <a:t>Approximation</a:t>
            </a:r>
            <a:r>
              <a:rPr kumimoji="1" lang="zh-CN" altLang="en-US" baseline="0" dirty="0"/>
              <a:t> </a:t>
            </a:r>
            <a:r>
              <a:rPr kumimoji="1" lang="en-US" altLang="zh-CN" baseline="0" dirty="0"/>
              <a:t>to</a:t>
            </a:r>
            <a:r>
              <a:rPr kumimoji="1" lang="zh-CN" altLang="en-US" baseline="0" dirty="0"/>
              <a:t> </a:t>
            </a:r>
            <a:r>
              <a:rPr kumimoji="1" lang="en-US" altLang="zh-CN" baseline="0" dirty="0"/>
              <a:t>the</a:t>
            </a:r>
            <a:r>
              <a:rPr kumimoji="1" lang="zh-CN" altLang="en-US" baseline="0" dirty="0"/>
              <a:t> </a:t>
            </a:r>
            <a:r>
              <a:rPr kumimoji="1" lang="en-US" altLang="zh-CN" baseline="0" dirty="0"/>
              <a:t>forward</a:t>
            </a:r>
            <a:r>
              <a:rPr kumimoji="1" lang="zh-CN" altLang="en-US" baseline="0" dirty="0"/>
              <a:t> </a:t>
            </a:r>
            <a:r>
              <a:rPr kumimoji="1" lang="en-US" altLang="zh-CN" baseline="0" dirty="0"/>
              <a:t>algorithm.</a:t>
            </a:r>
          </a:p>
          <a:p>
            <a:r>
              <a:rPr kumimoji="1" lang="zh-CN" altLang="en-US" baseline="0" dirty="0"/>
              <a:t>初始</a:t>
            </a:r>
            <a:r>
              <a:rPr kumimoji="1" lang="en-US" altLang="zh-CN" baseline="0" dirty="0"/>
              <a:t>N</a:t>
            </a:r>
            <a:r>
              <a:rPr kumimoji="1" lang="zh-CN" altLang="en-US" baseline="0" dirty="0"/>
              <a:t>个样本 </a:t>
            </a:r>
            <a:r>
              <a:rPr kumimoji="1" lang="en-US" altLang="zh-CN" baseline="0" dirty="0"/>
              <a:t>sampled</a:t>
            </a:r>
            <a:r>
              <a:rPr kumimoji="1" lang="zh-CN" altLang="en-US" baseline="0" dirty="0"/>
              <a:t> </a:t>
            </a:r>
            <a:r>
              <a:rPr kumimoji="1" lang="en-US" altLang="zh-CN" baseline="0" dirty="0"/>
              <a:t>from</a:t>
            </a:r>
            <a:r>
              <a:rPr kumimoji="1" lang="zh-CN" altLang="en-US" baseline="0" dirty="0"/>
              <a:t> </a:t>
            </a:r>
            <a:r>
              <a:rPr kumimoji="1" lang="en-US" altLang="zh-CN" baseline="0" dirty="0"/>
              <a:t>the</a:t>
            </a:r>
            <a:r>
              <a:rPr kumimoji="1" lang="zh-CN" altLang="en-US" baseline="0" dirty="0"/>
              <a:t> </a:t>
            </a:r>
            <a:r>
              <a:rPr kumimoji="1" lang="en-US" altLang="zh-CN" baseline="0" dirty="0"/>
              <a:t>prior</a:t>
            </a:r>
            <a:r>
              <a:rPr kumimoji="1" lang="zh-CN" altLang="en-US" baseline="0" dirty="0"/>
              <a:t> </a:t>
            </a:r>
            <a:r>
              <a:rPr kumimoji="1" lang="en-US" altLang="zh-CN" baseline="0" dirty="0"/>
              <a:t>distribution.</a:t>
            </a:r>
          </a:p>
          <a:p>
            <a:r>
              <a:rPr kumimoji="1" lang="zh-CN" altLang="en-US" baseline="0" dirty="0"/>
              <a:t>样本可以是重复的，状态在这里是唯一的。</a:t>
            </a:r>
            <a:endParaRPr kumimoji="1" lang="en-US" altLang="zh-CN" baseline="0" dirty="0"/>
          </a:p>
          <a:p>
            <a:endParaRPr kumimoji="1" lang="zh-CN" altLang="en-US" dirty="0"/>
          </a:p>
        </p:txBody>
      </p:sp>
      <p:sp>
        <p:nvSpPr>
          <p:cNvPr id="4" name="幻灯片编号占位符 3"/>
          <p:cNvSpPr>
            <a:spLocks noGrp="1"/>
          </p:cNvSpPr>
          <p:nvPr>
            <p:ph type="sldNum" sz="quarter" idx="10"/>
          </p:nvPr>
        </p:nvSpPr>
        <p:spPr/>
        <p:txBody>
          <a:bodyPr/>
          <a:lstStyle/>
          <a:p>
            <a:fld id="{5200DAEC-8020-4CF7-A90A-331E0EE17C26}" type="slidenum">
              <a:rPr lang="en-US" smtClean="0"/>
              <a:pPr/>
              <a:t>21</a:t>
            </a:fld>
            <a:endParaRPr lang="en-US"/>
          </a:p>
        </p:txBody>
      </p:sp>
    </p:spTree>
    <p:extLst>
      <p:ext uri="{BB962C8B-B14F-4D97-AF65-F5344CB8AC3E}">
        <p14:creationId xmlns:p14="http://schemas.microsoft.com/office/powerpoint/2010/main" val="220643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同样是幽灵追捕的例子。</a:t>
            </a:r>
          </a:p>
        </p:txBody>
      </p:sp>
      <p:sp>
        <p:nvSpPr>
          <p:cNvPr id="4" name="幻灯片编号占位符 3"/>
          <p:cNvSpPr>
            <a:spLocks noGrp="1"/>
          </p:cNvSpPr>
          <p:nvPr>
            <p:ph type="sldNum" sz="quarter" idx="10"/>
          </p:nvPr>
        </p:nvSpPr>
        <p:spPr/>
        <p:txBody>
          <a:bodyPr/>
          <a:lstStyle/>
          <a:p>
            <a:fld id="{5200DAEC-8020-4CF7-A90A-331E0EE17C26}" type="slidenum">
              <a:rPr lang="en-US" smtClean="0"/>
              <a:pPr/>
              <a:t>23</a:t>
            </a:fld>
            <a:endParaRPr lang="en-US"/>
          </a:p>
        </p:txBody>
      </p:sp>
    </p:spTree>
    <p:extLst>
      <p:ext uri="{BB962C8B-B14F-4D97-AF65-F5344CB8AC3E}">
        <p14:creationId xmlns:p14="http://schemas.microsoft.com/office/powerpoint/2010/main" val="95061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探测幽灵的传感器返回红色值，说明幽灵应在附近，样本的权值反映了这一情况。</a:t>
            </a:r>
          </a:p>
        </p:txBody>
      </p:sp>
      <p:sp>
        <p:nvSpPr>
          <p:cNvPr id="4" name="幻灯片编号占位符 3"/>
          <p:cNvSpPr>
            <a:spLocks noGrp="1"/>
          </p:cNvSpPr>
          <p:nvPr>
            <p:ph type="sldNum" sz="quarter" idx="10"/>
          </p:nvPr>
        </p:nvSpPr>
        <p:spPr/>
        <p:txBody>
          <a:bodyPr/>
          <a:lstStyle/>
          <a:p>
            <a:fld id="{5200DAEC-8020-4CF7-A90A-331E0EE17C26}" type="slidenum">
              <a:rPr lang="en-US" smtClean="0"/>
              <a:pPr/>
              <a:t>24</a:t>
            </a:fld>
            <a:endParaRPr lang="en-US"/>
          </a:p>
        </p:txBody>
      </p:sp>
    </p:spTree>
    <p:extLst>
      <p:ext uri="{BB962C8B-B14F-4D97-AF65-F5344CB8AC3E}">
        <p14:creationId xmlns:p14="http://schemas.microsoft.com/office/powerpoint/2010/main" val="80675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问题：如何在加权的样本空间里进行采样。</a:t>
            </a:r>
          </a:p>
        </p:txBody>
      </p:sp>
      <p:sp>
        <p:nvSpPr>
          <p:cNvPr id="4" name="幻灯片编号占位符 3"/>
          <p:cNvSpPr>
            <a:spLocks noGrp="1"/>
          </p:cNvSpPr>
          <p:nvPr>
            <p:ph type="sldNum" sz="quarter" idx="10"/>
          </p:nvPr>
        </p:nvSpPr>
        <p:spPr/>
        <p:txBody>
          <a:bodyPr/>
          <a:lstStyle/>
          <a:p>
            <a:fld id="{5200DAEC-8020-4CF7-A90A-331E0EE17C26}" type="slidenum">
              <a:rPr lang="en-US" smtClean="0"/>
              <a:pPr/>
              <a:t>25</a:t>
            </a:fld>
            <a:endParaRPr lang="en-US"/>
          </a:p>
        </p:txBody>
      </p:sp>
    </p:spTree>
    <p:extLst>
      <p:ext uri="{BB962C8B-B14F-4D97-AF65-F5344CB8AC3E}">
        <p14:creationId xmlns:p14="http://schemas.microsoft.com/office/powerpoint/2010/main" val="204619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HMM – given noisy observations, doing time series inference.</a:t>
            </a:r>
          </a:p>
          <a:p>
            <a:r>
              <a:rPr lang="en-US" altLang="zh-CN" dirty="0"/>
              <a:t>Particle filters – sampling-based method to do approximate inference. Very efficient. </a:t>
            </a:r>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2</a:t>
            </a:fld>
            <a:endParaRPr lang="en-US"/>
          </a:p>
        </p:txBody>
      </p:sp>
    </p:spTree>
    <p:extLst>
      <p:ext uri="{BB962C8B-B14F-4D97-AF65-F5344CB8AC3E}">
        <p14:creationId xmlns:p14="http://schemas.microsoft.com/office/powerpoint/2010/main" val="2997819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a:solidFill>
                  <a:srgbClr val="FF0000"/>
                </a:solidFill>
                <a:latin typeface="Calibri"/>
                <a:cs typeface="Calibri"/>
              </a:rPr>
              <a:t>[Demos: ghostbusters particle filtering (L15D3,4,5)]</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a:solidFill>
                  <a:srgbClr val="FF0000"/>
                </a:solidFill>
                <a:latin typeface="Calibri"/>
                <a:cs typeface="Calibri"/>
              </a:rPr>
              <a:t>这里的状态指位置随机变量。</a:t>
            </a:r>
            <a:endParaRPr lang="en-US" altLang="zh-CN" sz="1200" dirty="0">
              <a:solidFill>
                <a:srgbClr val="FF0000"/>
              </a:solidFill>
              <a:latin typeface="Calibri"/>
              <a:cs typeface="Calibri"/>
            </a:endParaRPr>
          </a:p>
        </p:txBody>
      </p:sp>
      <p:sp>
        <p:nvSpPr>
          <p:cNvPr id="4" name="幻灯片编号占位符 3"/>
          <p:cNvSpPr>
            <a:spLocks noGrp="1"/>
          </p:cNvSpPr>
          <p:nvPr>
            <p:ph type="sldNum" sz="quarter" idx="10"/>
          </p:nvPr>
        </p:nvSpPr>
        <p:spPr/>
        <p:txBody>
          <a:bodyPr/>
          <a:lstStyle/>
          <a:p>
            <a:fld id="{5200DAEC-8020-4CF7-A90A-331E0EE17C26}" type="slidenum">
              <a:rPr lang="en-US" smtClean="0"/>
              <a:pPr/>
              <a:t>26</a:t>
            </a:fld>
            <a:endParaRPr lang="en-US"/>
          </a:p>
        </p:txBody>
      </p:sp>
    </p:spTree>
    <p:extLst>
      <p:ext uri="{BB962C8B-B14F-4D97-AF65-F5344CB8AC3E}">
        <p14:creationId xmlns:p14="http://schemas.microsoft.com/office/powerpoint/2010/main" val="191723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用粒子来近似幽灵的位置概率分布。</a:t>
            </a:r>
            <a:endParaRPr kumimoji="1" lang="en-US" altLang="zh-CN" dirty="0"/>
          </a:p>
          <a:p>
            <a:r>
              <a:rPr kumimoji="1" lang="zh-CN" altLang="en-US" dirty="0"/>
              <a:t>粒子的迁移反映了转移模型（在这里的幽灵可能是顺时针移动的）。</a:t>
            </a:r>
          </a:p>
        </p:txBody>
      </p:sp>
      <p:sp>
        <p:nvSpPr>
          <p:cNvPr id="4" name="幻灯片编号占位符 3"/>
          <p:cNvSpPr>
            <a:spLocks noGrp="1"/>
          </p:cNvSpPr>
          <p:nvPr>
            <p:ph type="sldNum" sz="quarter" idx="10"/>
          </p:nvPr>
        </p:nvSpPr>
        <p:spPr/>
        <p:txBody>
          <a:bodyPr/>
          <a:lstStyle/>
          <a:p>
            <a:fld id="{5200DAEC-8020-4CF7-A90A-331E0EE17C26}" type="slidenum">
              <a:rPr lang="en-US" smtClean="0"/>
              <a:pPr/>
              <a:t>27</a:t>
            </a:fld>
            <a:endParaRPr lang="en-US"/>
          </a:p>
        </p:txBody>
      </p:sp>
    </p:spTree>
    <p:extLst>
      <p:ext uri="{BB962C8B-B14F-4D97-AF65-F5344CB8AC3E}">
        <p14:creationId xmlns:p14="http://schemas.microsoft.com/office/powerpoint/2010/main" val="635867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FF0000"/>
                </a:solidFill>
                <a:latin typeface="Calibri"/>
                <a:cs typeface="Calibri"/>
              </a:rPr>
              <a:t>[Video: global-sonar-</a:t>
            </a:r>
            <a:r>
              <a:rPr lang="en-US" altLang="zh-CN" dirty="0" err="1">
                <a:solidFill>
                  <a:srgbClr val="FF0000"/>
                </a:solidFill>
                <a:latin typeface="Calibri"/>
                <a:cs typeface="Calibri"/>
              </a:rPr>
              <a:t>uw</a:t>
            </a:r>
            <a:r>
              <a:rPr lang="en-US" altLang="zh-CN" dirty="0">
                <a:solidFill>
                  <a:srgbClr val="FF0000"/>
                </a:solidFill>
                <a:latin typeface="Calibri"/>
                <a:cs typeface="Calibri"/>
              </a:rPr>
              <a:t>-</a:t>
            </a:r>
            <a:r>
              <a:rPr lang="en-US" altLang="zh-CN" dirty="0" err="1">
                <a:solidFill>
                  <a:srgbClr val="FF0000"/>
                </a:solidFill>
                <a:latin typeface="Calibri"/>
                <a:cs typeface="Calibri"/>
              </a:rPr>
              <a:t>annotated.avi</a:t>
            </a:r>
            <a:r>
              <a:rPr lang="en-US" altLang="zh-CN" dirty="0">
                <a:solidFill>
                  <a:srgbClr val="FF0000"/>
                </a:solidFill>
                <a:latin typeface="Calibri"/>
                <a:cs typeface="Calibri"/>
              </a:rPr>
              <a:t>]</a:t>
            </a:r>
          </a:p>
        </p:txBody>
      </p:sp>
      <p:sp>
        <p:nvSpPr>
          <p:cNvPr id="4" name="幻灯片编号占位符 3"/>
          <p:cNvSpPr>
            <a:spLocks noGrp="1"/>
          </p:cNvSpPr>
          <p:nvPr>
            <p:ph type="sldNum" sz="quarter" idx="10"/>
          </p:nvPr>
        </p:nvSpPr>
        <p:spPr/>
        <p:txBody>
          <a:bodyPr/>
          <a:lstStyle/>
          <a:p>
            <a:fld id="{5200DAEC-8020-4CF7-A90A-331E0EE17C26}" type="slidenum">
              <a:rPr lang="en-US" smtClean="0"/>
              <a:pPr/>
              <a:t>29</a:t>
            </a:fld>
            <a:endParaRPr lang="en-US"/>
          </a:p>
        </p:txBody>
      </p:sp>
    </p:spTree>
    <p:extLst>
      <p:ext uri="{BB962C8B-B14F-4D97-AF65-F5344CB8AC3E}">
        <p14:creationId xmlns:p14="http://schemas.microsoft.com/office/powerpoint/2010/main" val="65348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FF0000"/>
                </a:solidFill>
                <a:latin typeface="Calibri"/>
                <a:cs typeface="Calibri"/>
              </a:rPr>
              <a:t>Laser version of localization and tracking of a robot.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FF0000"/>
                </a:solidFill>
                <a:latin typeface="Calibri"/>
                <a:cs typeface="Calibri"/>
              </a:rPr>
              <a:t>[Video: global-floor.gif]</a:t>
            </a:r>
          </a:p>
          <a:p>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30</a:t>
            </a:fld>
            <a:endParaRPr lang="en-US"/>
          </a:p>
        </p:txBody>
      </p:sp>
    </p:spTree>
    <p:extLst>
      <p:ext uri="{BB962C8B-B14F-4D97-AF65-F5344CB8AC3E}">
        <p14:creationId xmlns:p14="http://schemas.microsoft.com/office/powerpoint/2010/main" val="443907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FF0000"/>
                </a:solidFill>
                <a:latin typeface="Calibri"/>
                <a:cs typeface="Calibri"/>
              </a:rPr>
              <a:t>[Demo: PARTICLES-SLAM-mapping1-new.avi]</a:t>
            </a:r>
          </a:p>
        </p:txBody>
      </p:sp>
      <p:sp>
        <p:nvSpPr>
          <p:cNvPr id="4" name="幻灯片编号占位符 3"/>
          <p:cNvSpPr>
            <a:spLocks noGrp="1"/>
          </p:cNvSpPr>
          <p:nvPr>
            <p:ph type="sldNum" sz="quarter" idx="10"/>
          </p:nvPr>
        </p:nvSpPr>
        <p:spPr/>
        <p:txBody>
          <a:bodyPr/>
          <a:lstStyle/>
          <a:p>
            <a:fld id="{5200DAEC-8020-4CF7-A90A-331E0EE17C26}" type="slidenum">
              <a:rPr lang="en-US" smtClean="0"/>
              <a:pPr/>
              <a:t>32</a:t>
            </a:fld>
            <a:endParaRPr lang="en-US"/>
          </a:p>
        </p:txBody>
      </p:sp>
    </p:spTree>
    <p:extLst>
      <p:ext uri="{BB962C8B-B14F-4D97-AF65-F5344CB8AC3E}">
        <p14:creationId xmlns:p14="http://schemas.microsoft.com/office/powerpoint/2010/main" val="278294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FF0000"/>
                </a:solidFill>
                <a:latin typeface="Calibri"/>
                <a:cs typeface="Calibri"/>
              </a:rPr>
              <a:t>[Demo: PARTICLES-SLAM-</a:t>
            </a:r>
            <a:r>
              <a:rPr lang="en-US" altLang="zh-CN" dirty="0" err="1">
                <a:solidFill>
                  <a:srgbClr val="FF0000"/>
                </a:solidFill>
                <a:latin typeface="Calibri"/>
                <a:cs typeface="Calibri"/>
              </a:rPr>
              <a:t>fastslam.avi</a:t>
            </a:r>
            <a:r>
              <a:rPr lang="en-US" altLang="zh-CN" dirty="0">
                <a:solidFill>
                  <a:srgbClr val="FF0000"/>
                </a:solidFill>
                <a:latin typeface="Calibri"/>
                <a:cs typeface="Calibri"/>
              </a:rPr>
              <a:t>]</a:t>
            </a:r>
          </a:p>
        </p:txBody>
      </p:sp>
      <p:sp>
        <p:nvSpPr>
          <p:cNvPr id="4" name="幻灯片编号占位符 3"/>
          <p:cNvSpPr>
            <a:spLocks noGrp="1"/>
          </p:cNvSpPr>
          <p:nvPr>
            <p:ph type="sldNum" sz="quarter" idx="10"/>
          </p:nvPr>
        </p:nvSpPr>
        <p:spPr/>
        <p:txBody>
          <a:bodyPr/>
          <a:lstStyle/>
          <a:p>
            <a:fld id="{5200DAEC-8020-4CF7-A90A-331E0EE17C26}" type="slidenum">
              <a:rPr lang="en-US" smtClean="0"/>
              <a:pPr/>
              <a:t>33</a:t>
            </a:fld>
            <a:endParaRPr lang="en-US"/>
          </a:p>
        </p:txBody>
      </p:sp>
    </p:spTree>
    <p:extLst>
      <p:ext uri="{BB962C8B-B14F-4D97-AF65-F5344CB8AC3E}">
        <p14:creationId xmlns:p14="http://schemas.microsoft.com/office/powerpoint/2010/main" val="530008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FF0000"/>
                </a:solidFill>
                <a:latin typeface="Calibri"/>
                <a:cs typeface="Calibri"/>
              </a:rPr>
              <a:t>两个幽灵的位置变量，下标是时刻。上边是动态模型，下边是观察模型。说明动态模型中的变量依赖关系。</a:t>
            </a:r>
            <a:endParaRPr lang="en-US" altLang="zh-CN" dirty="0">
              <a:solidFill>
                <a:srgbClr val="FF0000"/>
              </a:solidFill>
              <a:latin typeface="Calibri"/>
              <a:cs typeface="Calibri"/>
            </a:endParaRPr>
          </a:p>
        </p:txBody>
      </p:sp>
      <p:sp>
        <p:nvSpPr>
          <p:cNvPr id="4" name="幻灯片编号占位符 3"/>
          <p:cNvSpPr>
            <a:spLocks noGrp="1"/>
          </p:cNvSpPr>
          <p:nvPr>
            <p:ph type="sldNum" sz="quarter" idx="10"/>
          </p:nvPr>
        </p:nvSpPr>
        <p:spPr/>
        <p:txBody>
          <a:bodyPr/>
          <a:lstStyle/>
          <a:p>
            <a:fld id="{5200DAEC-8020-4CF7-A90A-331E0EE17C26}" type="slidenum">
              <a:rPr lang="en-US" smtClean="0"/>
              <a:pPr/>
              <a:t>35</a:t>
            </a:fld>
            <a:endParaRPr lang="en-US"/>
          </a:p>
        </p:txBody>
      </p:sp>
    </p:spTree>
    <p:extLst>
      <p:ext uri="{BB962C8B-B14F-4D97-AF65-F5344CB8AC3E}">
        <p14:creationId xmlns:p14="http://schemas.microsoft.com/office/powerpoint/2010/main" val="1345849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[Demo: Pacman – Sonar – No Beliefs(L14D1)]</a:t>
            </a:r>
          </a:p>
          <a:p>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36</a:t>
            </a:fld>
            <a:endParaRPr lang="en-US"/>
          </a:p>
        </p:txBody>
      </p:sp>
    </p:spTree>
    <p:extLst>
      <p:ext uri="{BB962C8B-B14F-4D97-AF65-F5344CB8AC3E}">
        <p14:creationId xmlns:p14="http://schemas.microsoft.com/office/powerpoint/2010/main" val="35603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右下边的数字是与幽灵间的探测距离，看不到幽灵，但能够探测到它们。试想用</a:t>
            </a:r>
            <a:r>
              <a:rPr kumimoji="1" lang="en-US" altLang="zh-CN" dirty="0"/>
              <a:t>HMM</a:t>
            </a:r>
            <a:r>
              <a:rPr kumimoji="1" lang="zh-CN" altLang="en-US" dirty="0"/>
              <a:t>来分别构建每个幽灵的位置模型；或是利用它们之间可能存在的动态依赖关系构建</a:t>
            </a:r>
            <a:r>
              <a:rPr kumimoji="1" lang="en-US" altLang="zh-CN" dirty="0"/>
              <a:t>DBN</a:t>
            </a:r>
            <a:r>
              <a:rPr kumimoji="1" lang="zh-CN" altLang="en-US" dirty="0"/>
              <a:t>来表示它们位置的一个联合概率分布。</a:t>
            </a:r>
            <a:endParaRPr kumimoji="1" lang="en-US" altLang="zh-CN" dirty="0"/>
          </a:p>
          <a:p>
            <a:r>
              <a:rPr kumimoji="1" lang="en-US" altLang="zh-CN" dirty="0"/>
              <a:t>The lecture actually stops here.</a:t>
            </a:r>
            <a:endParaRPr kumimoji="1" lang="zh-CN" altLang="en-US" dirty="0"/>
          </a:p>
        </p:txBody>
      </p:sp>
      <p:sp>
        <p:nvSpPr>
          <p:cNvPr id="4" name="幻灯片编号占位符 3"/>
          <p:cNvSpPr>
            <a:spLocks noGrp="1"/>
          </p:cNvSpPr>
          <p:nvPr>
            <p:ph type="sldNum" sz="quarter" idx="10"/>
          </p:nvPr>
        </p:nvSpPr>
        <p:spPr/>
        <p:txBody>
          <a:bodyPr/>
          <a:lstStyle/>
          <a:p>
            <a:fld id="{5200DAEC-8020-4CF7-A90A-331E0EE17C26}" type="slidenum">
              <a:rPr lang="en-US" smtClean="0"/>
              <a:pPr/>
              <a:t>37</a:t>
            </a:fld>
            <a:endParaRPr lang="en-US"/>
          </a:p>
        </p:txBody>
      </p:sp>
    </p:spTree>
    <p:extLst>
      <p:ext uri="{BB962C8B-B14F-4D97-AF65-F5344CB8AC3E}">
        <p14:creationId xmlns:p14="http://schemas.microsoft.com/office/powerpoint/2010/main" val="555728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展开后动态的贝叶斯网络变成了一个静态的贝叶斯网络。观察变量的值可以用来更新父节点变量的概率分布。</a:t>
            </a:r>
            <a:endParaRPr kumimoji="1" lang="en-US" altLang="zh-CN" dirty="0"/>
          </a:p>
          <a:p>
            <a:r>
              <a:rPr kumimoji="1" lang="zh-CN" altLang="en-US" dirty="0"/>
              <a:t>可以利用比如</a:t>
            </a:r>
            <a:r>
              <a:rPr kumimoji="1" lang="en-US" altLang="zh-CN" dirty="0"/>
              <a:t>forward</a:t>
            </a:r>
            <a:r>
              <a:rPr kumimoji="1" lang="zh-CN" altLang="en-US" baseline="0" dirty="0"/>
              <a:t> </a:t>
            </a:r>
            <a:r>
              <a:rPr kumimoji="1" lang="en-US" altLang="zh-CN" baseline="0" dirty="0"/>
              <a:t>algorithm</a:t>
            </a:r>
            <a:r>
              <a:rPr kumimoji="1" lang="zh-CN" altLang="en-US" baseline="0" dirty="0"/>
              <a:t> </a:t>
            </a:r>
            <a:r>
              <a:rPr kumimoji="1" lang="en-US" altLang="zh-CN" baseline="0" dirty="0"/>
              <a:t>to</a:t>
            </a:r>
            <a:r>
              <a:rPr kumimoji="1" lang="zh-CN" altLang="en-US" baseline="0" dirty="0"/>
              <a:t> </a:t>
            </a:r>
            <a:r>
              <a:rPr kumimoji="1" lang="en-US" altLang="zh-CN" baseline="0" dirty="0"/>
              <a:t>compute</a:t>
            </a:r>
            <a:r>
              <a:rPr kumimoji="1" lang="zh-CN" altLang="en-US" baseline="0" dirty="0"/>
              <a:t> </a:t>
            </a:r>
            <a:r>
              <a:rPr kumimoji="1" lang="en-US" altLang="zh-CN" baseline="0" dirty="0"/>
              <a:t>the</a:t>
            </a:r>
            <a:r>
              <a:rPr kumimoji="1" lang="zh-CN" altLang="en-US" baseline="0" dirty="0"/>
              <a:t> </a:t>
            </a:r>
            <a:r>
              <a:rPr kumimoji="1" lang="en-US" altLang="zh-CN" baseline="0" dirty="0"/>
              <a:t>query</a:t>
            </a:r>
            <a:r>
              <a:rPr kumimoji="1" lang="zh-CN" altLang="en-US" baseline="0" dirty="0"/>
              <a:t> </a:t>
            </a:r>
            <a:r>
              <a:rPr kumimoji="1" lang="en-US" altLang="zh-CN" baseline="0" dirty="0"/>
              <a:t>probability.</a:t>
            </a:r>
            <a:r>
              <a:rPr kumimoji="1" lang="zh-CN" altLang="en-US" baseline="0" dirty="0"/>
              <a:t> </a:t>
            </a:r>
            <a:r>
              <a:rPr kumimoji="1" lang="en-US" altLang="zh-CN" baseline="0" dirty="0"/>
              <a:t>But</a:t>
            </a:r>
            <a:r>
              <a:rPr kumimoji="1" lang="zh-CN" altLang="en-US" baseline="0" dirty="0"/>
              <a:t> </a:t>
            </a:r>
            <a:r>
              <a:rPr kumimoji="1" lang="en-US" altLang="zh-CN" baseline="0" dirty="0"/>
              <a:t>it</a:t>
            </a:r>
            <a:r>
              <a:rPr kumimoji="1" lang="zh-CN" altLang="en-US" baseline="0" dirty="0"/>
              <a:t> </a:t>
            </a:r>
            <a:r>
              <a:rPr kumimoji="1" lang="en-US" altLang="zh-CN" baseline="0" dirty="0"/>
              <a:t>is</a:t>
            </a:r>
            <a:r>
              <a:rPr kumimoji="1" lang="zh-CN" altLang="en-US" baseline="0" dirty="0"/>
              <a:t> </a:t>
            </a:r>
            <a:r>
              <a:rPr kumimoji="1" lang="en-US" altLang="zh-CN" baseline="0" dirty="0"/>
              <a:t>expensive</a:t>
            </a:r>
            <a:r>
              <a:rPr kumimoji="1" lang="zh-CN" altLang="en-US" baseline="0" dirty="0"/>
              <a:t> </a:t>
            </a:r>
            <a:r>
              <a:rPr kumimoji="1" lang="en-US" altLang="zh-CN" baseline="0" dirty="0"/>
              <a:t>in</a:t>
            </a:r>
            <a:r>
              <a:rPr kumimoji="1" lang="zh-CN" altLang="en-US" baseline="0" dirty="0"/>
              <a:t> </a:t>
            </a:r>
            <a:r>
              <a:rPr kumimoji="1" lang="en-US" altLang="zh-CN" baseline="0" dirty="0"/>
              <a:t>practice.</a:t>
            </a:r>
            <a:r>
              <a:rPr kumimoji="1" lang="zh-CN" altLang="en-US" baseline="0" dirty="0"/>
              <a:t> </a:t>
            </a:r>
            <a:r>
              <a:rPr kumimoji="1" lang="en-US" altLang="zh-CN" baseline="0" dirty="0"/>
              <a:t>Better</a:t>
            </a:r>
            <a:r>
              <a:rPr kumimoji="1" lang="zh-CN" altLang="en-US" baseline="0" dirty="0"/>
              <a:t> </a:t>
            </a:r>
            <a:r>
              <a:rPr kumimoji="1" lang="en-US" altLang="zh-CN" baseline="0" dirty="0"/>
              <a:t>to</a:t>
            </a:r>
            <a:r>
              <a:rPr kumimoji="1" lang="zh-CN" altLang="en-US" baseline="0" dirty="0"/>
              <a:t> </a:t>
            </a:r>
            <a:r>
              <a:rPr kumimoji="1" lang="en-US" altLang="zh-CN" baseline="0" dirty="0"/>
              <a:t>use</a:t>
            </a:r>
            <a:r>
              <a:rPr kumimoji="1" lang="zh-CN" altLang="en-US" baseline="0" dirty="0"/>
              <a:t> </a:t>
            </a:r>
            <a:r>
              <a:rPr kumimoji="1" lang="en-US" altLang="zh-CN" baseline="0" dirty="0"/>
              <a:t>approximate</a:t>
            </a:r>
            <a:r>
              <a:rPr kumimoji="1" lang="zh-CN" altLang="en-US" baseline="0" dirty="0"/>
              <a:t> </a:t>
            </a:r>
            <a:r>
              <a:rPr kumimoji="1" lang="en-US" altLang="zh-CN" baseline="0" dirty="0"/>
              <a:t>solutions.</a:t>
            </a:r>
            <a:endParaRPr kumimoji="1" lang="zh-CN" altLang="en-US" dirty="0"/>
          </a:p>
        </p:txBody>
      </p:sp>
      <p:sp>
        <p:nvSpPr>
          <p:cNvPr id="4" name="幻灯片编号占位符 3"/>
          <p:cNvSpPr>
            <a:spLocks noGrp="1"/>
          </p:cNvSpPr>
          <p:nvPr>
            <p:ph type="sldNum" sz="quarter" idx="10"/>
          </p:nvPr>
        </p:nvSpPr>
        <p:spPr/>
        <p:txBody>
          <a:bodyPr/>
          <a:lstStyle/>
          <a:p>
            <a:fld id="{5200DAEC-8020-4CF7-A90A-331E0EE17C26}" type="slidenum">
              <a:rPr lang="en-US" smtClean="0"/>
              <a:pPr/>
              <a:t>38</a:t>
            </a:fld>
            <a:endParaRPr lang="en-US"/>
          </a:p>
        </p:txBody>
      </p:sp>
    </p:spTree>
    <p:extLst>
      <p:ext uri="{BB962C8B-B14F-4D97-AF65-F5344CB8AC3E}">
        <p14:creationId xmlns:p14="http://schemas.microsoft.com/office/powerpoint/2010/main" val="55103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[Demo: Ghostbusters Markov Model (L15D1)]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Diagram on the right is more like a finite automata.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rgbClr val="FF0000"/>
                </a:solidFill>
                <a:latin typeface="Calibri"/>
                <a:ea typeface="ＭＳ Ｐゴシック" charset="0"/>
                <a:cs typeface="Calibri"/>
              </a:rPr>
              <a:t>HMM is much more useful than MM. </a:t>
            </a:r>
            <a:r>
              <a:rPr lang="en-US" altLang="zh-CN" sz="1200" kern="1200" dirty="0" err="1">
                <a:solidFill>
                  <a:srgbClr val="FF0000"/>
                </a:solidFill>
                <a:latin typeface="Calibri"/>
                <a:ea typeface="ＭＳ Ｐゴシック" charset="0"/>
                <a:cs typeface="Calibri"/>
              </a:rPr>
              <a:t>Xs</a:t>
            </a:r>
            <a:r>
              <a:rPr lang="en-US" altLang="zh-CN" sz="1200" kern="1200" dirty="0">
                <a:solidFill>
                  <a:srgbClr val="FF0000"/>
                </a:solidFill>
                <a:latin typeface="Calibri"/>
                <a:ea typeface="ＭＳ Ｐゴシック" charset="0"/>
                <a:cs typeface="Calibri"/>
              </a:rPr>
              <a:t> are those we try to infer about. And we have noisy observations from Es.</a:t>
            </a:r>
          </a:p>
          <a:p>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3</a:t>
            </a:fld>
            <a:endParaRPr lang="en-US"/>
          </a:p>
        </p:txBody>
      </p:sp>
    </p:spTree>
    <p:extLst>
      <p:ext uri="{BB962C8B-B14F-4D97-AF65-F5344CB8AC3E}">
        <p14:creationId xmlns:p14="http://schemas.microsoft.com/office/powerpoint/2010/main" val="1518365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xfrm>
            <a:off x="1257300" y="720725"/>
            <a:ext cx="4800600" cy="3600450"/>
          </a:xfrm>
          <a:ln/>
        </p:spPr>
      </p:sp>
      <p:sp>
        <p:nvSpPr>
          <p:cNvPr id="82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Calibri"/>
                <a:ea typeface="ＭＳ Ｐゴシック" pitchFamily="34" charset="-128"/>
                <a:cs typeface="Calibri"/>
              </a:rPr>
              <a:t>一个完整样本</a:t>
            </a:r>
            <a:r>
              <a:rPr lang="en-US" altLang="zh-CN" sz="1200" dirty="0">
                <a:latin typeface="Calibri"/>
                <a:ea typeface="ＭＳ Ｐゴシック" pitchFamily="34" charset="-128"/>
                <a:cs typeface="Calibri"/>
              </a:rPr>
              <a:t>(</a:t>
            </a:r>
            <a:r>
              <a:rPr lang="zh-CN" altLang="en-US" sz="1200" dirty="0">
                <a:latin typeface="Calibri"/>
                <a:ea typeface="ＭＳ Ｐゴシック" pitchFamily="34" charset="-128"/>
                <a:cs typeface="Calibri"/>
              </a:rPr>
              <a:t>即包含所有幽灵的位置，在之前的例子里</a:t>
            </a:r>
            <a:r>
              <a:rPr lang="en-US" altLang="zh-CN" sz="1200" dirty="0">
                <a:latin typeface="Calibri"/>
                <a:ea typeface="ＭＳ Ｐゴシック" pitchFamily="34" charset="-128"/>
                <a:cs typeface="Calibri"/>
              </a:rPr>
              <a:t>) </a:t>
            </a:r>
            <a:r>
              <a:rPr lang="zh-CN" altLang="en-US" sz="1200" dirty="0">
                <a:latin typeface="Calibri"/>
                <a:ea typeface="ＭＳ Ｐゴシック" pitchFamily="34" charset="-128"/>
                <a:cs typeface="Calibri"/>
              </a:rPr>
              <a:t>。</a:t>
            </a:r>
            <a:endParaRPr lang="en-US" altLang="zh-CN" sz="1200" dirty="0">
              <a:latin typeface="Calibri"/>
              <a:ea typeface="ＭＳ Ｐゴシック" pitchFamily="34" charset="-128"/>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Calibri"/>
                <a:ea typeface="ＭＳ Ｐゴシック" pitchFamily="34" charset="-128"/>
                <a:cs typeface="Calibri"/>
              </a:rPr>
              <a:t>采样是基于某变量条件于其父节点变量（父节点变量的值此时已固定）的概率分布上进行。</a:t>
            </a:r>
            <a:endParaRPr lang="en-US" altLang="zh-CN" sz="1200" dirty="0">
              <a:latin typeface="Calibri"/>
              <a:ea typeface="ＭＳ Ｐゴシック" pitchFamily="34" charset="-128"/>
              <a:cs typeface="Calibri"/>
            </a:endParaRPr>
          </a:p>
        </p:txBody>
      </p:sp>
      <p:sp>
        <p:nvSpPr>
          <p:cNvPr id="4" name="Slide Number Placeholder 3"/>
          <p:cNvSpPr>
            <a:spLocks noGrp="1"/>
          </p:cNvSpPr>
          <p:nvPr>
            <p:ph type="sldNum" sz="quarter" idx="5"/>
          </p:nvPr>
        </p:nvSpPr>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667B323-39B3-46A3-8C57-54962289A667}" type="slidenum">
              <a:rPr lang="en-US" sz="1300"/>
              <a:pPr eaLnBrk="1" hangingPunct="1"/>
              <a:t>39</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也可以看成一个贝叶斯网络。</a:t>
            </a:r>
          </a:p>
        </p:txBody>
      </p:sp>
      <p:sp>
        <p:nvSpPr>
          <p:cNvPr id="4" name="灯片编号占位符 3"/>
          <p:cNvSpPr>
            <a:spLocks noGrp="1"/>
          </p:cNvSpPr>
          <p:nvPr>
            <p:ph type="sldNum" sz="quarter" idx="10"/>
          </p:nvPr>
        </p:nvSpPr>
        <p:spPr/>
        <p:txBody>
          <a:bodyPr/>
          <a:lstStyle/>
          <a:p>
            <a:fld id="{5200DAEC-8020-4CF7-A90A-331E0EE17C26}" type="slidenum">
              <a:rPr lang="en-US" smtClean="0"/>
              <a:pPr/>
              <a:t>41</a:t>
            </a:fld>
            <a:endParaRPr lang="en-US"/>
          </a:p>
        </p:txBody>
      </p:sp>
    </p:spTree>
    <p:extLst>
      <p:ext uri="{BB962C8B-B14F-4D97-AF65-F5344CB8AC3E}">
        <p14:creationId xmlns:p14="http://schemas.microsoft.com/office/powerpoint/2010/main" val="3237481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et</a:t>
            </a:r>
            <a:r>
              <a:rPr kumimoji="1" lang="zh-CN" altLang="en-US" dirty="0"/>
              <a:t>在每一时刻是观察到的固定的。</a:t>
            </a:r>
            <a:endParaRPr kumimoji="1" lang="en-US" altLang="zh-CN" dirty="0"/>
          </a:p>
          <a:p>
            <a:r>
              <a:rPr lang="en-US" altLang="zh-CN" sz="1200" dirty="0">
                <a:latin typeface="SimSun" charset="-122"/>
                <a:ea typeface="SimSun" charset="-122"/>
                <a:cs typeface="SimSun" charset="-122"/>
              </a:rPr>
              <a:t>Viterbi</a:t>
            </a:r>
            <a:r>
              <a:rPr lang="zh-CN" altLang="en-US" sz="1200" dirty="0">
                <a:latin typeface="SimSun" charset="-122"/>
                <a:ea typeface="SimSun" charset="-122"/>
                <a:cs typeface="SimSun" charset="-122"/>
              </a:rPr>
              <a:t>计算最佳</a:t>
            </a:r>
            <a:r>
              <a:rPr lang="en-US" altLang="zh-CN" sz="1200" dirty="0">
                <a:latin typeface="SimSun" charset="-122"/>
                <a:ea typeface="SimSun" charset="-122"/>
                <a:cs typeface="SimSun" charset="-122"/>
              </a:rPr>
              <a:t>(</a:t>
            </a:r>
            <a:r>
              <a:rPr lang="zh-CN" altLang="en-US" sz="1200" dirty="0">
                <a:latin typeface="SimSun" charset="-122"/>
                <a:ea typeface="SimSun" charset="-122"/>
                <a:cs typeface="SimSun" charset="-122"/>
              </a:rPr>
              <a:t>最可能解释的</a:t>
            </a:r>
            <a:r>
              <a:rPr lang="en-US" altLang="zh-CN" sz="1200" dirty="0">
                <a:latin typeface="SimSun" charset="-122"/>
                <a:ea typeface="SimSun" charset="-122"/>
                <a:cs typeface="SimSun" charset="-122"/>
              </a:rPr>
              <a:t>)</a:t>
            </a:r>
            <a:r>
              <a:rPr lang="zh-CN" altLang="en-US" sz="1200" dirty="0">
                <a:latin typeface="SimSun" charset="-122"/>
                <a:ea typeface="SimSun" charset="-122"/>
                <a:cs typeface="SimSun" charset="-122"/>
              </a:rPr>
              <a:t>路径，即权值最大的路径。</a:t>
            </a:r>
            <a:endParaRPr kumimoji="1" lang="zh-CN" altLang="en-US" dirty="0"/>
          </a:p>
        </p:txBody>
      </p:sp>
      <p:sp>
        <p:nvSpPr>
          <p:cNvPr id="4" name="幻灯片编号占位符 3"/>
          <p:cNvSpPr>
            <a:spLocks noGrp="1"/>
          </p:cNvSpPr>
          <p:nvPr>
            <p:ph type="sldNum" sz="quarter" idx="10"/>
          </p:nvPr>
        </p:nvSpPr>
        <p:spPr/>
        <p:txBody>
          <a:bodyPr/>
          <a:lstStyle/>
          <a:p>
            <a:fld id="{5200DAEC-8020-4CF7-A90A-331E0EE17C26}" type="slidenum">
              <a:rPr lang="en-US" smtClean="0"/>
              <a:pPr/>
              <a:t>42</a:t>
            </a:fld>
            <a:endParaRPr lang="en-US"/>
          </a:p>
        </p:txBody>
      </p:sp>
    </p:spTree>
    <p:extLst>
      <p:ext uri="{BB962C8B-B14F-4D97-AF65-F5344CB8AC3E}">
        <p14:creationId xmlns:p14="http://schemas.microsoft.com/office/powerpoint/2010/main" val="1362129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最后一个时刻</a:t>
            </a:r>
            <a:r>
              <a:rPr kumimoji="1" lang="en-US" altLang="zh-CN" dirty="0"/>
              <a:t>t</a:t>
            </a:r>
            <a:r>
              <a:rPr kumimoji="1" lang="zh-CN" altLang="en-US" dirty="0"/>
              <a:t>的状态假设给定，然后根据为比特算法计算的结果回推最佳</a:t>
            </a:r>
            <a:r>
              <a:rPr kumimoji="1" lang="zh-CN" altLang="en-US"/>
              <a:t>的状态（值）序列</a:t>
            </a:r>
            <a:r>
              <a:rPr kumimoji="1" lang="zh-CN" altLang="en-US" dirty="0"/>
              <a:t>。</a:t>
            </a:r>
          </a:p>
        </p:txBody>
      </p:sp>
      <p:sp>
        <p:nvSpPr>
          <p:cNvPr id="4" name="幻灯片编号占位符 3"/>
          <p:cNvSpPr>
            <a:spLocks noGrp="1"/>
          </p:cNvSpPr>
          <p:nvPr>
            <p:ph type="sldNum" sz="quarter" idx="10"/>
          </p:nvPr>
        </p:nvSpPr>
        <p:spPr/>
        <p:txBody>
          <a:bodyPr/>
          <a:lstStyle/>
          <a:p>
            <a:fld id="{5200DAEC-8020-4CF7-A90A-331E0EE17C26}" type="slidenum">
              <a:rPr lang="en-US" smtClean="0"/>
              <a:pPr/>
              <a:t>43</a:t>
            </a:fld>
            <a:endParaRPr lang="en-US"/>
          </a:p>
        </p:txBody>
      </p:sp>
    </p:spTree>
    <p:extLst>
      <p:ext uri="{BB962C8B-B14F-4D97-AF65-F5344CB8AC3E}">
        <p14:creationId xmlns:p14="http://schemas.microsoft.com/office/powerpoint/2010/main" val="179382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5</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6</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ltLang="zh-CN" dirty="0"/>
              <a:t>let</a:t>
            </a:r>
            <a:r>
              <a:rPr lang="zh-CN" altLang="en-US" dirty="0"/>
              <a:t> </a:t>
            </a:r>
            <a:r>
              <a:rPr lang="en-US" altLang="zh-CN" dirty="0"/>
              <a:t>the</a:t>
            </a:r>
            <a:r>
              <a:rPr lang="zh-CN" altLang="en-US" baseline="0" dirty="0"/>
              <a:t> </a:t>
            </a:r>
            <a:r>
              <a:rPr lang="en-US" altLang="zh-CN" baseline="0" dirty="0"/>
              <a:t>class</a:t>
            </a:r>
            <a:r>
              <a:rPr lang="zh-CN" altLang="en-US" baseline="0" dirty="0"/>
              <a:t> </a:t>
            </a:r>
            <a:r>
              <a:rPr lang="en-US" altLang="zh-CN" baseline="0" dirty="0"/>
              <a:t>to</a:t>
            </a:r>
            <a:r>
              <a:rPr lang="zh-CN" altLang="en-US" baseline="0" dirty="0"/>
              <a:t> </a:t>
            </a:r>
            <a:r>
              <a:rPr lang="en-US" altLang="zh-CN" baseline="0" dirty="0"/>
              <a:t>derive</a:t>
            </a:r>
            <a:r>
              <a:rPr lang="zh-CN" altLang="en-US" baseline="0" dirty="0"/>
              <a:t> </a:t>
            </a:r>
            <a:r>
              <a:rPr lang="en-US" altLang="zh-CN" baseline="0" dirty="0"/>
              <a:t>the</a:t>
            </a:r>
            <a:r>
              <a:rPr lang="zh-CN" altLang="en-US" baseline="0" dirty="0"/>
              <a:t> </a:t>
            </a:r>
            <a:r>
              <a:rPr lang="en-US" altLang="zh-CN" baseline="0" dirty="0"/>
              <a:t>equations</a:t>
            </a:r>
            <a:r>
              <a:rPr lang="zh-CN" altLang="en-US" baseline="0" dirty="0"/>
              <a:t> </a:t>
            </a:r>
            <a:r>
              <a:rPr lang="en-US" altLang="zh-CN" baseline="0" dirty="0"/>
              <a:t>first.</a:t>
            </a:r>
          </a:p>
          <a:p>
            <a:r>
              <a:rPr lang="en-US" altLang="zh-CN" baseline="0" dirty="0"/>
              <a:t>This</a:t>
            </a:r>
            <a:r>
              <a:rPr lang="zh-CN" altLang="en-US" baseline="0" dirty="0"/>
              <a:t> </a:t>
            </a:r>
            <a:r>
              <a:rPr lang="en-US" altLang="zh-CN" baseline="0" dirty="0"/>
              <a:t>includes</a:t>
            </a:r>
            <a:r>
              <a:rPr lang="zh-CN" altLang="en-US" baseline="0" dirty="0"/>
              <a:t> </a:t>
            </a:r>
            <a:r>
              <a:rPr lang="en-US" altLang="zh-CN" baseline="0" dirty="0"/>
              <a:t>two</a:t>
            </a:r>
            <a:r>
              <a:rPr lang="zh-CN" altLang="en-US" baseline="0" dirty="0"/>
              <a:t> </a:t>
            </a:r>
            <a:r>
              <a:rPr lang="en-US" altLang="zh-CN" baseline="0" dirty="0"/>
              <a:t>parts:</a:t>
            </a:r>
            <a:r>
              <a:rPr lang="zh-CN" altLang="en-US" baseline="0" dirty="0"/>
              <a:t> </a:t>
            </a:r>
            <a:r>
              <a:rPr lang="en-US" altLang="zh-CN" baseline="0" dirty="0"/>
              <a:t>observation</a:t>
            </a:r>
            <a:r>
              <a:rPr lang="zh-CN" altLang="en-US" baseline="0" dirty="0"/>
              <a:t> </a:t>
            </a:r>
            <a:r>
              <a:rPr lang="en-US" altLang="zh-CN" baseline="0" dirty="0"/>
              <a:t>filtering</a:t>
            </a:r>
            <a:r>
              <a:rPr lang="zh-CN" altLang="en-US" baseline="0" dirty="0"/>
              <a:t> </a:t>
            </a:r>
            <a:r>
              <a:rPr lang="en-US" altLang="zh-CN" baseline="0" dirty="0"/>
              <a:t>and</a:t>
            </a:r>
            <a:r>
              <a:rPr lang="zh-CN" altLang="en-US" baseline="0" dirty="0"/>
              <a:t> </a:t>
            </a:r>
            <a:r>
              <a:rPr lang="en-US" altLang="zh-CN" baseline="0" dirty="0"/>
              <a:t>passage</a:t>
            </a:r>
            <a:r>
              <a:rPr lang="zh-CN" altLang="en-US" baseline="0" dirty="0"/>
              <a:t> </a:t>
            </a:r>
            <a:r>
              <a:rPr lang="en-US" altLang="zh-CN" baseline="0" dirty="0"/>
              <a:t>of</a:t>
            </a:r>
            <a:r>
              <a:rPr lang="zh-CN" altLang="en-US" baseline="0" dirty="0"/>
              <a:t> </a:t>
            </a:r>
            <a:r>
              <a:rPr lang="en-US" altLang="zh-CN" baseline="0" dirty="0"/>
              <a:t>time.</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7</a:t>
            </a:fld>
            <a:endParaRPr lang="en-US"/>
          </a:p>
        </p:txBody>
      </p:sp>
    </p:spTree>
    <p:extLst>
      <p:ext uri="{BB962C8B-B14F-4D97-AF65-F5344CB8AC3E}">
        <p14:creationId xmlns:p14="http://schemas.microsoft.com/office/powerpoint/2010/main" val="17903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Quickly skim this slide.</a:t>
            </a:r>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8</a:t>
            </a:fld>
            <a:endParaRPr lang="en-US"/>
          </a:p>
        </p:txBody>
      </p:sp>
    </p:spTree>
    <p:extLst>
      <p:ext uri="{BB962C8B-B14F-4D97-AF65-F5344CB8AC3E}">
        <p14:creationId xmlns:p14="http://schemas.microsoft.com/office/powerpoint/2010/main" val="336529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X1 happens first, then X2.</a:t>
            </a:r>
            <a:endParaRPr lang="zh-CN" altLang="en-US" dirty="0"/>
          </a:p>
        </p:txBody>
      </p:sp>
      <p:sp>
        <p:nvSpPr>
          <p:cNvPr id="4" name="灯片编号占位符 3"/>
          <p:cNvSpPr>
            <a:spLocks noGrp="1"/>
          </p:cNvSpPr>
          <p:nvPr>
            <p:ph type="sldNum" sz="quarter" idx="5"/>
          </p:nvPr>
        </p:nvSpPr>
        <p:spPr/>
        <p:txBody>
          <a:bodyPr/>
          <a:lstStyle/>
          <a:p>
            <a:fld id="{5200DAEC-8020-4CF7-A90A-331E0EE17C26}" type="slidenum">
              <a:rPr lang="en-US" smtClean="0"/>
              <a:pPr/>
              <a:t>9</a:t>
            </a:fld>
            <a:endParaRPr lang="en-US"/>
          </a:p>
        </p:txBody>
      </p:sp>
    </p:spTree>
    <p:extLst>
      <p:ext uri="{BB962C8B-B14F-4D97-AF65-F5344CB8AC3E}">
        <p14:creationId xmlns:p14="http://schemas.microsoft.com/office/powerpoint/2010/main" val="316286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Belief about variable </a:t>
            </a:r>
            <a:r>
              <a:rPr lang="en-US" dirty="0" err="1"/>
              <a:t>X_t</a:t>
            </a:r>
            <a:r>
              <a:rPr lang="en-US" dirty="0"/>
              <a:t>. </a:t>
            </a:r>
          </a:p>
          <a:p>
            <a:r>
              <a:rPr lang="en-US" dirty="0"/>
              <a:t>X’ actually should be X_</a:t>
            </a:r>
            <a:r>
              <a:rPr lang="en-US" altLang="zh-CN" dirty="0"/>
              <a:t>{</a:t>
            </a:r>
            <a:r>
              <a:rPr lang="en-US" dirty="0"/>
              <a:t>t+1</a:t>
            </a:r>
            <a:r>
              <a:rPr lang="en-US" altLang="zh-CN" dirty="0"/>
              <a:t>}</a:t>
            </a:r>
            <a:r>
              <a:rPr lang="zh-CN" altLang="en-US" dirty="0"/>
              <a:t>。</a:t>
            </a:r>
            <a:endParaRPr lang="en-US" dirty="0"/>
          </a:p>
          <a:p>
            <a:r>
              <a:rPr lang="en-US" dirty="0"/>
              <a:t>TODO: intermediate step in</a:t>
            </a:r>
            <a:r>
              <a:rPr lang="en-US" baseline="0" dirty="0"/>
              <a:t> derivation!</a:t>
            </a:r>
            <a:endParaRPr lang="en-US" dirty="0"/>
          </a:p>
        </p:txBody>
      </p:sp>
      <p:sp>
        <p:nvSpPr>
          <p:cNvPr id="4" name="Slide Number Placeholder 3"/>
          <p:cNvSpPr>
            <a:spLocks noGrp="1"/>
          </p:cNvSpPr>
          <p:nvPr>
            <p:ph type="sldNum" sz="quarter" idx="10"/>
          </p:nvPr>
        </p:nvSpPr>
        <p:spPr/>
        <p:txBody>
          <a:bodyPr/>
          <a:lstStyle/>
          <a:p>
            <a:pPr marL="0" marR="0" lvl="0" indent="0" algn="r" defTabSz="965241" rtl="0" eaLnBrk="1" fontAlgn="base" latinLnBrk="0" hangingPunct="1">
              <a:lnSpc>
                <a:spcPct val="100000"/>
              </a:lnSpc>
              <a:spcBef>
                <a:spcPct val="0"/>
              </a:spcBef>
              <a:spcAft>
                <a:spcPct val="0"/>
              </a:spcAft>
              <a:buClrTx/>
              <a:buSzTx/>
              <a:buFontTx/>
              <a:buNone/>
              <a:tabLst/>
              <a:defRPr/>
            </a:pPr>
            <a:fld id="{5200DAEC-8020-4CF7-A90A-331E0EE17C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5241"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3874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9"/>
            <a:ext cx="9144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9144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1"/>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1"/>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1"/>
            <a:ext cx="9144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9144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053BDD-7DB4-4FE6-B7BE-096ACE1CEC17}" type="slidenum">
              <a:rPr lang="en-US" smtClean="0"/>
              <a:pPr>
                <a:defRPr/>
              </a:pPr>
              <a:t>‹#›</a:t>
            </a:fld>
            <a:endParaRPr lang="en-US"/>
          </a:p>
        </p:txBody>
      </p:sp>
    </p:spTree>
    <p:extLst>
      <p:ext uri="{BB962C8B-B14F-4D97-AF65-F5344CB8AC3E}">
        <p14:creationId xmlns:p14="http://schemas.microsoft.com/office/powerpoint/2010/main" val="14708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3CA83B-42AC-4C02-ADA8-40CD500B8D98}" type="slidenum">
              <a:rPr lang="en-US" smtClean="0"/>
              <a:pPr>
                <a:defRPr/>
              </a:pPr>
              <a:t>‹#›</a:t>
            </a:fld>
            <a:endParaRPr lang="en-US"/>
          </a:p>
        </p:txBody>
      </p:sp>
    </p:spTree>
    <p:extLst>
      <p:ext uri="{BB962C8B-B14F-4D97-AF65-F5344CB8AC3E}">
        <p14:creationId xmlns:p14="http://schemas.microsoft.com/office/powerpoint/2010/main" val="1337663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2"/>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3"/>
            <a:ext cx="5829300" cy="1500187"/>
          </a:xfrm>
        </p:spPr>
        <p:txBody>
          <a:bodyPr anchor="b"/>
          <a:lstStyle>
            <a:lvl1pPr marL="0" indent="0">
              <a:buNone/>
              <a:defRPr sz="1500"/>
            </a:lvl1pPr>
            <a:lvl2pPr marL="342875" indent="0">
              <a:buNone/>
              <a:defRPr sz="1425"/>
            </a:lvl2pPr>
            <a:lvl3pPr marL="685749" indent="0">
              <a:buNone/>
              <a:defRPr sz="1200"/>
            </a:lvl3pPr>
            <a:lvl4pPr marL="1028624" indent="0">
              <a:buNone/>
              <a:defRPr sz="1125"/>
            </a:lvl4pPr>
            <a:lvl5pPr marL="1371498" indent="0">
              <a:buNone/>
              <a:defRPr sz="1125"/>
            </a:lvl5pPr>
            <a:lvl6pPr marL="1714373" indent="0">
              <a:buNone/>
              <a:defRPr sz="1125"/>
            </a:lvl6pPr>
            <a:lvl7pPr marL="2057246" indent="0">
              <a:buNone/>
              <a:defRPr sz="1125"/>
            </a:lvl7pPr>
            <a:lvl8pPr marL="2400120" indent="0">
              <a:buNone/>
              <a:defRPr sz="1125"/>
            </a:lvl8pPr>
            <a:lvl9pPr marL="2742995" indent="0">
              <a:buNone/>
              <a:defRPr sz="1125"/>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E09949-8294-417B-8CEF-7919E25A3DAF}" type="slidenum">
              <a:rPr lang="en-US" smtClean="0"/>
              <a:pPr>
                <a:defRPr/>
              </a:pPr>
              <a:t>‹#›</a:t>
            </a:fld>
            <a:endParaRPr lang="en-US"/>
          </a:p>
        </p:txBody>
      </p:sp>
    </p:spTree>
    <p:extLst>
      <p:ext uri="{BB962C8B-B14F-4D97-AF65-F5344CB8AC3E}">
        <p14:creationId xmlns:p14="http://schemas.microsoft.com/office/powerpoint/2010/main" val="2612128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2"/>
            <a:ext cx="302895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2"/>
            <a:ext cx="302895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4F473-2930-4E27-9DE6-3CB8EA8A50E3}" type="slidenum">
              <a:rPr lang="en-US" smtClean="0"/>
              <a:pPr>
                <a:defRPr/>
              </a:pPr>
              <a:t>‹#›</a:t>
            </a:fld>
            <a:endParaRPr lang="en-US"/>
          </a:p>
        </p:txBody>
      </p:sp>
    </p:spTree>
    <p:extLst>
      <p:ext uri="{BB962C8B-B14F-4D97-AF65-F5344CB8AC3E}">
        <p14:creationId xmlns:p14="http://schemas.microsoft.com/office/powerpoint/2010/main" val="62004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1535114"/>
            <a:ext cx="3030141" cy="639763"/>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2" y="2174875"/>
            <a:ext cx="3030141"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2" y="1535114"/>
            <a:ext cx="3031331" cy="639763"/>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2" y="2174875"/>
            <a:ext cx="3031331"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277489-1089-46B0-876A-68AC4A6FB9CC}" type="slidenum">
              <a:rPr lang="en-US" smtClean="0"/>
              <a:pPr>
                <a:defRPr/>
              </a:pPr>
              <a:t>‹#›</a:t>
            </a:fld>
            <a:endParaRPr lang="en-US"/>
          </a:p>
        </p:txBody>
      </p:sp>
    </p:spTree>
    <p:extLst>
      <p:ext uri="{BB962C8B-B14F-4D97-AF65-F5344CB8AC3E}">
        <p14:creationId xmlns:p14="http://schemas.microsoft.com/office/powerpoint/2010/main" val="191909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7FAD75-B3B8-4438-B724-A09412E2CDA7}" type="slidenum">
              <a:rPr lang="en-US" smtClean="0"/>
              <a:pPr>
                <a:defRPr/>
              </a:pPr>
              <a:t>‹#›</a:t>
            </a:fld>
            <a:endParaRPr lang="en-US"/>
          </a:p>
        </p:txBody>
      </p:sp>
    </p:spTree>
    <p:extLst>
      <p:ext uri="{BB962C8B-B14F-4D97-AF65-F5344CB8AC3E}">
        <p14:creationId xmlns:p14="http://schemas.microsoft.com/office/powerpoint/2010/main" val="2432767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5F60E9-D2FB-40BD-8DAB-9C48525AFDF2}" type="slidenum">
              <a:rPr lang="en-US" smtClean="0"/>
              <a:pPr>
                <a:defRPr/>
              </a:pPr>
              <a:t>‹#›</a:t>
            </a:fld>
            <a:endParaRPr lang="en-US"/>
          </a:p>
        </p:txBody>
      </p:sp>
    </p:spTree>
    <p:extLst>
      <p:ext uri="{BB962C8B-B14F-4D97-AF65-F5344CB8AC3E}">
        <p14:creationId xmlns:p14="http://schemas.microsoft.com/office/powerpoint/2010/main" val="4166453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3" y="273050"/>
            <a:ext cx="2256235"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90" y="273055"/>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3" y="1435104"/>
            <a:ext cx="2256235" cy="4691063"/>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3F07BF-9D23-46CE-9C7F-03972BEB57E6}" type="slidenum">
              <a:rPr lang="en-US" smtClean="0"/>
              <a:pPr>
                <a:defRPr/>
              </a:pPr>
              <a:t>‹#›</a:t>
            </a:fld>
            <a:endParaRPr lang="en-US"/>
          </a:p>
        </p:txBody>
      </p:sp>
    </p:spTree>
    <p:extLst>
      <p:ext uri="{BB962C8B-B14F-4D97-AF65-F5344CB8AC3E}">
        <p14:creationId xmlns:p14="http://schemas.microsoft.com/office/powerpoint/2010/main" val="5066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2"/>
            <a:ext cx="41148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344216" y="5367342"/>
            <a:ext cx="4114800" cy="804863"/>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B5E4D-0FE7-45EE-A80D-369438F132BC}" type="slidenum">
              <a:rPr lang="en-US" smtClean="0"/>
              <a:pPr>
                <a:defRPr/>
              </a:pPr>
              <a:t>‹#›</a:t>
            </a:fld>
            <a:endParaRPr lang="en-US"/>
          </a:p>
        </p:txBody>
      </p:sp>
    </p:spTree>
    <p:extLst>
      <p:ext uri="{BB962C8B-B14F-4D97-AF65-F5344CB8AC3E}">
        <p14:creationId xmlns:p14="http://schemas.microsoft.com/office/powerpoint/2010/main" val="415259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E36BC-58BB-4D53-BE3D-CAFE603330CE}" type="slidenum">
              <a:rPr lang="en-US" smtClean="0"/>
              <a:pPr>
                <a:defRPr/>
              </a:pPr>
              <a:t>‹#›</a:t>
            </a:fld>
            <a:endParaRPr lang="en-US"/>
          </a:p>
        </p:txBody>
      </p:sp>
    </p:spTree>
    <p:extLst>
      <p:ext uri="{BB962C8B-B14F-4D97-AF65-F5344CB8AC3E}">
        <p14:creationId xmlns:p14="http://schemas.microsoft.com/office/powerpoint/2010/main" val="2163706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1"/>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1"/>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9A6983-D404-4630-AE92-91158E4DE9FE}" type="slidenum">
              <a:rPr lang="en-US" smtClean="0"/>
              <a:pPr>
                <a:defRPr/>
              </a:pPr>
              <a:t>‹#›</a:t>
            </a:fld>
            <a:endParaRPr lang="en-US"/>
          </a:p>
        </p:txBody>
      </p:sp>
    </p:spTree>
    <p:extLst>
      <p:ext uri="{BB962C8B-B14F-4D97-AF65-F5344CB8AC3E}">
        <p14:creationId xmlns:p14="http://schemas.microsoft.com/office/powerpoint/2010/main" val="2793914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
            <a:ext cx="61722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E1ACCF-DD5B-4B8F-9942-6180BB154E00}" type="slidenum">
              <a:rPr lang="en-US"/>
              <a:pPr>
                <a:defRPr/>
              </a:pPr>
              <a:t>‹#›</a:t>
            </a:fld>
            <a:endParaRPr lang="en-US"/>
          </a:p>
        </p:txBody>
      </p:sp>
    </p:spTree>
    <p:extLst>
      <p:ext uri="{BB962C8B-B14F-4D97-AF65-F5344CB8AC3E}">
        <p14:creationId xmlns:p14="http://schemas.microsoft.com/office/powerpoint/2010/main" val="261574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2"/>
            <a:ext cx="58293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2906713"/>
            <a:ext cx="58293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2"/>
            <a:ext cx="302895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2"/>
            <a:ext cx="302895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1535114"/>
            <a:ext cx="3030141"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174875"/>
            <a:ext cx="303014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1535114"/>
            <a:ext cx="3031331"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1" y="2174875"/>
            <a:ext cx="303133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273050"/>
            <a:ext cx="225623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9" y="273054"/>
            <a:ext cx="38338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435103"/>
            <a:ext cx="2256235"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2"/>
            <a:ext cx="41148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344216" y="5367340"/>
            <a:ext cx="41148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9144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304800" y="1397001"/>
            <a:ext cx="85344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342900" y="6245226"/>
            <a:ext cx="16002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2343150" y="6245226"/>
            <a:ext cx="21717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4914900" y="6245226"/>
            <a:ext cx="16002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3"/>
            <a:ext cx="9144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9144000" cy="1143000"/>
          </a:xfrm>
          <a:prstGeom prst="rect">
            <a:avLst/>
          </a:prstGeom>
          <a:noFill/>
          <a:ln w="9525">
            <a:noFill/>
            <a:miter lim="800000"/>
            <a:headEnd/>
            <a:tailEnd/>
          </a:ln>
        </p:spPr>
        <p:txBody>
          <a:bodyPr vert="horz" wrap="square" lIns="91434" tIns="45718" rIns="91434"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304800" y="1397002"/>
            <a:ext cx="8534400" cy="4729164"/>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342900" y="6245226"/>
            <a:ext cx="16002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125"/>
            </a:lvl1pPr>
          </a:lstStyle>
          <a:p>
            <a:pPr>
              <a:defRPr/>
            </a:pPr>
            <a:endParaRPr lang="en-US"/>
          </a:p>
        </p:txBody>
      </p:sp>
      <p:sp>
        <p:nvSpPr>
          <p:cNvPr id="4101" name="Rectangle 5"/>
          <p:cNvSpPr>
            <a:spLocks noGrp="1" noChangeArrowheads="1"/>
          </p:cNvSpPr>
          <p:nvPr>
            <p:ph type="ftr" sz="quarter" idx="3"/>
          </p:nvPr>
        </p:nvSpPr>
        <p:spPr bwMode="auto">
          <a:xfrm>
            <a:off x="2343150" y="6245226"/>
            <a:ext cx="21717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125"/>
            </a:lvl1pPr>
          </a:lstStyle>
          <a:p>
            <a:pPr>
              <a:defRPr/>
            </a:pPr>
            <a:endParaRPr lang="en-US"/>
          </a:p>
        </p:txBody>
      </p:sp>
      <p:sp>
        <p:nvSpPr>
          <p:cNvPr id="4102" name="Rectangle 6"/>
          <p:cNvSpPr>
            <a:spLocks noGrp="1" noChangeArrowheads="1"/>
          </p:cNvSpPr>
          <p:nvPr>
            <p:ph type="sldNum" sz="quarter" idx="4"/>
          </p:nvPr>
        </p:nvSpPr>
        <p:spPr bwMode="auto">
          <a:xfrm>
            <a:off x="4914900" y="6245226"/>
            <a:ext cx="16002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125"/>
            </a:lvl1pPr>
          </a:lstStyle>
          <a:p>
            <a:pPr>
              <a:defRPr/>
            </a:pPr>
            <a:fld id="{0BC86645-1A16-44AB-A4F2-3CFE29DE47A2}" type="slidenum">
              <a:rPr lang="en-US" smtClean="0"/>
              <a:pPr>
                <a:defRPr/>
              </a:pPr>
              <a:t>‹#›</a:t>
            </a:fld>
            <a:endParaRPr lang="en-US"/>
          </a:p>
        </p:txBody>
      </p:sp>
      <p:sp>
        <p:nvSpPr>
          <p:cNvPr id="4103" name="Rectangle 7"/>
          <p:cNvSpPr>
            <a:spLocks noChangeArrowheads="1"/>
          </p:cNvSpPr>
          <p:nvPr/>
        </p:nvSpPr>
        <p:spPr bwMode="auto">
          <a:xfrm>
            <a:off x="0" y="1031244"/>
            <a:ext cx="9144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6" tIns="34289" rIns="68576" bIns="34289" anchor="ctr"/>
          <a:lstStyle/>
          <a:p>
            <a:pPr>
              <a:defRPr/>
            </a:pPr>
            <a:endParaRPr lang="en-US"/>
          </a:p>
        </p:txBody>
      </p:sp>
    </p:spTree>
    <p:extLst>
      <p:ext uri="{BB962C8B-B14F-4D97-AF65-F5344CB8AC3E}">
        <p14:creationId xmlns:p14="http://schemas.microsoft.com/office/powerpoint/2010/main" val="2288942125"/>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hf hdr="0" ftr="0" dt="0"/>
  <p:txStyles>
    <p:titleStyle>
      <a:lvl1pPr algn="ctr" rtl="0" eaLnBrk="1" fontAlgn="base" hangingPunct="1">
        <a:spcBef>
          <a:spcPct val="0"/>
        </a:spcBef>
        <a:spcAft>
          <a:spcPct val="0"/>
        </a:spcAft>
        <a:defRPr sz="3300">
          <a:solidFill>
            <a:schemeClr val="tx2"/>
          </a:solidFill>
          <a:latin typeface="Calibri" pitchFamily="34" charset="0"/>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875" algn="ctr" rtl="0" eaLnBrk="1" fontAlgn="base" hangingPunct="1">
        <a:spcBef>
          <a:spcPct val="0"/>
        </a:spcBef>
        <a:spcAft>
          <a:spcPct val="0"/>
        </a:spcAft>
        <a:defRPr sz="3300">
          <a:solidFill>
            <a:schemeClr val="tx2"/>
          </a:solidFill>
          <a:latin typeface="Arial" charset="0"/>
        </a:defRPr>
      </a:lvl6pPr>
      <a:lvl7pPr marL="685749" algn="ctr" rtl="0" eaLnBrk="1" fontAlgn="base" hangingPunct="1">
        <a:spcBef>
          <a:spcPct val="0"/>
        </a:spcBef>
        <a:spcAft>
          <a:spcPct val="0"/>
        </a:spcAft>
        <a:defRPr sz="3300">
          <a:solidFill>
            <a:schemeClr val="tx2"/>
          </a:solidFill>
          <a:latin typeface="Arial" charset="0"/>
        </a:defRPr>
      </a:lvl7pPr>
      <a:lvl8pPr marL="1028624" algn="ctr" rtl="0" eaLnBrk="1" fontAlgn="base" hangingPunct="1">
        <a:spcBef>
          <a:spcPct val="0"/>
        </a:spcBef>
        <a:spcAft>
          <a:spcPct val="0"/>
        </a:spcAft>
        <a:defRPr sz="3300">
          <a:solidFill>
            <a:schemeClr val="tx2"/>
          </a:solidFill>
          <a:latin typeface="Arial" charset="0"/>
        </a:defRPr>
      </a:lvl8pPr>
      <a:lvl9pPr marL="1371498" algn="ctr" rtl="0" eaLnBrk="1" fontAlgn="base" hangingPunct="1">
        <a:spcBef>
          <a:spcPct val="0"/>
        </a:spcBef>
        <a:spcAft>
          <a:spcPct val="0"/>
        </a:spcAft>
        <a:defRPr sz="3300">
          <a:solidFill>
            <a:schemeClr val="tx2"/>
          </a:solidFill>
          <a:latin typeface="Arial" charset="0"/>
        </a:defRPr>
      </a:lvl9pPr>
    </p:titleStyle>
    <p:bodyStyle>
      <a:lvl1pPr marL="257156" indent="-257156" algn="l" rtl="0" eaLnBrk="1" fontAlgn="base" hangingPunct="1">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71" indent="-214298" algn="l" rtl="0" eaLnBrk="1" fontAlgn="base" hangingPunct="1">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186" indent="-171438"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60" indent="-171438" algn="l" rtl="0" eaLnBrk="1" fontAlgn="base" hangingPunct="1">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935" indent="-171438" algn="l" rtl="0" eaLnBrk="1" fontAlgn="base" hangingPunct="1">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809" indent="-171438"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684" indent="-171438"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558" indent="-171438"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433" indent="-171438"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49" rtl="0" eaLnBrk="1" latinLnBrk="0" hangingPunct="1">
        <a:defRPr sz="1425" kern="1200">
          <a:solidFill>
            <a:schemeClr val="tx1"/>
          </a:solidFill>
          <a:latin typeface="+mn-lt"/>
          <a:ea typeface="+mn-ea"/>
          <a:cs typeface="+mn-cs"/>
        </a:defRPr>
      </a:lvl1pPr>
      <a:lvl2pPr marL="342875" algn="l" defTabSz="685749" rtl="0" eaLnBrk="1" latinLnBrk="0" hangingPunct="1">
        <a:defRPr sz="1425" kern="1200">
          <a:solidFill>
            <a:schemeClr val="tx1"/>
          </a:solidFill>
          <a:latin typeface="+mn-lt"/>
          <a:ea typeface="+mn-ea"/>
          <a:cs typeface="+mn-cs"/>
        </a:defRPr>
      </a:lvl2pPr>
      <a:lvl3pPr marL="685749" algn="l" defTabSz="685749" rtl="0" eaLnBrk="1" latinLnBrk="0" hangingPunct="1">
        <a:defRPr sz="1425" kern="1200">
          <a:solidFill>
            <a:schemeClr val="tx1"/>
          </a:solidFill>
          <a:latin typeface="+mn-lt"/>
          <a:ea typeface="+mn-ea"/>
          <a:cs typeface="+mn-cs"/>
        </a:defRPr>
      </a:lvl3pPr>
      <a:lvl4pPr marL="1028624" algn="l" defTabSz="685749" rtl="0" eaLnBrk="1" latinLnBrk="0" hangingPunct="1">
        <a:defRPr sz="1425" kern="1200">
          <a:solidFill>
            <a:schemeClr val="tx1"/>
          </a:solidFill>
          <a:latin typeface="+mn-lt"/>
          <a:ea typeface="+mn-ea"/>
          <a:cs typeface="+mn-cs"/>
        </a:defRPr>
      </a:lvl4pPr>
      <a:lvl5pPr marL="1371498" algn="l" defTabSz="685749" rtl="0" eaLnBrk="1" latinLnBrk="0" hangingPunct="1">
        <a:defRPr sz="1425" kern="1200">
          <a:solidFill>
            <a:schemeClr val="tx1"/>
          </a:solidFill>
          <a:latin typeface="+mn-lt"/>
          <a:ea typeface="+mn-ea"/>
          <a:cs typeface="+mn-cs"/>
        </a:defRPr>
      </a:lvl5pPr>
      <a:lvl6pPr marL="1714373" algn="l" defTabSz="685749" rtl="0" eaLnBrk="1" latinLnBrk="0" hangingPunct="1">
        <a:defRPr sz="1425" kern="1200">
          <a:solidFill>
            <a:schemeClr val="tx1"/>
          </a:solidFill>
          <a:latin typeface="+mn-lt"/>
          <a:ea typeface="+mn-ea"/>
          <a:cs typeface="+mn-cs"/>
        </a:defRPr>
      </a:lvl6pPr>
      <a:lvl7pPr marL="2057246" algn="l" defTabSz="685749" rtl="0" eaLnBrk="1" latinLnBrk="0" hangingPunct="1">
        <a:defRPr sz="1425" kern="1200">
          <a:solidFill>
            <a:schemeClr val="tx1"/>
          </a:solidFill>
          <a:latin typeface="+mn-lt"/>
          <a:ea typeface="+mn-ea"/>
          <a:cs typeface="+mn-cs"/>
        </a:defRPr>
      </a:lvl7pPr>
      <a:lvl8pPr marL="2400120" algn="l" defTabSz="685749" rtl="0" eaLnBrk="1" latinLnBrk="0" hangingPunct="1">
        <a:defRPr sz="1425" kern="1200">
          <a:solidFill>
            <a:schemeClr val="tx1"/>
          </a:solidFill>
          <a:latin typeface="+mn-lt"/>
          <a:ea typeface="+mn-ea"/>
          <a:cs typeface="+mn-cs"/>
        </a:defRPr>
      </a:lvl8pPr>
      <a:lvl9pPr marL="2742995" algn="l" defTabSz="685749"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9.xml"/><Relationship Id="rId7" Type="http://schemas.openxmlformats.org/officeDocument/2006/relationships/image" Target="../media/image31.emf"/><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12.png"/><Relationship Id="rId9" Type="http://schemas.openxmlformats.org/officeDocument/2006/relationships/image" Target="../media/image32.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png"/><Relationship Id="rId4" Type="http://schemas.openxmlformats.org/officeDocument/2006/relationships/oleObject" Target="../embeddings/oleObject1.bin"/><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24.xml"/><Relationship Id="rId7" Type="http://schemas.openxmlformats.org/officeDocument/2006/relationships/notesSlide" Target="../notesSlides/notesSlide12.xml"/><Relationship Id="rId12" Type="http://schemas.openxmlformats.org/officeDocument/2006/relationships/image" Target="../media/image4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tags" Target="../tags/tag26.xml"/><Relationship Id="rId10" Type="http://schemas.openxmlformats.org/officeDocument/2006/relationships/image" Target="../media/image42.png"/><Relationship Id="rId4" Type="http://schemas.openxmlformats.org/officeDocument/2006/relationships/tags" Target="../tags/tag25.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9.xml"/><Relationship Id="rId7" Type="http://schemas.openxmlformats.org/officeDocument/2006/relationships/image" Target="../media/image2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5.png"/><Relationship Id="rId5" Type="http://schemas.openxmlformats.org/officeDocument/2006/relationships/slideLayout" Target="../slideLayouts/slideLayout13.xml"/><Relationship Id="rId10" Type="http://schemas.openxmlformats.org/officeDocument/2006/relationships/image" Target="../media/image28.png"/><Relationship Id="rId4" Type="http://schemas.openxmlformats.org/officeDocument/2006/relationships/tags" Target="../tags/tag30.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8.emf"/><Relationship Id="rId5" Type="http://schemas.openxmlformats.org/officeDocument/2006/relationships/image" Target="../media/image47.emf"/><Relationship Id="rId10" Type="http://schemas.openxmlformats.org/officeDocument/2006/relationships/image" Target="../media/image14.emf"/><Relationship Id="rId4" Type="http://schemas.openxmlformats.org/officeDocument/2006/relationships/image" Target="../media/image46.emf"/><Relationship Id="rId9"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3.xml"/><Relationship Id="rId7" Type="http://schemas.openxmlformats.org/officeDocument/2006/relationships/image" Target="../media/image53.png"/><Relationship Id="rId2" Type="http://schemas.openxmlformats.org/officeDocument/2006/relationships/tags" Target="../tags/tag31.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oleObject" Target="../embeddings/oleObject4.bin"/><Relationship Id="rId10" Type="http://schemas.openxmlformats.org/officeDocument/2006/relationships/image" Target="../media/image56.png"/><Relationship Id="rId4" Type="http://schemas.openxmlformats.org/officeDocument/2006/relationships/notesSlide" Target="../notesSlides/notesSlide14.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61.png"/><Relationship Id="rId3" Type="http://schemas.openxmlformats.org/officeDocument/2006/relationships/tags" Target="../tags/tag34.xml"/><Relationship Id="rId7" Type="http://schemas.openxmlformats.org/officeDocument/2006/relationships/slideLayout" Target="../slideLayouts/slideLayout13.xml"/><Relationship Id="rId12" Type="http://schemas.openxmlformats.org/officeDocument/2006/relationships/image" Target="../media/image60.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59.png"/><Relationship Id="rId5" Type="http://schemas.openxmlformats.org/officeDocument/2006/relationships/tags" Target="../tags/tag36.xml"/><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tags" Target="../tags/tag35.xml"/><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70.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4.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5.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43.xml"/><Relationship Id="rId7" Type="http://schemas.openxmlformats.org/officeDocument/2006/relationships/image" Target="../media/image4.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8.png"/><Relationship Id="rId5" Type="http://schemas.openxmlformats.org/officeDocument/2006/relationships/notesSlide" Target="../notesSlides/notesSlide31.xml"/><Relationship Id="rId4" Type="http://schemas.openxmlformats.org/officeDocument/2006/relationships/slideLayout" Target="../slideLayouts/slideLayout2.xml"/><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2.xml"/><Relationship Id="rId13" Type="http://schemas.openxmlformats.org/officeDocument/2006/relationships/image" Target="../media/image85.png"/><Relationship Id="rId3" Type="http://schemas.openxmlformats.org/officeDocument/2006/relationships/tags" Target="../tags/tag46.xml"/><Relationship Id="rId7" Type="http://schemas.openxmlformats.org/officeDocument/2006/relationships/slideLayout" Target="../slideLayouts/slideLayout2.xml"/><Relationship Id="rId12" Type="http://schemas.openxmlformats.org/officeDocument/2006/relationships/image" Target="../media/image84.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83.png"/><Relationship Id="rId5" Type="http://schemas.openxmlformats.org/officeDocument/2006/relationships/tags" Target="../tags/tag48.xml"/><Relationship Id="rId10" Type="http://schemas.openxmlformats.org/officeDocument/2006/relationships/image" Target="../media/image82.png"/><Relationship Id="rId4" Type="http://schemas.openxmlformats.org/officeDocument/2006/relationships/tags" Target="../tags/tag47.xml"/><Relationship Id="rId9" Type="http://schemas.openxmlformats.org/officeDocument/2006/relationships/image" Target="../media/image81.png"/><Relationship Id="rId1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89.png"/><Relationship Id="rId18" Type="http://schemas.openxmlformats.org/officeDocument/2006/relationships/image" Target="../media/image85.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88.png"/><Relationship Id="rId17" Type="http://schemas.openxmlformats.org/officeDocument/2006/relationships/image" Target="../media/image84.png"/><Relationship Id="rId2" Type="http://schemas.openxmlformats.org/officeDocument/2006/relationships/tags" Target="../tags/tag51.xml"/><Relationship Id="rId16" Type="http://schemas.openxmlformats.org/officeDocument/2006/relationships/image" Target="../media/image83.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87.png"/><Relationship Id="rId5" Type="http://schemas.openxmlformats.org/officeDocument/2006/relationships/tags" Target="../tags/tag54.xml"/><Relationship Id="rId15" Type="http://schemas.openxmlformats.org/officeDocument/2006/relationships/image" Target="../media/image82.png"/><Relationship Id="rId10" Type="http://schemas.openxmlformats.org/officeDocument/2006/relationships/notesSlide" Target="../notesSlides/notesSlide33.xml"/><Relationship Id="rId4" Type="http://schemas.openxmlformats.org/officeDocument/2006/relationships/tags" Target="../tags/tag53.xml"/><Relationship Id="rId9" Type="http://schemas.openxmlformats.org/officeDocument/2006/relationships/slideLayout" Target="../slideLayouts/slideLayout2.xml"/><Relationship Id="rId1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png"/><Relationship Id="rId10" Type="http://schemas.openxmlformats.org/officeDocument/2006/relationships/image" Target="../media/image20.emf"/><Relationship Id="rId4" Type="http://schemas.openxmlformats.org/officeDocument/2006/relationships/notesSlide" Target="../notesSlides/notesSlide6.xml"/><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tags" Target="../tags/tag10.xml"/><Relationship Id="rId16" Type="http://schemas.openxmlformats.org/officeDocument/2006/relationships/image" Target="../media/image26.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6.png"/><Relationship Id="rId5" Type="http://schemas.openxmlformats.org/officeDocument/2006/relationships/tags" Target="../tags/tag13.xml"/><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tags" Target="../tags/tag12.xml"/><Relationship Id="rId9" Type="http://schemas.openxmlformats.org/officeDocument/2006/relationships/notesSlide" Target="../notesSlides/notesSlide7.xml"/><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8.xml"/><Relationship Id="rId7"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13.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subTitle" idx="1"/>
          </p:nvPr>
        </p:nvSpPr>
        <p:spPr>
          <a:xfrm>
            <a:off x="0" y="533399"/>
            <a:ext cx="9144000" cy="1524000"/>
          </a:xfrm>
        </p:spPr>
        <p:txBody>
          <a:bodyPr/>
          <a:lstStyle/>
          <a:p>
            <a:pPr eaLnBrk="1" hangingPunct="1"/>
            <a:r>
              <a:rPr lang="zh-CN" altLang="en-US" sz="4000" dirty="0"/>
              <a:t>隐式马科夫模型（</a:t>
            </a:r>
            <a:r>
              <a:rPr lang="en-US" altLang="zh-CN" sz="4000" dirty="0"/>
              <a:t>HMM</a:t>
            </a:r>
            <a:r>
              <a:rPr lang="zh-CN" altLang="en-US" sz="4000" dirty="0"/>
              <a:t>），</a:t>
            </a:r>
            <a:r>
              <a:rPr lang="en-US" sz="4000" dirty="0"/>
              <a:t> </a:t>
            </a:r>
            <a:r>
              <a:rPr lang="zh-CN" altLang="en-US" sz="4000" dirty="0"/>
              <a:t>粒子过滤</a:t>
            </a:r>
            <a:r>
              <a:rPr lang="en-US" altLang="zh-CN" sz="4000" dirty="0"/>
              <a:t>(Particle Filters)</a:t>
            </a:r>
          </a:p>
          <a:p>
            <a:pPr eaLnBrk="1" hangingPunct="1"/>
            <a:endParaRPr lang="en-US" sz="4000" dirty="0"/>
          </a:p>
        </p:txBody>
      </p:sp>
      <p:sp>
        <p:nvSpPr>
          <p:cNvPr id="5124" name="Text Box 7"/>
          <p:cNvSpPr txBox="1">
            <a:spLocks noChangeArrowheads="1"/>
          </p:cNvSpPr>
          <p:nvPr/>
        </p:nvSpPr>
        <p:spPr bwMode="auto">
          <a:xfrm>
            <a:off x="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pic>
        <p:nvPicPr>
          <p:cNvPr id="5" name="Picture 2">
            <a:extLst>
              <a:ext uri="{FF2B5EF4-FFF2-40B4-BE49-F238E27FC236}">
                <a16:creationId xmlns:a16="http://schemas.microsoft.com/office/drawing/2014/main" id="{9C902A6B-127D-4281-8848-EF3FA503A9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0" y="2743200"/>
            <a:ext cx="5102822" cy="3303426"/>
          </a:xfrm>
          <a:prstGeom prst="rect">
            <a:avLst/>
          </a:prstGeom>
          <a:noFill/>
        </p:spPr>
      </p:pic>
    </p:spTree>
    <p:extLst>
      <p:ext uri="{BB962C8B-B14F-4D97-AF65-F5344CB8AC3E}">
        <p14:creationId xmlns:p14="http://schemas.microsoft.com/office/powerpoint/2010/main" val="181126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Calibri"/>
                <a:cs typeface="Calibri"/>
              </a:rPr>
              <a:t>时间转移</a:t>
            </a:r>
            <a:endParaRPr lang="en-US" dirty="0">
              <a:latin typeface="Calibri"/>
              <a:cs typeface="Calibri"/>
            </a:endParaRPr>
          </a:p>
        </p:txBody>
      </p:sp>
      <p:sp>
        <p:nvSpPr>
          <p:cNvPr id="3" name="Content Placeholder 2"/>
          <p:cNvSpPr>
            <a:spLocks noGrp="1"/>
          </p:cNvSpPr>
          <p:nvPr>
            <p:ph idx="1"/>
          </p:nvPr>
        </p:nvSpPr>
        <p:spPr>
          <a:xfrm>
            <a:off x="285750" y="1905001"/>
            <a:ext cx="8553450" cy="4571999"/>
          </a:xfrm>
        </p:spPr>
        <p:txBody>
          <a:bodyPr/>
          <a:lstStyle/>
          <a:p>
            <a:r>
              <a:rPr lang="zh-CN" altLang="en-US" sz="1800" dirty="0">
                <a:latin typeface="Calibri"/>
                <a:cs typeface="Calibri"/>
              </a:rPr>
              <a:t>给定当前的置信分布</a:t>
            </a:r>
            <a:r>
              <a:rPr lang="en-US" sz="1800" dirty="0">
                <a:latin typeface="Calibri"/>
                <a:cs typeface="Calibri"/>
              </a:rPr>
              <a:t> P(X | evidence to date)</a:t>
            </a:r>
          </a:p>
          <a:p>
            <a:endParaRPr lang="en-US" sz="1800" dirty="0">
              <a:latin typeface="Calibri"/>
              <a:cs typeface="Calibri"/>
            </a:endParaRPr>
          </a:p>
          <a:p>
            <a:endParaRPr lang="en-US" sz="1800" dirty="0">
              <a:latin typeface="Calibri"/>
              <a:cs typeface="Calibri"/>
            </a:endParaRPr>
          </a:p>
          <a:p>
            <a:r>
              <a:rPr lang="zh-CN" altLang="en-US" sz="1800" dirty="0">
                <a:latin typeface="Calibri"/>
                <a:cs typeface="Calibri"/>
              </a:rPr>
              <a:t>然后</a:t>
            </a:r>
            <a:r>
              <a:rPr lang="en-US" sz="1800" dirty="0">
                <a:latin typeface="Calibri"/>
                <a:cs typeface="Calibri"/>
              </a:rPr>
              <a:t>, </a:t>
            </a:r>
            <a:r>
              <a:rPr lang="zh-CN" altLang="en-US" sz="1800" dirty="0">
                <a:latin typeface="Calibri"/>
                <a:cs typeface="Calibri"/>
              </a:rPr>
              <a:t>在经过一个时间步长后</a:t>
            </a:r>
            <a:r>
              <a:rPr lang="en-US" sz="1800" dirty="0">
                <a:latin typeface="Calibri"/>
                <a:cs typeface="Calibri"/>
              </a:rPr>
              <a:t>:</a:t>
            </a:r>
          </a:p>
          <a:p>
            <a:endParaRPr lang="en-US" sz="1800" dirty="0">
              <a:latin typeface="Calibri"/>
              <a:cs typeface="Calibri"/>
            </a:endParaRPr>
          </a:p>
          <a:p>
            <a:endParaRPr lang="en-US" sz="1800" dirty="0">
              <a:latin typeface="Calibri"/>
              <a:cs typeface="Calibri"/>
            </a:endParaRPr>
          </a:p>
          <a:p>
            <a:endParaRPr lang="en-US" sz="1800" dirty="0">
              <a:latin typeface="Calibri"/>
              <a:cs typeface="Calibri"/>
            </a:endParaRPr>
          </a:p>
          <a:p>
            <a:endParaRPr lang="en-US" sz="1800" dirty="0">
              <a:latin typeface="Calibri"/>
              <a:cs typeface="Calibri"/>
            </a:endParaRPr>
          </a:p>
          <a:p>
            <a:endParaRPr lang="en-US" sz="1800" dirty="0">
              <a:latin typeface="Calibri"/>
              <a:cs typeface="Calibri"/>
            </a:endParaRPr>
          </a:p>
          <a:p>
            <a:endParaRPr lang="en-US" sz="1800" dirty="0">
              <a:latin typeface="Calibri"/>
              <a:cs typeface="Calibri"/>
            </a:endParaRPr>
          </a:p>
          <a:p>
            <a:r>
              <a:rPr lang="en-US" sz="1800" dirty="0">
                <a:latin typeface="Calibri"/>
                <a:cs typeface="Calibri"/>
              </a:rPr>
              <a:t>Basic idea: beliefs get </a:t>
            </a:r>
            <a:r>
              <a:rPr lang="ja-JP" altLang="en-US" sz="1800" dirty="0">
                <a:latin typeface="Calibri"/>
                <a:cs typeface="Calibri"/>
              </a:rPr>
              <a:t>“</a:t>
            </a:r>
            <a:r>
              <a:rPr lang="en-US" sz="1800" dirty="0">
                <a:latin typeface="Calibri"/>
                <a:cs typeface="Calibri"/>
              </a:rPr>
              <a:t>pushed</a:t>
            </a:r>
            <a:r>
              <a:rPr lang="ja-JP" altLang="en-US" sz="1800" dirty="0">
                <a:latin typeface="Calibri"/>
                <a:cs typeface="Calibri"/>
              </a:rPr>
              <a:t>”</a:t>
            </a:r>
            <a:r>
              <a:rPr lang="en-US" sz="1800" dirty="0">
                <a:latin typeface="Calibri"/>
                <a:cs typeface="Calibri"/>
              </a:rPr>
              <a:t> through the transitions</a:t>
            </a:r>
          </a:p>
          <a:p>
            <a:pPr lvl="1"/>
            <a:r>
              <a:rPr lang="en-US" sz="1500" dirty="0">
                <a:latin typeface="Calibri"/>
                <a:cs typeface="Calibri"/>
              </a:rPr>
              <a:t>With the </a:t>
            </a:r>
            <a:r>
              <a:rPr lang="ja-JP" altLang="en-US" sz="1500" dirty="0">
                <a:latin typeface="Calibri"/>
                <a:cs typeface="Calibri"/>
              </a:rPr>
              <a:t>“</a:t>
            </a:r>
            <a:r>
              <a:rPr lang="en-US" sz="1500" dirty="0">
                <a:latin typeface="Calibri"/>
                <a:cs typeface="Calibri"/>
              </a:rPr>
              <a:t>B</a:t>
            </a:r>
            <a:r>
              <a:rPr lang="ja-JP" altLang="en-US" sz="1500" dirty="0">
                <a:latin typeface="Calibri"/>
                <a:cs typeface="Calibri"/>
              </a:rPr>
              <a:t>”</a:t>
            </a:r>
            <a:r>
              <a:rPr lang="en-US" sz="1500" dirty="0">
                <a:latin typeface="Calibri"/>
                <a:cs typeface="Calibri"/>
              </a:rPr>
              <a:t> notation, we have to be careful about what time step t the belief is about, and what evidence it includes</a:t>
            </a:r>
          </a:p>
          <a:p>
            <a:endParaRPr lang="en-US" dirty="0">
              <a:latin typeface="Calibri"/>
              <a:cs typeface="Calibri"/>
            </a:endParaRPr>
          </a:p>
        </p:txBody>
      </p:sp>
      <p:pic>
        <p:nvPicPr>
          <p:cNvPr id="7" name="Picture 6" descr="txp_fi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428751" y="2400300"/>
            <a:ext cx="1839515" cy="2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2"/>
          <p:cNvGrpSpPr>
            <a:grpSpLocks/>
          </p:cNvGrpSpPr>
          <p:nvPr/>
        </p:nvGrpSpPr>
        <p:grpSpPr bwMode="auto">
          <a:xfrm>
            <a:off x="6743700" y="2046089"/>
            <a:ext cx="1426369" cy="525066"/>
            <a:chOff x="7848600" y="2362200"/>
            <a:chExt cx="758825" cy="279400"/>
          </a:xfrm>
        </p:grpSpPr>
        <p:sp>
          <p:nvSpPr>
            <p:cNvPr id="9" name="Oval 12"/>
            <p:cNvSpPr>
              <a:spLocks noChangeArrowheads="1"/>
            </p:cNvSpPr>
            <p:nvPr/>
          </p:nvSpPr>
          <p:spPr bwMode="auto">
            <a:xfrm>
              <a:off x="8327858" y="2362200"/>
              <a:ext cx="279567" cy="27940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2</a:t>
              </a:r>
            </a:p>
          </p:txBody>
        </p:sp>
        <p:cxnSp>
          <p:nvCxnSpPr>
            <p:cNvPr id="10" name="AutoShape 14"/>
            <p:cNvCxnSpPr>
              <a:cxnSpLocks noChangeShapeType="1"/>
              <a:stCxn id="11" idx="6"/>
              <a:endCxn id="9" idx="2"/>
            </p:cNvCxnSpPr>
            <p:nvPr/>
          </p:nvCxnSpPr>
          <p:spPr bwMode="auto">
            <a:xfrm>
              <a:off x="8135656" y="2501900"/>
              <a:ext cx="184714"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11" name="Oval 15"/>
            <p:cNvSpPr>
              <a:spLocks noChangeArrowheads="1"/>
            </p:cNvSpPr>
            <p:nvPr/>
          </p:nvSpPr>
          <p:spPr bwMode="auto">
            <a:xfrm>
              <a:off x="7848600" y="2362200"/>
              <a:ext cx="279567" cy="27940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1</a:t>
              </a:r>
            </a:p>
          </p:txBody>
        </p:sp>
      </p:gr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419475"/>
            <a:ext cx="2152650" cy="511015"/>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100" y="4057651"/>
            <a:ext cx="2971800" cy="488181"/>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287" y="4629150"/>
            <a:ext cx="2595563" cy="495573"/>
          </a:xfrm>
          <a:prstGeom prst="rect">
            <a:avLst/>
          </a:prstGeom>
        </p:spPr>
      </p:pic>
      <p:sp>
        <p:nvSpPr>
          <p:cNvPr id="16" name="Content Placeholder 2"/>
          <p:cNvSpPr txBox="1">
            <a:spLocks/>
          </p:cNvSpPr>
          <p:nvPr/>
        </p:nvSpPr>
        <p:spPr bwMode="auto">
          <a:xfrm>
            <a:off x="5886450" y="4000500"/>
            <a:ext cx="2743200" cy="457200"/>
          </a:xfrm>
          <a:prstGeom prst="rect">
            <a:avLst/>
          </a:prstGeom>
          <a:noFill/>
          <a:ln w="9525">
            <a:noFill/>
            <a:miter lim="800000"/>
            <a:headEnd/>
            <a:tailEnd/>
          </a:ln>
        </p:spPr>
        <p:txBody>
          <a:bodyPr vert="horz" wrap="square" lIns="68577" tIns="34289" rIns="68577" bIns="34289"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257162" indent="-257162" defTabSz="685800">
              <a:buClr>
                <a:srgbClr val="333399"/>
              </a:buClr>
            </a:pPr>
            <a:r>
              <a:rPr lang="en-US" sz="1800" dirty="0">
                <a:solidFill>
                  <a:srgbClr val="333399"/>
                </a:solidFill>
                <a:latin typeface="Calibri"/>
                <a:cs typeface="Calibri"/>
              </a:rPr>
              <a:t>Or compactly:</a:t>
            </a:r>
            <a:endParaRPr lang="en-US" sz="2400" dirty="0">
              <a:solidFill>
                <a:srgbClr val="333399"/>
              </a:solidFill>
              <a:latin typeface="Calibri"/>
              <a:cs typeface="Calibri"/>
            </a:endParaRPr>
          </a:p>
        </p:txBody>
      </p:sp>
      <p:pic>
        <p:nvPicPr>
          <p:cNvPr id="17" name="Picture 16" descr="latex-image-1.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4514850"/>
            <a:ext cx="2743200" cy="458155"/>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276" y="3424237"/>
            <a:ext cx="1507524" cy="290513"/>
          </a:xfrm>
          <a:prstGeom prst="rect">
            <a:avLst/>
          </a:prstGeom>
        </p:spPr>
      </p:pic>
    </p:spTree>
    <p:extLst>
      <p:ext uri="{BB962C8B-B14F-4D97-AF65-F5344CB8AC3E}">
        <p14:creationId xmlns:p14="http://schemas.microsoft.com/office/powerpoint/2010/main" val="179502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1" y="4107211"/>
            <a:ext cx="5829299" cy="1893539"/>
          </a:xfrm>
          <a:prstGeom prst="rect">
            <a:avLst/>
          </a:prstGeom>
        </p:spPr>
      </p:pic>
      <p:sp>
        <p:nvSpPr>
          <p:cNvPr id="64513" name="Rectangle 2"/>
          <p:cNvSpPr>
            <a:spLocks noGrp="1" noChangeArrowheads="1"/>
          </p:cNvSpPr>
          <p:nvPr>
            <p:ph type="title"/>
          </p:nvPr>
        </p:nvSpPr>
        <p:spPr/>
        <p:txBody>
          <a:bodyPr/>
          <a:lstStyle/>
          <a:p>
            <a:r>
              <a:rPr lang="zh-CN" altLang="en-US" dirty="0">
                <a:latin typeface="+mj-ea"/>
                <a:cs typeface="Calibri"/>
              </a:rPr>
              <a:t>举例</a:t>
            </a:r>
            <a:r>
              <a:rPr lang="en-US" dirty="0">
                <a:latin typeface="+mj-ea"/>
                <a:cs typeface="Calibri"/>
              </a:rPr>
              <a:t>: </a:t>
            </a:r>
            <a:r>
              <a:rPr lang="zh-CN" altLang="en-US" dirty="0">
                <a:latin typeface="+mj-ea"/>
                <a:cs typeface="Calibri"/>
              </a:rPr>
              <a:t>时间迁移</a:t>
            </a:r>
            <a:endParaRPr lang="en-US" dirty="0">
              <a:latin typeface="+mj-ea"/>
              <a:cs typeface="Calibri"/>
            </a:endParaRPr>
          </a:p>
        </p:txBody>
      </p:sp>
      <p:sp>
        <p:nvSpPr>
          <p:cNvPr id="64514" name="Rectangle 3"/>
          <p:cNvSpPr>
            <a:spLocks noGrp="1" noChangeArrowheads="1"/>
          </p:cNvSpPr>
          <p:nvPr>
            <p:ph idx="1"/>
          </p:nvPr>
        </p:nvSpPr>
        <p:spPr>
          <a:xfrm>
            <a:off x="342900" y="1885951"/>
            <a:ext cx="6400800" cy="3394472"/>
          </a:xfrm>
        </p:spPr>
        <p:txBody>
          <a:bodyPr/>
          <a:lstStyle/>
          <a:p>
            <a:r>
              <a:rPr lang="zh-CN" altLang="en-US" sz="1800" dirty="0">
                <a:latin typeface="+mn-ea"/>
                <a:cs typeface="Calibri"/>
              </a:rPr>
              <a:t>随着时间的迁移</a:t>
            </a:r>
            <a:r>
              <a:rPr lang="en-US" sz="1800" dirty="0">
                <a:latin typeface="+mn-ea"/>
                <a:cs typeface="Calibri"/>
              </a:rPr>
              <a:t>, </a:t>
            </a:r>
            <a:r>
              <a:rPr lang="zh-CN" altLang="en-US" sz="1800" dirty="0">
                <a:latin typeface="+mn-ea"/>
                <a:cs typeface="Calibri"/>
              </a:rPr>
              <a:t>不确定性</a:t>
            </a:r>
            <a:r>
              <a:rPr lang="en-US" sz="1800" dirty="0">
                <a:latin typeface="+mn-ea"/>
                <a:cs typeface="Calibri"/>
              </a:rPr>
              <a:t> </a:t>
            </a:r>
            <a:r>
              <a:rPr lang="ja-JP" altLang="en-US" sz="1800" dirty="0">
                <a:latin typeface="+mn-ea"/>
                <a:cs typeface="Calibri"/>
              </a:rPr>
              <a:t>“</a:t>
            </a:r>
            <a:r>
              <a:rPr lang="zh-CN" altLang="en-US" sz="1800" dirty="0">
                <a:latin typeface="+mn-ea"/>
                <a:cs typeface="Calibri"/>
              </a:rPr>
              <a:t>累积</a:t>
            </a:r>
            <a:r>
              <a:rPr lang="ja-JP" altLang="en-US" sz="1800" dirty="0">
                <a:latin typeface="+mn-ea"/>
                <a:cs typeface="Calibri"/>
              </a:rPr>
              <a:t>”</a:t>
            </a:r>
            <a:endParaRPr lang="en-US" sz="1800" dirty="0">
              <a:latin typeface="+mn-ea"/>
              <a:cs typeface="Calibri"/>
            </a:endParaRPr>
          </a:p>
        </p:txBody>
      </p:sp>
      <p:graphicFrame>
        <p:nvGraphicFramePr>
          <p:cNvPr id="64515" name="Object 2"/>
          <p:cNvGraphicFramePr>
            <a:graphicFrameLocks noChangeAspect="1"/>
          </p:cNvGraphicFramePr>
          <p:nvPr>
            <p:extLst/>
          </p:nvPr>
        </p:nvGraphicFramePr>
        <p:xfrm>
          <a:off x="845344" y="2388394"/>
          <a:ext cx="1919288" cy="1285875"/>
        </p:xfrm>
        <a:graphic>
          <a:graphicData uri="http://schemas.openxmlformats.org/presentationml/2006/ole">
            <mc:AlternateContent xmlns:mc="http://schemas.openxmlformats.org/markup-compatibility/2006">
              <mc:Choice xmlns:v="urn:schemas-microsoft-com:vml" Requires="v">
                <p:oleObj spid="_x0000_s3137" name="Photo Editor Photo" r:id="rId4" imgW="3878916" imgH="2598645" progId="MSPhotoEd.3">
                  <p:embed/>
                </p:oleObj>
              </mc:Choice>
              <mc:Fallback>
                <p:oleObj name="Photo Editor Photo" r:id="rId4" imgW="3878916" imgH="2598645" progId="MSPhotoEd.3">
                  <p:embed/>
                  <p:pic>
                    <p:nvPicPr>
                      <p:cNvPr id="64515" name="Object 2"/>
                      <p:cNvPicPr>
                        <a:picLocks noChangeAspect="1" noChangeArrowheads="1"/>
                      </p:cNvPicPr>
                      <p:nvPr/>
                    </p:nvPicPr>
                    <p:blipFill>
                      <a:blip r:embed="rId5">
                        <a:extLst>
                          <a:ext uri="{28A0092B-C50C-407E-A947-70E740481C1C}">
                            <a14:useLocalDpi xmlns:a14="http://schemas.microsoft.com/office/drawing/2010/main" val="0"/>
                          </a:ext>
                        </a:extLst>
                      </a:blip>
                      <a:srcRect l="1065" t="1222" r="1474" b="1222"/>
                      <a:stretch>
                        <a:fillRect/>
                      </a:stretch>
                    </p:blipFill>
                    <p:spPr bwMode="auto">
                      <a:xfrm>
                        <a:off x="845344" y="2388394"/>
                        <a:ext cx="191928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3" name="Object 3"/>
          <p:cNvGraphicFramePr>
            <a:graphicFrameLocks noChangeAspect="1"/>
          </p:cNvGraphicFramePr>
          <p:nvPr>
            <p:extLst/>
          </p:nvPr>
        </p:nvGraphicFramePr>
        <p:xfrm>
          <a:off x="3053953" y="2388394"/>
          <a:ext cx="1926431" cy="1308497"/>
        </p:xfrm>
        <a:graphic>
          <a:graphicData uri="http://schemas.openxmlformats.org/presentationml/2006/ole">
            <mc:AlternateContent xmlns:mc="http://schemas.openxmlformats.org/markup-compatibility/2006">
              <mc:Choice xmlns:v="urn:schemas-microsoft-com:vml" Requires="v">
                <p:oleObj spid="_x0000_s3138" name="Photo Editor Photo" r:id="rId6" imgW="3894157" imgH="2644369" progId="MSPhotoEd.3">
                  <p:embed/>
                </p:oleObj>
              </mc:Choice>
              <mc:Fallback>
                <p:oleObj name="Photo Editor Photo" r:id="rId6" imgW="3894157" imgH="2644369" progId="MSPhotoEd.3">
                  <p:embed/>
                  <p:pic>
                    <p:nvPicPr>
                      <p:cNvPr id="1210373" name="Object 3"/>
                      <p:cNvPicPr>
                        <a:picLocks noChangeAspect="1" noChangeArrowheads="1"/>
                      </p:cNvPicPr>
                      <p:nvPr/>
                    </p:nvPicPr>
                    <p:blipFill>
                      <a:blip r:embed="rId7">
                        <a:extLst>
                          <a:ext uri="{28A0092B-C50C-407E-A947-70E740481C1C}">
                            <a14:useLocalDpi xmlns:a14="http://schemas.microsoft.com/office/drawing/2010/main" val="0"/>
                          </a:ext>
                        </a:extLst>
                      </a:blip>
                      <a:srcRect l="1019" t="1501" r="2078" b="2400"/>
                      <a:stretch>
                        <a:fillRect/>
                      </a:stretch>
                    </p:blipFill>
                    <p:spPr bwMode="auto">
                      <a:xfrm>
                        <a:off x="3053953" y="2388394"/>
                        <a:ext cx="1926431" cy="130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4" name="Object 4"/>
          <p:cNvGraphicFramePr>
            <a:graphicFrameLocks noChangeAspect="1"/>
          </p:cNvGraphicFramePr>
          <p:nvPr>
            <p:extLst/>
          </p:nvPr>
        </p:nvGraphicFramePr>
        <p:xfrm>
          <a:off x="6059091" y="2388394"/>
          <a:ext cx="1941910" cy="1315641"/>
        </p:xfrm>
        <a:graphic>
          <a:graphicData uri="http://schemas.openxmlformats.org/presentationml/2006/ole">
            <mc:AlternateContent xmlns:mc="http://schemas.openxmlformats.org/markup-compatibility/2006">
              <mc:Choice xmlns:v="urn:schemas-microsoft-com:vml" Requires="v">
                <p:oleObj spid="_x0000_s3139" name="Photo Editor Photo" r:id="rId8" imgW="3924640" imgH="2659048" progId="MSPhotoEd.3">
                  <p:embed/>
                </p:oleObj>
              </mc:Choice>
              <mc:Fallback>
                <p:oleObj name="Photo Editor Photo" r:id="rId8" imgW="3924640" imgH="2659048" progId="MSPhotoEd.3">
                  <p:embed/>
                  <p:pic>
                    <p:nvPicPr>
                      <p:cNvPr id="1210374" name="Object 4"/>
                      <p:cNvPicPr>
                        <a:picLocks noChangeAspect="1" noChangeArrowheads="1"/>
                      </p:cNvPicPr>
                      <p:nvPr/>
                    </p:nvPicPr>
                    <p:blipFill>
                      <a:blip r:embed="rId9">
                        <a:extLst>
                          <a:ext uri="{28A0092B-C50C-407E-A947-70E740481C1C}">
                            <a14:useLocalDpi xmlns:a14="http://schemas.microsoft.com/office/drawing/2010/main" val="0"/>
                          </a:ext>
                        </a:extLst>
                      </a:blip>
                      <a:srcRect l="1659" t="1492" r="2426" b="2866"/>
                      <a:stretch>
                        <a:fillRect/>
                      </a:stretch>
                    </p:blipFill>
                    <p:spPr bwMode="auto">
                      <a:xfrm>
                        <a:off x="6059091" y="2388394"/>
                        <a:ext cx="1941910" cy="131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4518" name="Text Box 7"/>
          <p:cNvSpPr txBox="1">
            <a:spLocks noChangeArrowheads="1"/>
          </p:cNvSpPr>
          <p:nvPr/>
        </p:nvSpPr>
        <p:spPr bwMode="auto">
          <a:xfrm>
            <a:off x="1543050" y="3645694"/>
            <a:ext cx="5953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500">
                <a:solidFill>
                  <a:srgbClr val="000000"/>
                </a:solidFill>
                <a:latin typeface="Calibri"/>
                <a:cs typeface="Calibri"/>
              </a:rPr>
              <a:t>T = 1</a:t>
            </a:r>
          </a:p>
        </p:txBody>
      </p:sp>
      <p:sp>
        <p:nvSpPr>
          <p:cNvPr id="1210376" name="Text Box 8"/>
          <p:cNvSpPr txBox="1">
            <a:spLocks noChangeArrowheads="1"/>
          </p:cNvSpPr>
          <p:nvPr/>
        </p:nvSpPr>
        <p:spPr bwMode="auto">
          <a:xfrm>
            <a:off x="3771900" y="3645694"/>
            <a:ext cx="5953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500">
                <a:solidFill>
                  <a:srgbClr val="000000"/>
                </a:solidFill>
                <a:latin typeface="Calibri"/>
                <a:cs typeface="Calibri"/>
              </a:rPr>
              <a:t>T = 2</a:t>
            </a:r>
          </a:p>
        </p:txBody>
      </p:sp>
      <p:sp>
        <p:nvSpPr>
          <p:cNvPr id="1210377" name="Text Box 9"/>
          <p:cNvSpPr txBox="1">
            <a:spLocks noChangeArrowheads="1"/>
          </p:cNvSpPr>
          <p:nvPr/>
        </p:nvSpPr>
        <p:spPr bwMode="auto">
          <a:xfrm>
            <a:off x="6804595" y="3645694"/>
            <a:ext cx="5953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500" dirty="0">
                <a:solidFill>
                  <a:srgbClr val="000000"/>
                </a:solidFill>
                <a:latin typeface="Calibri"/>
                <a:cs typeface="Calibri"/>
              </a:rPr>
              <a:t>T = 5</a:t>
            </a:r>
          </a:p>
        </p:txBody>
      </p:sp>
      <p:sp>
        <p:nvSpPr>
          <p:cNvPr id="64521" name="Text Box 10"/>
          <p:cNvSpPr txBox="1">
            <a:spLocks noChangeArrowheads="1"/>
          </p:cNvSpPr>
          <p:nvPr/>
        </p:nvSpPr>
        <p:spPr bwMode="auto">
          <a:xfrm>
            <a:off x="5543550" y="1943100"/>
            <a:ext cx="39433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350" dirty="0">
                <a:solidFill>
                  <a:srgbClr val="000000"/>
                </a:solidFill>
                <a:latin typeface="Calibri"/>
                <a:cs typeface="Calibri"/>
              </a:rPr>
              <a:t>(Transition model: ghosts usually go clockwise)</a:t>
            </a:r>
          </a:p>
        </p:txBody>
      </p:sp>
    </p:spTree>
    <p:extLst>
      <p:ext uri="{BB962C8B-B14F-4D97-AF65-F5344CB8AC3E}">
        <p14:creationId xmlns:p14="http://schemas.microsoft.com/office/powerpoint/2010/main" val="3147480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0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03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10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0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6" grpId="0"/>
      <p:bldP spid="121037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5400"/>
            <a:ext cx="8458200" cy="1143000"/>
          </a:xfrm>
        </p:spPr>
        <p:txBody>
          <a:bodyPr/>
          <a:lstStyle/>
          <a:p>
            <a:r>
              <a:rPr lang="zh-CN" altLang="en-US" dirty="0">
                <a:latin typeface="SimHei" charset="-122"/>
                <a:ea typeface="SimHei" charset="-122"/>
                <a:cs typeface="SimHei" charset="-122"/>
              </a:rPr>
              <a:t>举例</a:t>
            </a:r>
            <a:r>
              <a:rPr lang="en-US" dirty="0">
                <a:latin typeface="SimHei" charset="-122"/>
                <a:ea typeface="SimHei" charset="-122"/>
                <a:cs typeface="SimHei" charset="-122"/>
              </a:rPr>
              <a:t>: Weather HMM</a:t>
            </a:r>
          </a:p>
        </p:txBody>
      </p:sp>
      <p:cxnSp>
        <p:nvCxnSpPr>
          <p:cNvPr id="11" name="Straight Arrow Connector 10"/>
          <p:cNvCxnSpPr>
            <a:endCxn id="52" idx="2"/>
          </p:cNvCxnSpPr>
          <p:nvPr/>
        </p:nvCxnSpPr>
        <p:spPr>
          <a:xfrm>
            <a:off x="1716795" y="40561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nvPr>
        </p:nvGraphicFramePr>
        <p:xfrm>
          <a:off x="6781800" y="1592263"/>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t+1</a:t>
                      </a:r>
                      <a:r>
                        <a:rPr lang="en-US" sz="1800" b="0" dirty="0">
                          <a:solidFill>
                            <a:srgbClr val="333399"/>
                          </a:solidFill>
                          <a:latin typeface="Calibri"/>
                          <a:cs typeface="Calibri"/>
                        </a:rPr>
                        <a:t>|R</a:t>
                      </a:r>
                      <a:r>
                        <a:rPr lang="en-US" sz="1800" b="0" baseline="-25000" dirty="0">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31" name="Straight Arrow Connector 30"/>
          <p:cNvCxnSpPr/>
          <p:nvPr/>
        </p:nvCxnSpPr>
        <p:spPr>
          <a:xfrm>
            <a:off x="3240795" y="44450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002795" y="40561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5526795" y="44529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nvPr>
        </p:nvGraphicFramePr>
        <p:xfrm>
          <a:off x="6781800" y="431802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250195" y="4970500"/>
            <a:ext cx="1981200" cy="76200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1</a:t>
            </a:r>
          </a:p>
        </p:txBody>
      </p:sp>
      <p:sp>
        <p:nvSpPr>
          <p:cNvPr id="50" name="Oval 49"/>
          <p:cNvSpPr/>
          <p:nvPr/>
        </p:nvSpPr>
        <p:spPr>
          <a:xfrm>
            <a:off x="4536195" y="4970500"/>
            <a:ext cx="1981200" cy="762000"/>
          </a:xfrm>
          <a:prstGeom prst="ellipse">
            <a:avLst/>
          </a:prstGeom>
          <a:solidFill>
            <a:srgbClr val="BFBFBF"/>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2</a:t>
            </a:r>
          </a:p>
        </p:txBody>
      </p:sp>
      <p:sp>
        <p:nvSpPr>
          <p:cNvPr id="51" name="Oval 50"/>
          <p:cNvSpPr/>
          <p:nvPr/>
        </p:nvSpPr>
        <p:spPr>
          <a:xfrm>
            <a:off x="-35805" y="36751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0</a:t>
            </a:r>
          </a:p>
        </p:txBody>
      </p:sp>
      <p:sp>
        <p:nvSpPr>
          <p:cNvPr id="52" name="Oval 51"/>
          <p:cNvSpPr/>
          <p:nvPr/>
        </p:nvSpPr>
        <p:spPr>
          <a:xfrm>
            <a:off x="2250195" y="36751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1</a:t>
            </a:r>
          </a:p>
        </p:txBody>
      </p:sp>
      <p:sp>
        <p:nvSpPr>
          <p:cNvPr id="53" name="Oval 52"/>
          <p:cNvSpPr/>
          <p:nvPr/>
        </p:nvSpPr>
        <p:spPr>
          <a:xfrm>
            <a:off x="4536195" y="36751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2</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861" y="546100"/>
            <a:ext cx="2097887" cy="712216"/>
          </a:xfrm>
          <a:prstGeom prst="rect">
            <a:avLst/>
          </a:prstGeom>
        </p:spPr>
      </p:pic>
      <p:cxnSp>
        <p:nvCxnSpPr>
          <p:cNvPr id="58" name="Straight Arrow Connector 57"/>
          <p:cNvCxnSpPr/>
          <p:nvPr/>
        </p:nvCxnSpPr>
        <p:spPr>
          <a:xfrm>
            <a:off x="6517395" y="40561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345195" y="2624176"/>
            <a:ext cx="1165140"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7" name="TextBox 26"/>
          <p:cNvSpPr txBox="1"/>
          <p:nvPr/>
        </p:nvSpPr>
        <p:spPr>
          <a:xfrm>
            <a:off x="2638600" y="1557376"/>
            <a:ext cx="1222736"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8" name="TextBox 27"/>
          <p:cNvSpPr txBox="1"/>
          <p:nvPr/>
        </p:nvSpPr>
        <p:spPr>
          <a:xfrm>
            <a:off x="2631195" y="2587445"/>
            <a:ext cx="1399128" cy="646331"/>
          </a:xfrm>
          <a:prstGeom prst="rect">
            <a:avLst/>
          </a:prstGeom>
          <a:noFill/>
        </p:spPr>
        <p:txBody>
          <a:bodyPr wrap="none" rtlCol="0">
            <a:spAutoFit/>
          </a:bodyPr>
          <a:lstStyle/>
          <a:p>
            <a:r>
              <a:rPr lang="en-US" dirty="0">
                <a:latin typeface="Calibri"/>
                <a:cs typeface="Calibri"/>
              </a:rPr>
              <a:t>B(+r) = 0.818</a:t>
            </a:r>
          </a:p>
          <a:p>
            <a:r>
              <a:rPr lang="en-US" dirty="0">
                <a:latin typeface="Calibri"/>
                <a:cs typeface="Calibri"/>
              </a:rPr>
              <a:t>B(-r)  = 0.182</a:t>
            </a:r>
          </a:p>
        </p:txBody>
      </p:sp>
      <p:sp>
        <p:nvSpPr>
          <p:cNvPr id="29" name="TextBox 28"/>
          <p:cNvSpPr txBox="1"/>
          <p:nvPr/>
        </p:nvSpPr>
        <p:spPr>
          <a:xfrm>
            <a:off x="4848400" y="1557376"/>
            <a:ext cx="1456724" cy="646331"/>
          </a:xfrm>
          <a:prstGeom prst="rect">
            <a:avLst/>
          </a:prstGeom>
          <a:noFill/>
        </p:spPr>
        <p:txBody>
          <a:bodyPr wrap="none" rtlCol="0">
            <a:spAutoFit/>
          </a:bodyPr>
          <a:lstStyle/>
          <a:p>
            <a:r>
              <a:rPr lang="en-US" dirty="0">
                <a:latin typeface="Calibri"/>
                <a:cs typeface="Calibri"/>
              </a:rPr>
              <a:t>B’(+r) = 0.627</a:t>
            </a:r>
          </a:p>
          <a:p>
            <a:r>
              <a:rPr lang="en-US" dirty="0">
                <a:latin typeface="Calibri"/>
                <a:cs typeface="Calibri"/>
              </a:rPr>
              <a:t>B’(-r)  = 0.373</a:t>
            </a:r>
          </a:p>
        </p:txBody>
      </p:sp>
      <p:sp>
        <p:nvSpPr>
          <p:cNvPr id="30" name="TextBox 29"/>
          <p:cNvSpPr txBox="1"/>
          <p:nvPr/>
        </p:nvSpPr>
        <p:spPr>
          <a:xfrm>
            <a:off x="4840995" y="2624176"/>
            <a:ext cx="1399128" cy="646331"/>
          </a:xfrm>
          <a:prstGeom prst="rect">
            <a:avLst/>
          </a:prstGeom>
          <a:noFill/>
        </p:spPr>
        <p:txBody>
          <a:bodyPr wrap="none" rtlCol="0">
            <a:spAutoFit/>
          </a:bodyPr>
          <a:lstStyle/>
          <a:p>
            <a:r>
              <a:rPr lang="en-US" dirty="0">
                <a:latin typeface="Calibri"/>
                <a:cs typeface="Calibri"/>
              </a:rPr>
              <a:t>B(+r) = 0.883</a:t>
            </a:r>
          </a:p>
          <a:p>
            <a:r>
              <a:rPr lang="en-US" dirty="0">
                <a:latin typeface="Calibri"/>
                <a:cs typeface="Calibri"/>
              </a:rPr>
              <a:t>B(-r)  = 0.117</a:t>
            </a:r>
          </a:p>
        </p:txBody>
      </p:sp>
      <p:cxnSp>
        <p:nvCxnSpPr>
          <p:cNvPr id="32" name="Straight Arrow Connector 31"/>
          <p:cNvCxnSpPr>
            <a:stCxn id="3" idx="3"/>
            <a:endCxn id="27" idx="1"/>
          </p:cNvCxnSpPr>
          <p:nvPr/>
        </p:nvCxnSpPr>
        <p:spPr>
          <a:xfrm flipV="1">
            <a:off x="1510336" y="1880541"/>
            <a:ext cx="1128265"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endCxn id="28" idx="0"/>
          </p:cNvCxnSpPr>
          <p:nvPr/>
        </p:nvCxnSpPr>
        <p:spPr>
          <a:xfrm flipH="1">
            <a:off x="3330759" y="2243176"/>
            <a:ext cx="6243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5602995" y="2243176"/>
            <a:ext cx="1037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28" idx="3"/>
            <a:endCxn id="29" idx="1"/>
          </p:cNvCxnSpPr>
          <p:nvPr/>
        </p:nvCxnSpPr>
        <p:spPr>
          <a:xfrm flipV="1">
            <a:off x="4030324" y="1880542"/>
            <a:ext cx="818077" cy="10300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2859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SimHei" charset="-122"/>
                <a:ea typeface="SimHei" charset="-122"/>
                <a:cs typeface="SimHei" charset="-122"/>
              </a:rPr>
              <a:t>在</a:t>
            </a:r>
            <a:r>
              <a:rPr lang="zh-CN" altLang="en-US">
                <a:latin typeface="SimHei" charset="-122"/>
                <a:ea typeface="SimHei" charset="-122"/>
                <a:cs typeface="SimHei" charset="-122"/>
              </a:rPr>
              <a:t>线置信度更新</a:t>
            </a:r>
            <a:endParaRPr lang="en-US" dirty="0">
              <a:latin typeface="SimHei" charset="-122"/>
              <a:ea typeface="SimHei" charset="-122"/>
              <a:cs typeface="SimHei" charset="-122"/>
            </a:endParaRPr>
          </a:p>
        </p:txBody>
      </p:sp>
      <p:sp>
        <p:nvSpPr>
          <p:cNvPr id="3" name="Content Placeholder 2"/>
          <p:cNvSpPr>
            <a:spLocks noGrp="1"/>
          </p:cNvSpPr>
          <p:nvPr>
            <p:ph idx="1"/>
          </p:nvPr>
        </p:nvSpPr>
        <p:spPr>
          <a:xfrm>
            <a:off x="304800" y="1397001"/>
            <a:ext cx="8077200" cy="4729164"/>
          </a:xfrm>
        </p:spPr>
        <p:txBody>
          <a:bodyPr/>
          <a:lstStyle/>
          <a:p>
            <a:r>
              <a:rPr lang="zh-CN" altLang="en-US" sz="2400" dirty="0">
                <a:latin typeface="SimSun" charset="-122"/>
                <a:ea typeface="SimSun" charset="-122"/>
                <a:cs typeface="SimSun" charset="-122"/>
              </a:rPr>
              <a:t>在每一时刻</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开始于当前的置信分布 </a:t>
            </a:r>
            <a:r>
              <a:rPr lang="en-US" sz="2400" dirty="0">
                <a:latin typeface="SimSun" charset="-122"/>
                <a:ea typeface="SimSun" charset="-122"/>
                <a:cs typeface="SimSun" charset="-122"/>
              </a:rPr>
              <a:t>P(X | evidence)</a:t>
            </a:r>
          </a:p>
          <a:p>
            <a:r>
              <a:rPr lang="zh-CN" altLang="en-US" sz="2400" dirty="0">
                <a:latin typeface="SimSun" charset="-122"/>
                <a:ea typeface="SimSun" charset="-122"/>
                <a:cs typeface="SimSun" charset="-122"/>
              </a:rPr>
              <a:t>随时间推移进行更新</a:t>
            </a:r>
            <a:r>
              <a:rPr lang="en-US" sz="2400" dirty="0">
                <a:latin typeface="SimSun" charset="-122"/>
                <a:ea typeface="SimSun" charset="-122"/>
                <a:cs typeface="SimSun" charset="-122"/>
              </a:rPr>
              <a:t>:</a:t>
            </a: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根据观察到的证据进行更新</a:t>
            </a:r>
            <a:r>
              <a:rPr lang="en-US" sz="2400" dirty="0">
                <a:latin typeface="SimSun" charset="-122"/>
                <a:ea typeface="SimSun" charset="-122"/>
                <a:cs typeface="SimSun" charset="-122"/>
              </a:rPr>
              <a:t>:</a:t>
            </a: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前向算法</a:t>
            </a:r>
            <a:r>
              <a:rPr lang="en-US" altLang="zh-CN" sz="2400" dirty="0">
                <a:latin typeface="SimSun" charset="-122"/>
                <a:ea typeface="SimSun" charset="-122"/>
                <a:cs typeface="SimSun" charset="-122"/>
              </a:rPr>
              <a:t>(</a:t>
            </a:r>
            <a:r>
              <a:rPr lang="en-US" sz="2400" dirty="0">
                <a:latin typeface="SimSun" charset="-122"/>
                <a:ea typeface="SimSun" charset="-122"/>
                <a:cs typeface="SimSun" charset="-122"/>
              </a:rPr>
              <a:t>forward algorithm</a:t>
            </a:r>
            <a:r>
              <a:rPr lang="en-US" altLang="zh-CN" sz="2400" dirty="0">
                <a:latin typeface="SimSun" charset="-122"/>
                <a:ea typeface="SimSun" charset="-122"/>
                <a:cs typeface="SimSun" charset="-122"/>
              </a:rPr>
              <a:t>)</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每次执行这两步</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但不进行正规化</a:t>
            </a:r>
            <a:r>
              <a:rPr lang="en-US" sz="2400" dirty="0">
                <a:latin typeface="SimSun" charset="-122"/>
                <a:ea typeface="SimSun" charset="-122"/>
                <a:cs typeface="SimSun" charset="-122"/>
              </a:rPr>
              <a:t>)</a:t>
            </a: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p:txBody>
      </p:sp>
      <p:pic>
        <p:nvPicPr>
          <p:cNvPr id="5" name="Picture 13" descr="txp_fi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382030"/>
            <a:ext cx="66294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84335" y="4491387"/>
            <a:ext cx="511492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7"/>
          <p:cNvGrpSpPr>
            <a:grpSpLocks/>
          </p:cNvGrpSpPr>
          <p:nvPr/>
        </p:nvGrpSpPr>
        <p:grpSpPr bwMode="auto">
          <a:xfrm>
            <a:off x="6901149" y="2828118"/>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8077200" y="4100289"/>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953198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zh-CN" altLang="en-US" sz="3600" dirty="0">
                <a:latin typeface="SimHei" charset="-122"/>
                <a:ea typeface="SimHei" charset="-122"/>
                <a:cs typeface="SimHei" charset="-122"/>
              </a:rPr>
              <a:t>前向推移算法</a:t>
            </a:r>
            <a:br>
              <a:rPr lang="en-US" altLang="zh-CN" sz="3600" dirty="0">
                <a:latin typeface="SimHei" charset="-122"/>
                <a:ea typeface="SimHei" charset="-122"/>
                <a:cs typeface="SimHei" charset="-122"/>
              </a:rPr>
            </a:br>
            <a:r>
              <a:rPr lang="en-US" altLang="zh-CN" sz="3600" dirty="0">
                <a:latin typeface="SimHei" charset="-122"/>
                <a:ea typeface="SimHei" charset="-122"/>
                <a:cs typeface="SimHei" charset="-122"/>
              </a:rPr>
              <a:t>(</a:t>
            </a:r>
            <a:r>
              <a:rPr lang="en-US" sz="3600" dirty="0">
                <a:latin typeface="SimHei" charset="-122"/>
                <a:ea typeface="SimHei" charset="-122"/>
                <a:cs typeface="SimHei" charset="-122"/>
              </a:rPr>
              <a:t>The Forward Algorithm</a:t>
            </a:r>
            <a:r>
              <a:rPr lang="en-US" altLang="zh-CN" sz="3600" dirty="0">
                <a:latin typeface="SimHei" charset="-122"/>
                <a:ea typeface="SimHei" charset="-122"/>
                <a:cs typeface="SimHei" charset="-122"/>
              </a:rPr>
              <a:t>)</a:t>
            </a:r>
            <a:endParaRPr lang="en-US" sz="3600" dirty="0">
              <a:latin typeface="SimHei" charset="-122"/>
              <a:ea typeface="SimHei" charset="-122"/>
              <a:cs typeface="SimHei" charset="-122"/>
            </a:endParaRPr>
          </a:p>
        </p:txBody>
      </p:sp>
      <p:sp>
        <p:nvSpPr>
          <p:cNvPr id="33795" name="Rectangle 3"/>
          <p:cNvSpPr>
            <a:spLocks noGrp="1" noChangeArrowheads="1"/>
          </p:cNvSpPr>
          <p:nvPr>
            <p:ph idx="1"/>
          </p:nvPr>
        </p:nvSpPr>
        <p:spPr>
          <a:xfrm>
            <a:off x="144464" y="1155700"/>
            <a:ext cx="8847136" cy="5549900"/>
          </a:xfrm>
        </p:spPr>
        <p:txBody>
          <a:bodyPr/>
          <a:lstStyle/>
          <a:p>
            <a:r>
              <a:rPr lang="zh-CN" altLang="en-US" sz="2400" dirty="0">
                <a:latin typeface="SimSun" charset="-122"/>
                <a:ea typeface="SimSun" charset="-122"/>
                <a:cs typeface="SimSun" charset="-122"/>
              </a:rPr>
              <a:t>在每一时刻我们都获得观察证据，并想知道：</a:t>
            </a: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可以推导出下面的更新过程：</a:t>
            </a: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pPr>
              <a:buFont typeface="Wingdings" pitchFamily="2" charset="2"/>
              <a:buNone/>
            </a:pP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dirty="0">
              <a:latin typeface="SimSun" charset="-122"/>
              <a:ea typeface="SimSun" charset="-122"/>
              <a:cs typeface="SimSun" charset="-122"/>
            </a:endParaRPr>
          </a:p>
        </p:txBody>
      </p:sp>
      <p:pic>
        <p:nvPicPr>
          <p:cNvPr id="1216516" name="Picture 4"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762279" y="4038600"/>
            <a:ext cx="31543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12"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74791" y="3498851"/>
            <a:ext cx="3468687"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746404" y="4870450"/>
            <a:ext cx="5781675"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9" name="Picture 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1792441" y="5708650"/>
            <a:ext cx="5840412"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1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1900239" y="1905001"/>
            <a:ext cx="2822575"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8" name="AutoShape 11"/>
          <p:cNvSpPr>
            <a:spLocks noChangeArrowheads="1"/>
          </p:cNvSpPr>
          <p:nvPr/>
        </p:nvSpPr>
        <p:spPr bwMode="auto">
          <a:xfrm>
            <a:off x="5410200" y="3003551"/>
            <a:ext cx="3581400" cy="990600"/>
          </a:xfrm>
          <a:prstGeom prst="wedgeRectCallout">
            <a:avLst>
              <a:gd name="adj1" fmla="val -93809"/>
              <a:gd name="adj2" fmla="val 32914"/>
            </a:avLst>
          </a:prstGeom>
          <a:ln>
            <a:headEnd/>
            <a:tailEnd/>
          </a:ln>
        </p:spPr>
        <p:style>
          <a:lnRef idx="2">
            <a:schemeClr val="dk1"/>
          </a:lnRef>
          <a:fillRef idx="1">
            <a:schemeClr val="lt1"/>
          </a:fillRef>
          <a:effectRef idx="0">
            <a:schemeClr val="dk1"/>
          </a:effectRef>
          <a:fontRef idx="minor">
            <a:schemeClr val="dk1"/>
          </a:fontRef>
        </p:style>
        <p:txBody>
          <a:bodyPr/>
          <a:lstStyle/>
          <a:p>
            <a:pPr algn="ctr"/>
            <a:r>
              <a:rPr lang="zh-CN" altLang="en-US" dirty="0">
                <a:latin typeface="SimSun" charset="-122"/>
                <a:ea typeface="SimSun" charset="-122"/>
                <a:cs typeface="SimSun" charset="-122"/>
              </a:rPr>
              <a:t>可以在每一时刻进行正规化如果我们想知道</a:t>
            </a:r>
            <a:r>
              <a:rPr lang="en-US" dirty="0">
                <a:latin typeface="SimSun" charset="-122"/>
                <a:ea typeface="SimSun" charset="-122"/>
                <a:cs typeface="SimSun" charset="-122"/>
              </a:rPr>
              <a:t> P(</a:t>
            </a:r>
            <a:r>
              <a:rPr lang="en-US" dirty="0" err="1">
                <a:latin typeface="SimSun" charset="-122"/>
                <a:ea typeface="SimSun" charset="-122"/>
                <a:cs typeface="SimSun" charset="-122"/>
              </a:rPr>
              <a:t>x|e</a:t>
            </a:r>
            <a:r>
              <a:rPr lang="en-US" dirty="0">
                <a:latin typeface="SimSun" charset="-122"/>
                <a:ea typeface="SimSun" charset="-122"/>
                <a:cs typeface="SimSun" charset="-122"/>
              </a:rPr>
              <a:t>) , </a:t>
            </a:r>
            <a:r>
              <a:rPr lang="zh-CN" altLang="en-US" dirty="0">
                <a:latin typeface="SimSun" charset="-122"/>
                <a:ea typeface="SimSun" charset="-122"/>
                <a:cs typeface="SimSun" charset="-122"/>
              </a:rPr>
              <a:t>或再最后一起做一次正规化</a:t>
            </a:r>
            <a:endParaRPr lang="en-US" dirty="0">
              <a:latin typeface="SimSun" charset="-122"/>
              <a:ea typeface="SimSun" charset="-122"/>
              <a:cs typeface="SimSun" charset="-122"/>
            </a:endParaRPr>
          </a:p>
        </p:txBody>
      </p:sp>
    </p:spTree>
    <p:extLst>
      <p:ext uri="{BB962C8B-B14F-4D97-AF65-F5344CB8AC3E}">
        <p14:creationId xmlns:p14="http://schemas.microsoft.com/office/powerpoint/2010/main" val="958055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6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148860"/>
            <a:ext cx="9144000" cy="857250"/>
          </a:xfrm>
        </p:spPr>
        <p:txBody>
          <a:bodyPr/>
          <a:lstStyle/>
          <a:p>
            <a:r>
              <a:rPr lang="zh-CN" altLang="en-US" sz="3000" dirty="0">
                <a:latin typeface="+mj-ea"/>
                <a:cs typeface="Calibri"/>
              </a:rPr>
              <a:t>推理</a:t>
            </a:r>
            <a:r>
              <a:rPr lang="en-US" altLang="zh-CN" sz="3000" dirty="0">
                <a:latin typeface="+mj-ea"/>
                <a:cs typeface="Calibri"/>
              </a:rPr>
              <a:t>: </a:t>
            </a:r>
            <a:r>
              <a:rPr lang="zh-CN" altLang="en-US" sz="3000" dirty="0">
                <a:latin typeface="+mj-ea"/>
                <a:cs typeface="Calibri"/>
              </a:rPr>
              <a:t>基本情况</a:t>
            </a:r>
            <a:endParaRPr lang="en-US" sz="3000" dirty="0">
              <a:latin typeface="Calibri"/>
              <a:ea typeface="ＭＳ Ｐゴシック" pitchFamily="34" charset="-128"/>
              <a:cs typeface="Calibri"/>
            </a:endParaRPr>
          </a:p>
        </p:txBody>
      </p:sp>
      <p:sp>
        <p:nvSpPr>
          <p:cNvPr id="17" name="Oval 4"/>
          <p:cNvSpPr>
            <a:spLocks noChangeArrowheads="1"/>
          </p:cNvSpPr>
          <p:nvPr/>
        </p:nvSpPr>
        <p:spPr bwMode="auto">
          <a:xfrm>
            <a:off x="4972050" y="3028950"/>
            <a:ext cx="400050" cy="400050"/>
          </a:xfrm>
          <a:prstGeom prst="ellipse">
            <a:avLst/>
          </a:prstGeom>
          <a:solidFill>
            <a:schemeClr val="bg2"/>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E</a:t>
            </a:r>
            <a:r>
              <a:rPr lang="en-US" baseline="-25000">
                <a:solidFill>
                  <a:srgbClr val="000000"/>
                </a:solidFill>
                <a:latin typeface="Calibri"/>
                <a:ea typeface="+mn-ea"/>
                <a:cs typeface="Calibri"/>
              </a:rPr>
              <a:t>1</a:t>
            </a:r>
          </a:p>
        </p:txBody>
      </p:sp>
      <p:sp>
        <p:nvSpPr>
          <p:cNvPr id="18" name="Oval 5"/>
          <p:cNvSpPr>
            <a:spLocks noChangeArrowheads="1"/>
          </p:cNvSpPr>
          <p:nvPr/>
        </p:nvSpPr>
        <p:spPr bwMode="auto">
          <a:xfrm>
            <a:off x="4972050" y="222885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1</a:t>
            </a:r>
          </a:p>
        </p:txBody>
      </p:sp>
      <p:cxnSp>
        <p:nvCxnSpPr>
          <p:cNvPr id="19" name="AutoShape 6"/>
          <p:cNvCxnSpPr>
            <a:cxnSpLocks noChangeShapeType="1"/>
            <a:stCxn id="18" idx="4"/>
            <a:endCxn id="17" idx="0"/>
          </p:cNvCxnSpPr>
          <p:nvPr/>
        </p:nvCxnSpPr>
        <p:spPr bwMode="auto">
          <a:xfrm>
            <a:off x="5172075" y="2639616"/>
            <a:ext cx="0" cy="378619"/>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20" name="Picture 18" descr="txp_fi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767138" y="4171951"/>
            <a:ext cx="1132284"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4743450"/>
            <a:ext cx="2270522" cy="1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6" descr="txp_fi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962401" y="5423298"/>
            <a:ext cx="1393031"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txp_fi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5086351"/>
            <a:ext cx="1122759" cy="20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rotWithShape="1">
          <a:blip r:embed="rId10" cstate="print">
            <a:extLst>
              <a:ext uri="{28A0092B-C50C-407E-A947-70E740481C1C}">
                <a14:useLocalDpi xmlns:a14="http://schemas.microsoft.com/office/drawing/2010/main" val="0"/>
              </a:ext>
            </a:extLst>
          </a:blip>
          <a:srcRect r="55761"/>
          <a:stretch/>
        </p:blipFill>
        <p:spPr>
          <a:xfrm>
            <a:off x="3559911" y="2114550"/>
            <a:ext cx="733193" cy="1515380"/>
          </a:xfrm>
          <a:prstGeom prst="rect">
            <a:avLst/>
          </a:prstGeom>
        </p:spPr>
      </p:pic>
    </p:spTree>
    <p:extLst>
      <p:ext uri="{BB962C8B-B14F-4D97-AF65-F5344CB8AC3E}">
        <p14:creationId xmlns:p14="http://schemas.microsoft.com/office/powerpoint/2010/main" val="1359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Calibri"/>
                <a:cs typeface="Calibri"/>
              </a:rPr>
              <a:t>给定观察变量下的推理</a:t>
            </a:r>
            <a:endParaRPr lang="en-US" dirty="0">
              <a:latin typeface="Calibri"/>
              <a:cs typeface="Calibri"/>
            </a:endParaRPr>
          </a:p>
        </p:txBody>
      </p:sp>
      <p:sp>
        <p:nvSpPr>
          <p:cNvPr id="3" name="Content Placeholder 2"/>
          <p:cNvSpPr>
            <a:spLocks noGrp="1"/>
          </p:cNvSpPr>
          <p:nvPr>
            <p:ph idx="1"/>
          </p:nvPr>
        </p:nvSpPr>
        <p:spPr>
          <a:xfrm>
            <a:off x="304800" y="1771650"/>
            <a:ext cx="8534400" cy="4705350"/>
          </a:xfrm>
        </p:spPr>
        <p:txBody>
          <a:bodyPr/>
          <a:lstStyle/>
          <a:p>
            <a:pPr>
              <a:lnSpc>
                <a:spcPct val="90000"/>
              </a:lnSpc>
            </a:pPr>
            <a:r>
              <a:rPr lang="zh-CN" altLang="en-US" sz="1800" dirty="0">
                <a:latin typeface="Calibri"/>
                <a:cs typeface="Calibri"/>
              </a:rPr>
              <a:t>假设给定当前置信分布 </a:t>
            </a:r>
            <a:r>
              <a:rPr lang="en-US" sz="1800" dirty="0">
                <a:latin typeface="Calibri"/>
                <a:cs typeface="Calibri"/>
              </a:rPr>
              <a:t>P(X | previous evidence):</a:t>
            </a: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r>
              <a:rPr lang="zh-CN" altLang="en-US" sz="1800" dirty="0">
                <a:latin typeface="Calibri"/>
                <a:cs typeface="Calibri"/>
              </a:rPr>
              <a:t>然后</a:t>
            </a:r>
            <a:r>
              <a:rPr lang="en-US" sz="1800" dirty="0">
                <a:latin typeface="Calibri"/>
                <a:cs typeface="Calibri"/>
              </a:rPr>
              <a:t>, </a:t>
            </a:r>
            <a:r>
              <a:rPr lang="zh-CN" altLang="en-US" sz="1800" dirty="0">
                <a:latin typeface="Calibri"/>
                <a:cs typeface="Calibri"/>
              </a:rPr>
              <a:t>当前时刻观察结果获得后</a:t>
            </a:r>
            <a:r>
              <a:rPr lang="en-US" sz="1800" dirty="0">
                <a:latin typeface="Calibri"/>
                <a:cs typeface="Calibri"/>
              </a:rPr>
              <a:t>:</a:t>
            </a: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pPr>
              <a:lnSpc>
                <a:spcPct val="90000"/>
              </a:lnSpc>
            </a:pPr>
            <a:r>
              <a:rPr lang="zh-CN" altLang="en-US" sz="1800" dirty="0">
                <a:latin typeface="Calibri"/>
                <a:cs typeface="Calibri"/>
              </a:rPr>
              <a:t>或表示为</a:t>
            </a:r>
            <a:r>
              <a:rPr lang="en-US" sz="1800" dirty="0">
                <a:latin typeface="Calibri"/>
                <a:cs typeface="Calibri"/>
              </a:rPr>
              <a:t>:</a:t>
            </a:r>
          </a:p>
          <a:p>
            <a:pPr>
              <a:lnSpc>
                <a:spcPct val="90000"/>
              </a:lnSpc>
            </a:pPr>
            <a:endParaRPr lang="en-US" sz="1800" dirty="0">
              <a:latin typeface="Calibri"/>
              <a:cs typeface="Calibri"/>
            </a:endParaRPr>
          </a:p>
          <a:p>
            <a:pPr>
              <a:lnSpc>
                <a:spcPct val="90000"/>
              </a:lnSpc>
            </a:pPr>
            <a:endParaRPr lang="en-US" sz="1800" dirty="0">
              <a:latin typeface="Calibri"/>
              <a:cs typeface="Calibri"/>
            </a:endParaRPr>
          </a:p>
          <a:p>
            <a:endParaRPr lang="en-US" sz="1800" dirty="0">
              <a:latin typeface="Calibri"/>
              <a:cs typeface="Calibri"/>
            </a:endParaRPr>
          </a:p>
        </p:txBody>
      </p:sp>
      <p:grpSp>
        <p:nvGrpSpPr>
          <p:cNvPr id="8" name="Group 19"/>
          <p:cNvGrpSpPr>
            <a:grpSpLocks/>
          </p:cNvGrpSpPr>
          <p:nvPr/>
        </p:nvGrpSpPr>
        <p:grpSpPr bwMode="auto">
          <a:xfrm>
            <a:off x="6858000" y="1714500"/>
            <a:ext cx="441722" cy="1325168"/>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defTabSz="685800"/>
              <a:r>
                <a:rPr lang="en-US" i="1" dirty="0">
                  <a:solidFill>
                    <a:srgbClr val="000000"/>
                  </a:solidFill>
                  <a:latin typeface="Calibri"/>
                  <a:ea typeface="+mn-ea"/>
                  <a:cs typeface="Calibri"/>
                </a:rPr>
                <a:t>E</a:t>
              </a:r>
              <a:r>
                <a:rPr lang="en-US" baseline="-25000" dirty="0">
                  <a:solidFill>
                    <a:srgbClr val="000000"/>
                  </a:solidFill>
                  <a:latin typeface="Calibri"/>
                  <a:ea typeface="+mn-ea"/>
                  <a:cs typeface="Calibri"/>
                </a:rPr>
                <a:t>1</a:t>
              </a:r>
              <a:endParaRPr lang="en-US" sz="1050" baseline="-25000" dirty="0">
                <a:solidFill>
                  <a:srgbClr val="000000"/>
                </a:solidFill>
                <a:latin typeface="Calibri"/>
                <a:ea typeface="+mn-ea"/>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defTabSz="685800"/>
              <a:r>
                <a:rPr lang="en-US" i="1" dirty="0">
                  <a:solidFill>
                    <a:srgbClr val="000000"/>
                  </a:solidFill>
                  <a:latin typeface="Calibri"/>
                  <a:ea typeface="+mn-ea"/>
                  <a:cs typeface="Calibri"/>
                </a:rPr>
                <a:t>X</a:t>
              </a:r>
              <a:r>
                <a:rPr lang="en-US" baseline="-25000" dirty="0">
                  <a:solidFill>
                    <a:srgbClr val="000000"/>
                  </a:solidFill>
                  <a:latin typeface="Calibri"/>
                  <a:ea typeface="+mn-ea"/>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1" y="1771650"/>
            <a:ext cx="1657349" cy="151538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228850"/>
            <a:ext cx="2719388" cy="275471"/>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1" y="3143250"/>
            <a:ext cx="1897277" cy="261938"/>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4650" y="3143250"/>
            <a:ext cx="3348038" cy="260795"/>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1750" y="3543300"/>
            <a:ext cx="2800350" cy="295552"/>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751" y="4629150"/>
            <a:ext cx="3114932" cy="261938"/>
          </a:xfrm>
          <a:prstGeom prst="rect">
            <a:avLst/>
          </a:prstGeom>
        </p:spPr>
      </p:pic>
      <p:pic>
        <p:nvPicPr>
          <p:cNvPr id="20" name="Picture 1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750" y="4114800"/>
            <a:ext cx="3600450" cy="262238"/>
          </a:xfrm>
          <a:prstGeom prst="rect">
            <a:avLst/>
          </a:prstGeom>
        </p:spPr>
      </p:pic>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250" y="5486400"/>
            <a:ext cx="3771900" cy="262720"/>
          </a:xfrm>
          <a:prstGeom prst="rect">
            <a:avLst/>
          </a:prstGeom>
        </p:spPr>
      </p:pic>
      <p:sp>
        <p:nvSpPr>
          <p:cNvPr id="23" name="Content Placeholder 2"/>
          <p:cNvSpPr txBox="1">
            <a:spLocks/>
          </p:cNvSpPr>
          <p:nvPr/>
        </p:nvSpPr>
        <p:spPr bwMode="auto">
          <a:xfrm>
            <a:off x="5829300" y="4914900"/>
            <a:ext cx="3429000" cy="1200150"/>
          </a:xfrm>
          <a:prstGeom prst="rect">
            <a:avLst/>
          </a:prstGeom>
          <a:noFill/>
          <a:ln w="9525">
            <a:noFill/>
            <a:miter lim="800000"/>
            <a:headEnd/>
            <a:tailEnd/>
          </a:ln>
        </p:spPr>
        <p:txBody>
          <a:bodyPr vert="horz" wrap="square" lIns="68577" tIns="34289" rIns="68577" bIns="34289"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257162" indent="-257162" defTabSz="685800">
              <a:lnSpc>
                <a:spcPct val="90000"/>
              </a:lnSpc>
              <a:buClr>
                <a:srgbClr val="333399"/>
              </a:buClr>
            </a:pPr>
            <a:r>
              <a:rPr lang="en-US" sz="1800" dirty="0">
                <a:solidFill>
                  <a:srgbClr val="333399"/>
                </a:solidFill>
                <a:latin typeface="Calibri"/>
                <a:cs typeface="Calibri"/>
              </a:rPr>
              <a:t>Basic idea: beliefs “reweighted” by likelihood of evidence</a:t>
            </a:r>
          </a:p>
          <a:p>
            <a:pPr marL="257162" indent="-257162" defTabSz="685800">
              <a:lnSpc>
                <a:spcPct val="90000"/>
              </a:lnSpc>
              <a:buClr>
                <a:srgbClr val="333399"/>
              </a:buClr>
            </a:pPr>
            <a:r>
              <a:rPr lang="en-US" sz="1800" dirty="0">
                <a:solidFill>
                  <a:srgbClr val="333399"/>
                </a:solidFill>
                <a:latin typeface="Calibri"/>
                <a:cs typeface="Calibri"/>
              </a:rPr>
              <a:t>Unlike passage of time, we have to renormalize</a:t>
            </a:r>
          </a:p>
          <a:p>
            <a:pPr marL="257162" indent="-257162" defTabSz="685800">
              <a:buClr>
                <a:srgbClr val="333399"/>
              </a:buClr>
            </a:pPr>
            <a:endParaRPr lang="en-US" sz="1800" dirty="0">
              <a:solidFill>
                <a:srgbClr val="333399"/>
              </a:solidFill>
              <a:latin typeface="Calibri"/>
              <a:cs typeface="Calibri"/>
            </a:endParaRPr>
          </a:p>
        </p:txBody>
      </p:sp>
    </p:spTree>
    <p:extLst>
      <p:ext uri="{BB962C8B-B14F-4D97-AF65-F5344CB8AC3E}">
        <p14:creationId xmlns:p14="http://schemas.microsoft.com/office/powerpoint/2010/main" val="6541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zh-CN" altLang="en-US" dirty="0">
                <a:latin typeface="+mj-ea"/>
                <a:cs typeface="Calibri"/>
              </a:rPr>
              <a:t>举例</a:t>
            </a:r>
            <a:r>
              <a:rPr lang="en-US" dirty="0">
                <a:latin typeface="+mj-ea"/>
                <a:cs typeface="Calibri"/>
              </a:rPr>
              <a:t>: </a:t>
            </a:r>
            <a:r>
              <a:rPr lang="zh-CN" altLang="en-US" dirty="0">
                <a:latin typeface="+mj-ea"/>
                <a:cs typeface="Calibri"/>
              </a:rPr>
              <a:t>观察过滤</a:t>
            </a:r>
            <a:endParaRPr lang="en-US" dirty="0">
              <a:latin typeface="+mj-ea"/>
              <a:cs typeface="Calibri"/>
            </a:endParaRPr>
          </a:p>
        </p:txBody>
      </p:sp>
      <p:sp>
        <p:nvSpPr>
          <p:cNvPr id="65538" name="Rectangle 3"/>
          <p:cNvSpPr>
            <a:spLocks noGrp="1" noChangeArrowheads="1"/>
          </p:cNvSpPr>
          <p:nvPr>
            <p:ph idx="1"/>
          </p:nvPr>
        </p:nvSpPr>
        <p:spPr>
          <a:xfrm>
            <a:off x="742950" y="1905001"/>
            <a:ext cx="8096250" cy="3546873"/>
          </a:xfrm>
        </p:spPr>
        <p:txBody>
          <a:bodyPr/>
          <a:lstStyle/>
          <a:p>
            <a:r>
              <a:rPr lang="zh-CN" altLang="en-US" sz="1800" dirty="0">
                <a:latin typeface="+mn-ea"/>
                <a:cs typeface="Calibri"/>
              </a:rPr>
              <a:t>当我们获得观察值后</a:t>
            </a:r>
            <a:r>
              <a:rPr lang="en-US" sz="1800" dirty="0">
                <a:latin typeface="+mn-ea"/>
                <a:cs typeface="Calibri"/>
              </a:rPr>
              <a:t>, </a:t>
            </a:r>
            <a:r>
              <a:rPr lang="zh-CN" altLang="en-US" sz="1800" dirty="0">
                <a:latin typeface="+mn-ea"/>
                <a:cs typeface="Calibri"/>
              </a:rPr>
              <a:t>置信分布被重新加权修正</a:t>
            </a:r>
            <a:r>
              <a:rPr lang="en-US" sz="1800" dirty="0">
                <a:latin typeface="+mn-ea"/>
                <a:cs typeface="Calibri"/>
              </a:rPr>
              <a:t>, </a:t>
            </a:r>
            <a:r>
              <a:rPr lang="zh-CN" altLang="en-US" sz="1800" dirty="0">
                <a:latin typeface="+mn-ea"/>
                <a:cs typeface="Calibri"/>
              </a:rPr>
              <a:t>不确定性</a:t>
            </a:r>
            <a:r>
              <a:rPr lang="en-US" sz="1800" dirty="0">
                <a:latin typeface="+mn-ea"/>
                <a:cs typeface="Calibri"/>
              </a:rPr>
              <a:t> </a:t>
            </a:r>
            <a:r>
              <a:rPr lang="ja-JP" altLang="en-US" sz="1800" dirty="0">
                <a:latin typeface="+mn-ea"/>
                <a:cs typeface="Calibri"/>
              </a:rPr>
              <a:t>“</a:t>
            </a:r>
            <a:r>
              <a:rPr lang="zh-CN" altLang="en-US" sz="1800" dirty="0">
                <a:latin typeface="+mn-ea"/>
                <a:cs typeface="Calibri"/>
              </a:rPr>
              <a:t>降低</a:t>
            </a:r>
            <a:r>
              <a:rPr lang="ja-JP" altLang="en-US" sz="1800" dirty="0">
                <a:latin typeface="+mn-ea"/>
                <a:cs typeface="Calibri"/>
              </a:rPr>
              <a:t>”</a:t>
            </a:r>
            <a:endParaRPr lang="en-US" sz="1800" dirty="0">
              <a:latin typeface="+mn-ea"/>
              <a:cs typeface="Calibri"/>
            </a:endParaRPr>
          </a:p>
        </p:txBody>
      </p:sp>
      <p:graphicFrame>
        <p:nvGraphicFramePr>
          <p:cNvPr id="65539" name="Object 2"/>
          <p:cNvGraphicFramePr>
            <a:graphicFrameLocks noChangeAspect="1"/>
          </p:cNvGraphicFramePr>
          <p:nvPr>
            <p:extLst/>
          </p:nvPr>
        </p:nvGraphicFramePr>
        <p:xfrm>
          <a:off x="4914901" y="2743201"/>
          <a:ext cx="1878806" cy="1269206"/>
        </p:xfrm>
        <a:graphic>
          <a:graphicData uri="http://schemas.openxmlformats.org/presentationml/2006/ole">
            <mc:AlternateContent xmlns:mc="http://schemas.openxmlformats.org/markup-compatibility/2006">
              <mc:Choice xmlns:v="urn:schemas-microsoft-com:vml" Requires="v">
                <p:oleObj spid="_x0000_s4119" name="Photo Editor Photo" r:id="rId5" imgW="3802710" imgH="2567619" progId="MSPhotoEd.3">
                  <p:embed/>
                </p:oleObj>
              </mc:Choice>
              <mc:Fallback>
                <p:oleObj name="Photo Editor Photo" r:id="rId5" imgW="3802710" imgH="2567619" progId="MSPhotoEd.3">
                  <p:embed/>
                  <p:pic>
                    <p:nvPicPr>
                      <p:cNvPr id="6553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901" y="2743201"/>
                        <a:ext cx="1878806" cy="126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554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1595" t="905" r="2145" b="2351"/>
          <a:stretch>
            <a:fillRect/>
          </a:stretch>
        </p:blipFill>
        <p:spPr bwMode="auto">
          <a:xfrm>
            <a:off x="2245519" y="2745582"/>
            <a:ext cx="1869281" cy="1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a:off x="2286001" y="4108847"/>
            <a:ext cx="18883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500" dirty="0">
                <a:solidFill>
                  <a:srgbClr val="000000"/>
                </a:solidFill>
                <a:latin typeface="Calibri"/>
                <a:cs typeface="Calibri"/>
              </a:rPr>
              <a:t>Before observation</a:t>
            </a:r>
          </a:p>
        </p:txBody>
      </p:sp>
      <p:sp>
        <p:nvSpPr>
          <p:cNvPr id="65542" name="Text Box 7"/>
          <p:cNvSpPr txBox="1">
            <a:spLocks noChangeArrowheads="1"/>
          </p:cNvSpPr>
          <p:nvPr/>
        </p:nvSpPr>
        <p:spPr bwMode="auto">
          <a:xfrm>
            <a:off x="5083969" y="4108847"/>
            <a:ext cx="18883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eaLnBrk="1" hangingPunct="1">
              <a:spcBef>
                <a:spcPct val="50000"/>
              </a:spcBef>
            </a:pPr>
            <a:r>
              <a:rPr lang="en-US" sz="1500">
                <a:solidFill>
                  <a:srgbClr val="000000"/>
                </a:solidFill>
                <a:latin typeface="Calibri"/>
                <a:cs typeface="Calibri"/>
              </a:rPr>
              <a:t>After observation</a:t>
            </a:r>
          </a:p>
        </p:txBody>
      </p:sp>
      <p:pic>
        <p:nvPicPr>
          <p:cNvPr id="65543" name="Picture 8"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12332" y="4800600"/>
            <a:ext cx="2074069"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9450" y="3901327"/>
            <a:ext cx="1827609" cy="189141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678" y="3943350"/>
            <a:ext cx="1920914" cy="1893539"/>
          </a:xfrm>
          <a:prstGeom prst="rect">
            <a:avLst/>
          </a:prstGeom>
        </p:spPr>
      </p:pic>
    </p:spTree>
    <p:extLst>
      <p:ext uri="{BB962C8B-B14F-4D97-AF65-F5344CB8AC3E}">
        <p14:creationId xmlns:p14="http://schemas.microsoft.com/office/powerpoint/2010/main" val="132197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latin typeface="Calibri"/>
                <a:cs typeface="Calibri"/>
              </a:rPr>
              <a:t>Filtering(</a:t>
            </a:r>
            <a:r>
              <a:rPr lang="zh-CN" altLang="en-US" dirty="0">
                <a:latin typeface="Calibri"/>
                <a:cs typeface="Calibri"/>
              </a:rPr>
              <a:t>过滤法</a:t>
            </a:r>
            <a:r>
              <a:rPr lang="en-US" dirty="0">
                <a:latin typeface="Calibri"/>
                <a:cs typeface="Calibri"/>
              </a:rPr>
              <a:t>)</a:t>
            </a:r>
          </a:p>
        </p:txBody>
      </p:sp>
      <p:sp>
        <p:nvSpPr>
          <p:cNvPr id="8195" name="Content Placeholder 2"/>
          <p:cNvSpPr>
            <a:spLocks noGrp="1"/>
          </p:cNvSpPr>
          <p:nvPr>
            <p:ph idx="1"/>
          </p:nvPr>
        </p:nvSpPr>
        <p:spPr>
          <a:xfrm>
            <a:off x="57150" y="1771651"/>
            <a:ext cx="6172200" cy="3394472"/>
          </a:xfrm>
        </p:spPr>
        <p:txBody>
          <a:bodyPr/>
          <a:lstStyle/>
          <a:p>
            <a:pPr>
              <a:buNone/>
            </a:pPr>
            <a:br>
              <a:rPr lang="en-US" sz="600" dirty="0">
                <a:latin typeface="Calibri"/>
                <a:cs typeface="Calibri"/>
              </a:rPr>
            </a:br>
            <a:r>
              <a:rPr lang="en-US" sz="1800" b="1" dirty="0">
                <a:latin typeface="Calibri"/>
                <a:cs typeface="Calibri"/>
              </a:rPr>
              <a:t>Elapse time:</a:t>
            </a:r>
            <a:r>
              <a:rPr lang="en-US" sz="1800" dirty="0">
                <a:latin typeface="Calibri"/>
                <a:cs typeface="Calibri"/>
              </a:rPr>
              <a:t> compute P( </a:t>
            </a:r>
            <a:r>
              <a:rPr lang="en-US" sz="1800" dirty="0" err="1">
                <a:latin typeface="Calibri"/>
                <a:cs typeface="Calibri"/>
              </a:rPr>
              <a:t>X</a:t>
            </a:r>
            <a:r>
              <a:rPr lang="en-US" sz="1800" baseline="-25000" dirty="0" err="1">
                <a:latin typeface="Calibri"/>
                <a:cs typeface="Calibri"/>
              </a:rPr>
              <a:t>t</a:t>
            </a:r>
            <a:r>
              <a:rPr lang="en-US" sz="1800" baseline="-25000" dirty="0">
                <a:latin typeface="Calibri"/>
                <a:cs typeface="Calibri"/>
              </a:rPr>
              <a:t> </a:t>
            </a:r>
            <a:r>
              <a:rPr lang="en-US" sz="1800" dirty="0">
                <a:latin typeface="Calibri"/>
                <a:cs typeface="Calibri"/>
              </a:rPr>
              <a:t>| e</a:t>
            </a:r>
            <a:r>
              <a:rPr lang="en-US" sz="1800" baseline="-25000" dirty="0">
                <a:latin typeface="Calibri"/>
                <a:cs typeface="Calibri"/>
              </a:rPr>
              <a:t>1:t-1 </a:t>
            </a:r>
            <a:r>
              <a:rPr lang="en-US" sz="1800" dirty="0">
                <a:latin typeface="Calibri"/>
                <a:cs typeface="Calibri"/>
              </a:rPr>
              <a:t>)</a:t>
            </a:r>
            <a:br>
              <a:rPr lang="en-US" sz="1800" dirty="0">
                <a:latin typeface="Calibri"/>
                <a:cs typeface="Calibri"/>
              </a:rPr>
            </a:br>
            <a:br>
              <a:rPr lang="en-US" sz="1800" dirty="0">
                <a:latin typeface="Calibri"/>
                <a:cs typeface="Calibri"/>
              </a:rPr>
            </a:br>
            <a:br>
              <a:rPr lang="en-US" sz="1800" dirty="0">
                <a:latin typeface="Calibri"/>
                <a:cs typeface="Calibri"/>
              </a:rPr>
            </a:br>
            <a:br>
              <a:rPr lang="en-US" sz="1800" dirty="0">
                <a:latin typeface="Calibri"/>
                <a:cs typeface="Calibri"/>
              </a:rPr>
            </a:br>
            <a:r>
              <a:rPr lang="en-US" sz="1800" b="1" dirty="0">
                <a:latin typeface="Calibri"/>
                <a:cs typeface="Calibri"/>
              </a:rPr>
              <a:t>Observe: </a:t>
            </a:r>
            <a:r>
              <a:rPr lang="en-US" sz="1800" dirty="0">
                <a:latin typeface="Calibri"/>
                <a:cs typeface="Calibri"/>
              </a:rPr>
              <a:t>compute P( </a:t>
            </a:r>
            <a:r>
              <a:rPr lang="en-US" sz="1800" dirty="0" err="1">
                <a:latin typeface="Calibri"/>
                <a:cs typeface="Calibri"/>
              </a:rPr>
              <a:t>X</a:t>
            </a:r>
            <a:r>
              <a:rPr lang="en-US" sz="1800" baseline="-25000" dirty="0" err="1">
                <a:latin typeface="Calibri"/>
                <a:cs typeface="Calibri"/>
              </a:rPr>
              <a:t>t</a:t>
            </a:r>
            <a:r>
              <a:rPr lang="en-US" sz="1800" baseline="-25000" dirty="0">
                <a:latin typeface="Calibri"/>
                <a:cs typeface="Calibri"/>
              </a:rPr>
              <a:t> </a:t>
            </a:r>
            <a:r>
              <a:rPr lang="en-US" sz="1800" dirty="0">
                <a:latin typeface="Calibri"/>
                <a:cs typeface="Calibri"/>
              </a:rPr>
              <a:t>| e</a:t>
            </a:r>
            <a:r>
              <a:rPr lang="en-US" sz="1800" baseline="-25000" dirty="0">
                <a:latin typeface="Calibri"/>
                <a:cs typeface="Calibri"/>
              </a:rPr>
              <a:t>1:t </a:t>
            </a:r>
            <a:r>
              <a:rPr lang="en-US" sz="1800" dirty="0">
                <a:latin typeface="Calibri"/>
                <a:cs typeface="Calibri"/>
              </a:rPr>
              <a:t>)</a:t>
            </a:r>
          </a:p>
          <a:p>
            <a:pPr lvl="1"/>
            <a:endParaRPr lang="en-US" sz="1800" dirty="0">
              <a:latin typeface="Calibri"/>
              <a:cs typeface="Calibri"/>
            </a:endParaRPr>
          </a:p>
        </p:txBody>
      </p:sp>
      <p:sp>
        <p:nvSpPr>
          <p:cNvPr id="8196" name="Oval 6"/>
          <p:cNvSpPr>
            <a:spLocks noChangeArrowheads="1"/>
          </p:cNvSpPr>
          <p:nvPr/>
        </p:nvSpPr>
        <p:spPr bwMode="auto">
          <a:xfrm>
            <a:off x="2257425" y="42862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2</a:t>
            </a:r>
          </a:p>
        </p:txBody>
      </p:sp>
      <p:cxnSp>
        <p:nvCxnSpPr>
          <p:cNvPr id="8197" name="AutoShape 7"/>
          <p:cNvCxnSpPr>
            <a:cxnSpLocks noChangeShapeType="1"/>
            <a:stCxn id="8196" idx="4"/>
            <a:endCxn id="8202" idx="0"/>
          </p:cNvCxnSpPr>
          <p:nvPr/>
        </p:nvCxnSpPr>
        <p:spPr bwMode="auto">
          <a:xfrm rot="5400000">
            <a:off x="2343151" y="4800602"/>
            <a:ext cx="228600" cy="2381"/>
          </a:xfrm>
          <a:prstGeom prst="straightConnector1">
            <a:avLst/>
          </a:prstGeom>
          <a:noFill/>
          <a:ln w="28575">
            <a:solidFill>
              <a:schemeClr val="tx2"/>
            </a:solidFill>
            <a:round/>
            <a:headEnd/>
            <a:tailEnd type="triangle" w="lg" len="lg"/>
          </a:ln>
        </p:spPr>
      </p:cxnSp>
      <p:sp>
        <p:nvSpPr>
          <p:cNvPr id="8198" name="Oval 8"/>
          <p:cNvSpPr>
            <a:spLocks noChangeArrowheads="1"/>
          </p:cNvSpPr>
          <p:nvPr/>
        </p:nvSpPr>
        <p:spPr bwMode="auto">
          <a:xfrm>
            <a:off x="1143000" y="49149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1</a:t>
            </a:r>
          </a:p>
        </p:txBody>
      </p:sp>
      <p:cxnSp>
        <p:nvCxnSpPr>
          <p:cNvPr id="8199" name="AutoShape 9"/>
          <p:cNvCxnSpPr>
            <a:cxnSpLocks noChangeShapeType="1"/>
            <a:stCxn id="8200" idx="6"/>
            <a:endCxn id="8196" idx="2"/>
          </p:cNvCxnSpPr>
          <p:nvPr/>
        </p:nvCxnSpPr>
        <p:spPr bwMode="auto">
          <a:xfrm>
            <a:off x="1543051" y="4486276"/>
            <a:ext cx="714375" cy="1191"/>
          </a:xfrm>
          <a:prstGeom prst="straightConnector1">
            <a:avLst/>
          </a:prstGeom>
          <a:noFill/>
          <a:ln w="28575">
            <a:solidFill>
              <a:schemeClr val="tx2"/>
            </a:solidFill>
            <a:round/>
            <a:headEnd/>
            <a:tailEnd type="triangle" w="lg" len="lg"/>
          </a:ln>
        </p:spPr>
      </p:cxnSp>
      <p:sp>
        <p:nvSpPr>
          <p:cNvPr id="8200" name="Oval 10"/>
          <p:cNvSpPr>
            <a:spLocks noChangeArrowheads="1"/>
          </p:cNvSpPr>
          <p:nvPr/>
        </p:nvSpPr>
        <p:spPr bwMode="auto">
          <a:xfrm>
            <a:off x="1143000" y="42862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1</a:t>
            </a:r>
          </a:p>
        </p:txBody>
      </p:sp>
      <p:cxnSp>
        <p:nvCxnSpPr>
          <p:cNvPr id="8201" name="AutoShape 11"/>
          <p:cNvCxnSpPr>
            <a:cxnSpLocks noChangeShapeType="1"/>
            <a:stCxn id="8200" idx="4"/>
            <a:endCxn id="8198" idx="0"/>
          </p:cNvCxnSpPr>
          <p:nvPr/>
        </p:nvCxnSpPr>
        <p:spPr bwMode="auto">
          <a:xfrm rot="5400000">
            <a:off x="1228726" y="4800602"/>
            <a:ext cx="228600" cy="2381"/>
          </a:xfrm>
          <a:prstGeom prst="straightConnector1">
            <a:avLst/>
          </a:prstGeom>
          <a:noFill/>
          <a:ln w="28575">
            <a:solidFill>
              <a:schemeClr val="tx1"/>
            </a:solidFill>
            <a:round/>
            <a:headEnd/>
            <a:tailEnd type="triangle" w="lg" len="lg"/>
          </a:ln>
        </p:spPr>
      </p:cxnSp>
      <p:sp>
        <p:nvSpPr>
          <p:cNvPr id="8202" name="Oval 17"/>
          <p:cNvSpPr>
            <a:spLocks noChangeArrowheads="1"/>
          </p:cNvSpPr>
          <p:nvPr/>
        </p:nvSpPr>
        <p:spPr bwMode="auto">
          <a:xfrm>
            <a:off x="2257425" y="49149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2</a:t>
            </a:r>
          </a:p>
        </p:txBody>
      </p:sp>
      <p:cxnSp>
        <p:nvCxnSpPr>
          <p:cNvPr id="20" name="Straight Connector 19"/>
          <p:cNvCxnSpPr/>
          <p:nvPr/>
        </p:nvCxnSpPr>
        <p:spPr>
          <a:xfrm>
            <a:off x="0" y="3943350"/>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252" name="TextBox 25"/>
          <p:cNvSpPr txBox="1">
            <a:spLocks noChangeArrowheads="1"/>
          </p:cNvSpPr>
          <p:nvPr/>
        </p:nvSpPr>
        <p:spPr bwMode="auto">
          <a:xfrm>
            <a:off x="5699144" y="4343401"/>
            <a:ext cx="832598" cy="276997"/>
          </a:xfrm>
          <a:prstGeom prst="rect">
            <a:avLst/>
          </a:prstGeom>
          <a:noFill/>
          <a:ln w="9525">
            <a:noFill/>
            <a:miter lim="800000"/>
            <a:headEnd/>
            <a:tailEnd/>
          </a:ln>
        </p:spPr>
        <p:txBody>
          <a:bodyPr wrap="none" lIns="68579" tIns="34289" rIns="68579" bIns="34289">
            <a:spAutoFit/>
          </a:bodyPr>
          <a:lstStyle/>
          <a:p>
            <a:pPr algn="ctr" defTabSz="685800"/>
            <a:r>
              <a:rPr lang="en-US" sz="1350">
                <a:solidFill>
                  <a:srgbClr val="000000"/>
                </a:solidFill>
                <a:latin typeface="Calibri"/>
                <a:ea typeface="+mn-ea"/>
                <a:cs typeface="Calibri"/>
              </a:rPr>
              <a:t>&lt;0.5, 0.5&gt;</a:t>
            </a:r>
          </a:p>
        </p:txBody>
      </p:sp>
      <p:sp>
        <p:nvSpPr>
          <p:cNvPr id="8205" name="TextBox 26"/>
          <p:cNvSpPr txBox="1">
            <a:spLocks noChangeArrowheads="1"/>
          </p:cNvSpPr>
          <p:nvPr/>
        </p:nvSpPr>
        <p:spPr bwMode="auto">
          <a:xfrm>
            <a:off x="5033868" y="4057651"/>
            <a:ext cx="1826204" cy="276997"/>
          </a:xfrm>
          <a:prstGeom prst="rect">
            <a:avLst/>
          </a:prstGeom>
          <a:noFill/>
          <a:ln w="9525">
            <a:noFill/>
            <a:miter lim="800000"/>
            <a:headEnd/>
            <a:tailEnd/>
          </a:ln>
        </p:spPr>
        <p:txBody>
          <a:bodyPr wrap="none" lIns="68579" tIns="34289" rIns="68579" bIns="34289">
            <a:spAutoFit/>
          </a:bodyPr>
          <a:lstStyle/>
          <a:p>
            <a:pPr algn="ctr" defTabSz="685800"/>
            <a:r>
              <a:rPr lang="en-US" sz="1350" b="1">
                <a:solidFill>
                  <a:srgbClr val="000000"/>
                </a:solidFill>
                <a:latin typeface="Calibri"/>
                <a:ea typeface="+mn-ea"/>
                <a:cs typeface="Calibri"/>
              </a:rPr>
              <a:t>Belief: &lt;P(rain), P(sun)&gt;</a:t>
            </a:r>
          </a:p>
        </p:txBody>
      </p:sp>
      <p:pic>
        <p:nvPicPr>
          <p:cNvPr id="10254" name="Picture 28" descr="TP_tmp.bmp"/>
          <p:cNvPicPr>
            <a:picLocks noChangeAspect="1"/>
          </p:cNvPicPr>
          <p:nvPr>
            <p:custDataLst>
              <p:tags r:id="rId1"/>
            </p:custDataLst>
          </p:nvPr>
        </p:nvPicPr>
        <p:blipFill>
          <a:blip r:embed="rId9" cstate="print"/>
          <a:srcRect/>
          <a:stretch>
            <a:fillRect/>
          </a:stretch>
        </p:blipFill>
        <p:spPr bwMode="auto">
          <a:xfrm>
            <a:off x="4877788" y="4400550"/>
            <a:ext cx="514350" cy="209550"/>
          </a:xfrm>
          <a:prstGeom prst="rect">
            <a:avLst/>
          </a:prstGeom>
          <a:noFill/>
          <a:ln w="9525">
            <a:noFill/>
            <a:miter lim="800000"/>
            <a:headEnd/>
            <a:tailEnd/>
          </a:ln>
        </p:spPr>
      </p:pic>
      <p:pic>
        <p:nvPicPr>
          <p:cNvPr id="10255" name="Picture 51" descr="TP_tmp.bmp"/>
          <p:cNvPicPr>
            <a:picLocks noChangeAspect="1"/>
          </p:cNvPicPr>
          <p:nvPr>
            <p:custDataLst>
              <p:tags r:id="rId2"/>
            </p:custDataLst>
          </p:nvPr>
        </p:nvPicPr>
        <p:blipFill>
          <a:blip r:embed="rId10" cstate="print"/>
          <a:srcRect/>
          <a:stretch>
            <a:fillRect/>
          </a:stretch>
        </p:blipFill>
        <p:spPr bwMode="auto">
          <a:xfrm>
            <a:off x="3506188" y="4762500"/>
            <a:ext cx="1885950" cy="209550"/>
          </a:xfrm>
          <a:prstGeom prst="rect">
            <a:avLst/>
          </a:prstGeom>
          <a:noFill/>
          <a:ln w="9525">
            <a:noFill/>
            <a:miter lim="800000"/>
            <a:headEnd/>
            <a:tailEnd/>
          </a:ln>
        </p:spPr>
      </p:pic>
      <p:pic>
        <p:nvPicPr>
          <p:cNvPr id="10256" name="Picture 53" descr="TP_tmp.bmp"/>
          <p:cNvPicPr>
            <a:picLocks noChangeAspect="1"/>
          </p:cNvPicPr>
          <p:nvPr>
            <p:custDataLst>
              <p:tags r:id="rId3"/>
            </p:custDataLst>
          </p:nvPr>
        </p:nvPicPr>
        <p:blipFill>
          <a:blip r:embed="rId11" cstate="print"/>
          <a:srcRect/>
          <a:stretch>
            <a:fillRect/>
          </a:stretch>
        </p:blipFill>
        <p:spPr bwMode="auto">
          <a:xfrm>
            <a:off x="3506188" y="5143500"/>
            <a:ext cx="1885950" cy="209550"/>
          </a:xfrm>
          <a:prstGeom prst="rect">
            <a:avLst/>
          </a:prstGeom>
          <a:noFill/>
          <a:ln w="9525">
            <a:noFill/>
            <a:miter lim="800000"/>
            <a:headEnd/>
            <a:tailEnd/>
          </a:ln>
        </p:spPr>
      </p:pic>
      <p:sp>
        <p:nvSpPr>
          <p:cNvPr id="10257" name="TextBox 32"/>
          <p:cNvSpPr txBox="1">
            <a:spLocks noChangeArrowheads="1"/>
          </p:cNvSpPr>
          <p:nvPr/>
        </p:nvSpPr>
        <p:spPr bwMode="auto">
          <a:xfrm>
            <a:off x="5611575" y="4686301"/>
            <a:ext cx="1008929" cy="276997"/>
          </a:xfrm>
          <a:prstGeom prst="rect">
            <a:avLst/>
          </a:prstGeom>
          <a:noFill/>
          <a:ln w="9525">
            <a:noFill/>
            <a:miter lim="800000"/>
            <a:headEnd/>
            <a:tailEnd/>
          </a:ln>
        </p:spPr>
        <p:txBody>
          <a:bodyPr wrap="none" lIns="68579" tIns="34289" rIns="68579" bIns="34289">
            <a:spAutoFit/>
          </a:bodyPr>
          <a:lstStyle/>
          <a:p>
            <a:pPr algn="ctr" defTabSz="685800"/>
            <a:r>
              <a:rPr lang="en-US" sz="1350">
                <a:solidFill>
                  <a:srgbClr val="000000"/>
                </a:solidFill>
                <a:latin typeface="Calibri"/>
                <a:ea typeface="+mn-ea"/>
                <a:cs typeface="Calibri"/>
              </a:rPr>
              <a:t>&lt;0.82, 0.18&gt;</a:t>
            </a:r>
          </a:p>
        </p:txBody>
      </p:sp>
      <p:sp>
        <p:nvSpPr>
          <p:cNvPr id="10258" name="TextBox 33"/>
          <p:cNvSpPr txBox="1">
            <a:spLocks noChangeArrowheads="1"/>
          </p:cNvSpPr>
          <p:nvPr/>
        </p:nvSpPr>
        <p:spPr bwMode="auto">
          <a:xfrm>
            <a:off x="5611575" y="5086351"/>
            <a:ext cx="1008929" cy="276997"/>
          </a:xfrm>
          <a:prstGeom prst="rect">
            <a:avLst/>
          </a:prstGeom>
          <a:noFill/>
          <a:ln w="9525">
            <a:noFill/>
            <a:miter lim="800000"/>
            <a:headEnd/>
            <a:tailEnd/>
          </a:ln>
        </p:spPr>
        <p:txBody>
          <a:bodyPr wrap="none" lIns="68579" tIns="34289" rIns="68579" bIns="34289">
            <a:spAutoFit/>
          </a:bodyPr>
          <a:lstStyle/>
          <a:p>
            <a:pPr algn="ctr" defTabSz="685800"/>
            <a:r>
              <a:rPr lang="en-US" sz="1350">
                <a:solidFill>
                  <a:srgbClr val="000000"/>
                </a:solidFill>
                <a:latin typeface="Calibri"/>
                <a:ea typeface="+mn-ea"/>
                <a:cs typeface="Calibri"/>
              </a:rPr>
              <a:t>&lt;0.63, 0.37&gt;</a:t>
            </a:r>
          </a:p>
        </p:txBody>
      </p:sp>
      <p:sp>
        <p:nvSpPr>
          <p:cNvPr id="10259" name="TextBox 34"/>
          <p:cNvSpPr txBox="1">
            <a:spLocks noChangeArrowheads="1"/>
          </p:cNvSpPr>
          <p:nvPr/>
        </p:nvSpPr>
        <p:spPr bwMode="auto">
          <a:xfrm>
            <a:off x="5611575" y="5437586"/>
            <a:ext cx="1008929" cy="276997"/>
          </a:xfrm>
          <a:prstGeom prst="rect">
            <a:avLst/>
          </a:prstGeom>
          <a:noFill/>
          <a:ln w="9525">
            <a:noFill/>
            <a:miter lim="800000"/>
            <a:headEnd/>
            <a:tailEnd/>
          </a:ln>
        </p:spPr>
        <p:txBody>
          <a:bodyPr wrap="none" lIns="68579" tIns="34289" rIns="68579" bIns="34289">
            <a:spAutoFit/>
          </a:bodyPr>
          <a:lstStyle/>
          <a:p>
            <a:pPr algn="ctr" defTabSz="685800"/>
            <a:r>
              <a:rPr lang="en-US" sz="1350">
                <a:solidFill>
                  <a:srgbClr val="000000"/>
                </a:solidFill>
                <a:latin typeface="Calibri"/>
                <a:ea typeface="+mn-ea"/>
                <a:cs typeface="Calibri"/>
              </a:rPr>
              <a:t>&lt;0.88, 0.12&gt;</a:t>
            </a:r>
          </a:p>
        </p:txBody>
      </p:sp>
      <p:sp>
        <p:nvSpPr>
          <p:cNvPr id="10260" name="TextBox 38"/>
          <p:cNvSpPr txBox="1">
            <a:spLocks noChangeArrowheads="1"/>
          </p:cNvSpPr>
          <p:nvPr/>
        </p:nvSpPr>
        <p:spPr bwMode="auto">
          <a:xfrm>
            <a:off x="6825652" y="4343401"/>
            <a:ext cx="877482" cy="276997"/>
          </a:xfrm>
          <a:prstGeom prst="rect">
            <a:avLst/>
          </a:prstGeom>
          <a:noFill/>
          <a:ln w="9525">
            <a:noFill/>
            <a:miter lim="800000"/>
            <a:headEnd/>
            <a:tailEnd/>
          </a:ln>
        </p:spPr>
        <p:txBody>
          <a:bodyPr wrap="none" lIns="68579" tIns="34289" rIns="68579" bIns="34289">
            <a:spAutoFit/>
          </a:bodyPr>
          <a:lstStyle/>
          <a:p>
            <a:pPr defTabSz="685800"/>
            <a:r>
              <a:rPr lang="en-US" sz="1350" i="1">
                <a:solidFill>
                  <a:srgbClr val="000000"/>
                </a:solidFill>
                <a:latin typeface="Calibri"/>
                <a:ea typeface="+mn-ea"/>
                <a:cs typeface="Calibri"/>
              </a:rPr>
              <a:t>Prior on X</a:t>
            </a:r>
            <a:r>
              <a:rPr lang="en-US" sz="1350" i="1" baseline="-25000">
                <a:solidFill>
                  <a:srgbClr val="000000"/>
                </a:solidFill>
                <a:latin typeface="Calibri"/>
                <a:ea typeface="+mn-ea"/>
                <a:cs typeface="Calibri"/>
              </a:rPr>
              <a:t>1</a:t>
            </a:r>
          </a:p>
        </p:txBody>
      </p:sp>
      <p:sp>
        <p:nvSpPr>
          <p:cNvPr id="10261" name="TextBox 39"/>
          <p:cNvSpPr txBox="1">
            <a:spLocks noChangeArrowheads="1"/>
          </p:cNvSpPr>
          <p:nvPr/>
        </p:nvSpPr>
        <p:spPr bwMode="auto">
          <a:xfrm>
            <a:off x="6825650" y="4686301"/>
            <a:ext cx="713142" cy="276997"/>
          </a:xfrm>
          <a:prstGeom prst="rect">
            <a:avLst/>
          </a:prstGeom>
          <a:noFill/>
          <a:ln w="9525">
            <a:noFill/>
            <a:miter lim="800000"/>
            <a:headEnd/>
            <a:tailEnd/>
          </a:ln>
        </p:spPr>
        <p:txBody>
          <a:bodyPr wrap="none" lIns="68579" tIns="34289" rIns="68579" bIns="34289">
            <a:spAutoFit/>
          </a:bodyPr>
          <a:lstStyle/>
          <a:p>
            <a:pPr defTabSz="685800"/>
            <a:r>
              <a:rPr lang="en-US" sz="1350" i="1">
                <a:solidFill>
                  <a:srgbClr val="000000"/>
                </a:solidFill>
                <a:latin typeface="Calibri"/>
                <a:ea typeface="+mn-ea"/>
                <a:cs typeface="Calibri"/>
              </a:rPr>
              <a:t>Observe</a:t>
            </a:r>
          </a:p>
        </p:txBody>
      </p:sp>
      <p:sp>
        <p:nvSpPr>
          <p:cNvPr id="10262" name="TextBox 40"/>
          <p:cNvSpPr txBox="1">
            <a:spLocks noChangeArrowheads="1"/>
          </p:cNvSpPr>
          <p:nvPr/>
        </p:nvSpPr>
        <p:spPr bwMode="auto">
          <a:xfrm>
            <a:off x="6825650" y="5086351"/>
            <a:ext cx="948784" cy="276997"/>
          </a:xfrm>
          <a:prstGeom prst="rect">
            <a:avLst/>
          </a:prstGeom>
          <a:noFill/>
          <a:ln w="9525">
            <a:noFill/>
            <a:miter lim="800000"/>
            <a:headEnd/>
            <a:tailEnd/>
          </a:ln>
        </p:spPr>
        <p:txBody>
          <a:bodyPr wrap="none" lIns="68579" tIns="34289" rIns="68579" bIns="34289">
            <a:spAutoFit/>
          </a:bodyPr>
          <a:lstStyle/>
          <a:p>
            <a:pPr defTabSz="685800"/>
            <a:r>
              <a:rPr lang="en-US" sz="1350" i="1">
                <a:solidFill>
                  <a:srgbClr val="000000"/>
                </a:solidFill>
                <a:latin typeface="Calibri"/>
                <a:ea typeface="+mn-ea"/>
                <a:cs typeface="Calibri"/>
              </a:rPr>
              <a:t>Elapse time</a:t>
            </a:r>
          </a:p>
        </p:txBody>
      </p:sp>
      <p:sp>
        <p:nvSpPr>
          <p:cNvPr id="10263" name="TextBox 41"/>
          <p:cNvSpPr txBox="1">
            <a:spLocks noChangeArrowheads="1"/>
          </p:cNvSpPr>
          <p:nvPr/>
        </p:nvSpPr>
        <p:spPr bwMode="auto">
          <a:xfrm>
            <a:off x="6825650" y="5437586"/>
            <a:ext cx="713142" cy="276997"/>
          </a:xfrm>
          <a:prstGeom prst="rect">
            <a:avLst/>
          </a:prstGeom>
          <a:noFill/>
          <a:ln w="9525">
            <a:noFill/>
            <a:miter lim="800000"/>
            <a:headEnd/>
            <a:tailEnd/>
          </a:ln>
        </p:spPr>
        <p:txBody>
          <a:bodyPr wrap="none" lIns="68579" tIns="34289" rIns="68579" bIns="34289">
            <a:spAutoFit/>
          </a:bodyPr>
          <a:lstStyle/>
          <a:p>
            <a:pPr defTabSz="685800"/>
            <a:r>
              <a:rPr lang="en-US" sz="1350" i="1">
                <a:solidFill>
                  <a:srgbClr val="000000"/>
                </a:solidFill>
                <a:latin typeface="Calibri"/>
                <a:ea typeface="+mn-ea"/>
                <a:cs typeface="Calibri"/>
              </a:rPr>
              <a:t>Observe</a:t>
            </a:r>
          </a:p>
        </p:txBody>
      </p:sp>
      <p:pic>
        <p:nvPicPr>
          <p:cNvPr id="27" name="Picture 26" descr="TP_tmp.bmp"/>
          <p:cNvPicPr>
            <a:picLocks noChangeAspect="1"/>
          </p:cNvPicPr>
          <p:nvPr>
            <p:custDataLst>
              <p:tags r:id="rId4"/>
            </p:custDataLst>
          </p:nvPr>
        </p:nvPicPr>
        <p:blipFill>
          <a:blip r:embed="rId12" cstate="print"/>
          <a:srcRect/>
          <a:stretch>
            <a:fillRect/>
          </a:stretch>
        </p:blipFill>
        <p:spPr bwMode="auto">
          <a:xfrm>
            <a:off x="2953738" y="5486400"/>
            <a:ext cx="2438400" cy="209550"/>
          </a:xfrm>
          <a:prstGeom prst="rect">
            <a:avLst/>
          </a:prstGeom>
          <a:noFill/>
          <a:ln w="9525">
            <a:noFill/>
            <a:miter lim="800000"/>
            <a:headEnd/>
            <a:tailEnd/>
          </a:ln>
        </p:spPr>
      </p:pic>
      <p:pic>
        <p:nvPicPr>
          <p:cNvPr id="8217" name="Picture 49" descr="TP_tmp.emf"/>
          <p:cNvPicPr>
            <a:picLocks noChangeAspect="1"/>
          </p:cNvPicPr>
          <p:nvPr>
            <p:custDataLst>
              <p:tags r:id="rId5"/>
            </p:custDataLst>
          </p:nvPr>
        </p:nvPicPr>
        <p:blipFill>
          <a:blip r:embed="rId13" cstate="print"/>
          <a:srcRect/>
          <a:stretch>
            <a:fillRect/>
          </a:stretch>
        </p:blipFill>
        <p:spPr bwMode="auto">
          <a:xfrm>
            <a:off x="516733" y="2297907"/>
            <a:ext cx="5369719" cy="616744"/>
          </a:xfrm>
          <a:prstGeom prst="rect">
            <a:avLst/>
          </a:prstGeom>
          <a:noFill/>
          <a:ln w="9525">
            <a:noFill/>
            <a:miter lim="800000"/>
            <a:headEnd/>
            <a:tailEnd/>
          </a:ln>
        </p:spPr>
      </p:pic>
      <p:pic>
        <p:nvPicPr>
          <p:cNvPr id="8218" name="Picture 50" descr="TP_tmp.emf"/>
          <p:cNvPicPr>
            <a:picLocks noChangeAspect="1"/>
          </p:cNvPicPr>
          <p:nvPr>
            <p:custDataLst>
              <p:tags r:id="rId6"/>
            </p:custDataLst>
          </p:nvPr>
        </p:nvPicPr>
        <p:blipFill>
          <a:blip r:embed="rId14" cstate="print"/>
          <a:srcRect/>
          <a:stretch>
            <a:fillRect/>
          </a:stretch>
        </p:blipFill>
        <p:spPr bwMode="auto">
          <a:xfrm>
            <a:off x="798911" y="3429002"/>
            <a:ext cx="4462463" cy="326231"/>
          </a:xfrm>
          <a:prstGeom prst="rect">
            <a:avLst/>
          </a:prstGeom>
          <a:noFill/>
          <a:ln w="9525">
            <a:noFill/>
            <a:miter lim="800000"/>
            <a:headEnd/>
            <a:tailEnd/>
          </a:ln>
        </p:spPr>
      </p:pic>
      <p:pic>
        <p:nvPicPr>
          <p:cNvPr id="31" name="Picture 3"/>
          <p:cNvPicPr>
            <a:picLocks noChangeAspect="1" noChangeArrowheads="1"/>
          </p:cNvPicPr>
          <p:nvPr/>
        </p:nvPicPr>
        <p:blipFill>
          <a:blip r:embed="rId15" cstate="print"/>
          <a:srcRect l="690" t="1317" r="1482" b="2063"/>
          <a:stretch>
            <a:fillRect/>
          </a:stretch>
        </p:blipFill>
        <p:spPr bwMode="auto">
          <a:xfrm>
            <a:off x="6360607" y="1965082"/>
            <a:ext cx="2404068" cy="16127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P spid="10257" grpId="0"/>
      <p:bldP spid="10258" grpId="0"/>
      <p:bldP spid="10259" grpId="0"/>
      <p:bldP spid="10260" grpId="0"/>
      <p:bldP spid="10261" grpId="0"/>
      <p:bldP spid="10262" grpId="0"/>
      <p:bldP spid="1026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850" y="1771651"/>
            <a:ext cx="5000104" cy="3985796"/>
          </a:xfrm>
          <a:prstGeom prst="rect">
            <a:avLst/>
          </a:prstGeom>
        </p:spPr>
      </p:pic>
    </p:spTree>
    <p:extLst>
      <p:ext uri="{BB962C8B-B14F-4D97-AF65-F5344CB8AC3E}">
        <p14:creationId xmlns:p14="http://schemas.microsoft.com/office/powerpoint/2010/main" val="229047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zh-CN" altLang="en-US" dirty="0">
                <a:latin typeface="Calibri"/>
                <a:cs typeface="Calibri"/>
              </a:rPr>
              <a:t>今天内容</a:t>
            </a:r>
            <a:endParaRPr lang="en-US" dirty="0">
              <a:latin typeface="Calibri"/>
              <a:cs typeface="Calibri"/>
            </a:endParaRPr>
          </a:p>
        </p:txBody>
      </p:sp>
      <p:sp>
        <p:nvSpPr>
          <p:cNvPr id="6147" name="Content Placeholder 2"/>
          <p:cNvSpPr>
            <a:spLocks noGrp="1"/>
          </p:cNvSpPr>
          <p:nvPr>
            <p:ph idx="1"/>
          </p:nvPr>
        </p:nvSpPr>
        <p:spPr/>
        <p:txBody>
          <a:bodyPr/>
          <a:lstStyle/>
          <a:p>
            <a:r>
              <a:rPr lang="en-US" dirty="0">
                <a:latin typeface="Calibri"/>
                <a:cs typeface="Calibri"/>
              </a:rPr>
              <a:t>HMMs</a:t>
            </a:r>
          </a:p>
          <a:p>
            <a:pPr lvl="1"/>
            <a:r>
              <a:rPr lang="en-US" dirty="0">
                <a:latin typeface="Calibri"/>
                <a:cs typeface="Calibri"/>
              </a:rPr>
              <a:t>Particle filters </a:t>
            </a:r>
            <a:r>
              <a:rPr lang="zh-CN" altLang="en-US" dirty="0">
                <a:latin typeface="Calibri"/>
                <a:cs typeface="Calibri"/>
              </a:rPr>
              <a:t>粒子滤波</a:t>
            </a:r>
            <a:endParaRPr lang="en-US" dirty="0">
              <a:latin typeface="Calibri"/>
              <a:cs typeface="Calibri"/>
            </a:endParaRPr>
          </a:p>
          <a:p>
            <a:pPr lvl="1"/>
            <a:r>
              <a:rPr lang="en-US" dirty="0">
                <a:latin typeface="Calibri"/>
                <a:cs typeface="Calibri"/>
              </a:rPr>
              <a:t>Demos! </a:t>
            </a:r>
            <a:r>
              <a:rPr lang="zh-CN" altLang="en-US" dirty="0">
                <a:latin typeface="Calibri"/>
                <a:cs typeface="Calibri"/>
              </a:rPr>
              <a:t>实例展示</a:t>
            </a:r>
            <a:endParaRPr lang="en-US" dirty="0">
              <a:latin typeface="Calibri"/>
              <a:cs typeface="Calibri"/>
            </a:endParaRPr>
          </a:p>
          <a:p>
            <a:pPr lvl="1"/>
            <a:r>
              <a:rPr lang="en-US" dirty="0">
                <a:latin typeface="Calibri"/>
                <a:cs typeface="Calibri"/>
              </a:rPr>
              <a:t>Most-likely-explanation queries</a:t>
            </a:r>
          </a:p>
          <a:p>
            <a:pPr lvl="2"/>
            <a:endParaRPr lang="en-US" dirty="0">
              <a:latin typeface="Calibri"/>
              <a:cs typeface="Calibri"/>
            </a:endParaRPr>
          </a:p>
          <a:p>
            <a:r>
              <a:rPr lang="en-US" dirty="0">
                <a:latin typeface="Calibri"/>
                <a:cs typeface="Calibri"/>
              </a:rPr>
              <a:t>Applications:</a:t>
            </a:r>
          </a:p>
          <a:p>
            <a:pPr lvl="1"/>
            <a:r>
              <a:rPr lang="en-US" dirty="0">
                <a:latin typeface="Calibri"/>
                <a:cs typeface="Calibri"/>
              </a:rPr>
              <a:t>Robot localization / mapping </a:t>
            </a:r>
            <a:r>
              <a:rPr lang="zh-CN" altLang="en-US" dirty="0">
                <a:latin typeface="Calibri"/>
                <a:cs typeface="Calibri"/>
              </a:rPr>
              <a:t>应用：机器人定位和地图绘制</a:t>
            </a:r>
            <a:endParaRPr lang="en-US" dirty="0">
              <a:latin typeface="Calibri"/>
              <a:cs typeface="Calibri"/>
            </a:endParaRPr>
          </a:p>
          <a:p>
            <a:pPr lvl="1"/>
            <a:r>
              <a:rPr lang="en-US" dirty="0">
                <a:latin typeface="Calibri"/>
                <a:cs typeface="Calibri"/>
              </a:rPr>
              <a:t>Speech recognition (later)</a:t>
            </a:r>
          </a:p>
          <a:p>
            <a:pPr lvl="1"/>
            <a:endParaRPr lang="en-US" dirty="0">
              <a:latin typeface="Calibri"/>
              <a:cs typeface="Calibri"/>
            </a:endParaRPr>
          </a:p>
          <a:p>
            <a:pPr lvl="1"/>
            <a:endParaRPr lang="en-US" dirty="0">
              <a:latin typeface="Calibri"/>
              <a:cs typeface="Calibri"/>
            </a:endParaRPr>
          </a:p>
          <a:p>
            <a:pPr lvl="1"/>
            <a:endParaRPr lang="en-US" dirty="0">
              <a:latin typeface="Calibri"/>
              <a:cs typeface="Calibri"/>
            </a:endParaRPr>
          </a:p>
          <a:p>
            <a:pPr lvl="1"/>
            <a:endParaRPr lang="en-US" dirty="0">
              <a:latin typeface="Calibri"/>
              <a:cs typeface="Calibri"/>
            </a:endParaRPr>
          </a:p>
          <a:p>
            <a:endParaRPr lang="en-US"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 y="2286000"/>
            <a:ext cx="9144000" cy="1143000"/>
          </a:xfrm>
        </p:spPr>
        <p:txBody>
          <a:bodyPr/>
          <a:lstStyle/>
          <a:p>
            <a:r>
              <a:rPr lang="zh-CN" altLang="en-US" sz="3600" dirty="0"/>
              <a:t>粒子滤波</a:t>
            </a:r>
            <a:r>
              <a:rPr lang="en-US" altLang="zh-CN" sz="3600" dirty="0"/>
              <a:t>(</a:t>
            </a:r>
            <a:r>
              <a:rPr lang="zh-CN" altLang="en-US" sz="3600" dirty="0"/>
              <a:t>过滤</a:t>
            </a:r>
            <a:r>
              <a:rPr lang="en-US" altLang="zh-CN" sz="3600" dirty="0"/>
              <a:t>)</a:t>
            </a:r>
            <a:br>
              <a:rPr lang="en-US" altLang="zh-CN" sz="3600" dirty="0"/>
            </a:br>
            <a:r>
              <a:rPr lang="en-US" sz="3600" dirty="0"/>
              <a:t>Particle Filtering</a:t>
            </a:r>
          </a:p>
        </p:txBody>
      </p:sp>
    </p:spTree>
    <p:extLst>
      <p:ext uri="{BB962C8B-B14F-4D97-AF65-F5344CB8AC3E}">
        <p14:creationId xmlns:p14="http://schemas.microsoft.com/office/powerpoint/2010/main" val="181311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zh-CN" altLang="en-US">
                <a:latin typeface="SimHei" charset="-122"/>
                <a:ea typeface="SimHei" charset="-122"/>
                <a:cs typeface="SimHei" charset="-122"/>
              </a:rPr>
              <a:t>粒子滤波</a:t>
            </a:r>
            <a:endParaRPr lang="en-US" dirty="0">
              <a:latin typeface="SimHei" charset="-122"/>
              <a:ea typeface="SimHei" charset="-122"/>
              <a:cs typeface="SimHei" charset="-122"/>
            </a:endParaRPr>
          </a:p>
        </p:txBody>
      </p:sp>
      <p:grpSp>
        <p:nvGrpSpPr>
          <p:cNvPr id="72706" name="Group 4"/>
          <p:cNvGrpSpPr>
            <a:grpSpLocks/>
          </p:cNvGrpSpPr>
          <p:nvPr/>
        </p:nvGrpSpPr>
        <p:grpSpPr bwMode="auto">
          <a:xfrm>
            <a:off x="6934200" y="1401762"/>
            <a:ext cx="2057400" cy="2057400"/>
            <a:chOff x="3984" y="1056"/>
            <a:chExt cx="1296" cy="1296"/>
          </a:xfrm>
        </p:grpSpPr>
        <p:sp>
          <p:nvSpPr>
            <p:cNvPr id="72730"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1" name="Rectangle 6"/>
            <p:cNvSpPr>
              <a:spLocks noChangeArrowheads="1"/>
            </p:cNvSpPr>
            <p:nvPr/>
          </p:nvSpPr>
          <p:spPr bwMode="auto">
            <a:xfrm>
              <a:off x="4416" y="1056"/>
              <a:ext cx="432" cy="432"/>
            </a:xfrm>
            <a:prstGeom prst="rect">
              <a:avLst/>
            </a:prstGeom>
            <a:solidFill>
              <a:srgbClr val="6699FF"/>
            </a:solidFill>
            <a:ln w="9525">
              <a:solidFill>
                <a:schemeClr val="tx1"/>
              </a:solidFill>
              <a:miter lim="800000"/>
              <a:headEnd/>
              <a:tailEnd/>
            </a:ln>
          </p:spPr>
          <p:txBody>
            <a:bodyPr wrap="none" anchor="ctr"/>
            <a:lstStyle/>
            <a:p>
              <a:pPr algn="ctr"/>
              <a:r>
                <a:rPr lang="en-US">
                  <a:latin typeface="Calibri"/>
                  <a:cs typeface="Calibri"/>
                </a:rPr>
                <a:t>0.1</a:t>
              </a:r>
            </a:p>
          </p:txBody>
        </p:sp>
        <p:sp>
          <p:nvSpPr>
            <p:cNvPr id="72732"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3"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4"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5" name="Rectangle 10"/>
            <p:cNvSpPr>
              <a:spLocks noChangeArrowheads="1"/>
            </p:cNvSpPr>
            <p:nvPr/>
          </p:nvSpPr>
          <p:spPr bwMode="auto">
            <a:xfrm>
              <a:off x="4848" y="1488"/>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6"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7" name="Rectangle 12"/>
            <p:cNvSpPr>
              <a:spLocks noChangeArrowheads="1"/>
            </p:cNvSpPr>
            <p:nvPr/>
          </p:nvSpPr>
          <p:spPr bwMode="auto">
            <a:xfrm>
              <a:off x="4416" y="1920"/>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8" name="Rectangle 13"/>
            <p:cNvSpPr>
              <a:spLocks noChangeArrowheads="1"/>
            </p:cNvSpPr>
            <p:nvPr/>
          </p:nvSpPr>
          <p:spPr bwMode="auto">
            <a:xfrm>
              <a:off x="4848" y="1920"/>
              <a:ext cx="432" cy="432"/>
            </a:xfrm>
            <a:prstGeom prst="rect">
              <a:avLst/>
            </a:prstGeom>
            <a:solidFill>
              <a:srgbClr val="FF7C80"/>
            </a:solidFill>
            <a:ln w="9525">
              <a:solidFill>
                <a:schemeClr val="tx1"/>
              </a:solidFill>
              <a:miter lim="800000"/>
              <a:headEnd/>
              <a:tailEnd/>
            </a:ln>
          </p:spPr>
          <p:txBody>
            <a:bodyPr wrap="none" anchor="ctr"/>
            <a:lstStyle/>
            <a:p>
              <a:pPr algn="ctr"/>
              <a:r>
                <a:rPr lang="en-US">
                  <a:latin typeface="Calibri"/>
                  <a:cs typeface="Calibri"/>
                </a:rPr>
                <a:t>0.5</a:t>
              </a:r>
            </a:p>
          </p:txBody>
        </p:sp>
      </p:grpSp>
      <p:grpSp>
        <p:nvGrpSpPr>
          <p:cNvPr id="72707" name="Group 37"/>
          <p:cNvGrpSpPr>
            <a:grpSpLocks/>
          </p:cNvGrpSpPr>
          <p:nvPr/>
        </p:nvGrpSpPr>
        <p:grpSpPr bwMode="auto">
          <a:xfrm>
            <a:off x="6934200" y="4297362"/>
            <a:ext cx="2057400" cy="2057400"/>
            <a:chOff x="6324600" y="4419600"/>
            <a:chExt cx="2057400" cy="2057400"/>
          </a:xfrm>
        </p:grpSpPr>
        <p:grpSp>
          <p:nvGrpSpPr>
            <p:cNvPr id="72710" name="Group 14"/>
            <p:cNvGrpSpPr>
              <a:grpSpLocks/>
            </p:cNvGrpSpPr>
            <p:nvPr/>
          </p:nvGrpSpPr>
          <p:grpSpPr bwMode="auto">
            <a:xfrm>
              <a:off x="6324600" y="4419600"/>
              <a:ext cx="2057400" cy="2057400"/>
              <a:chOff x="3984" y="1056"/>
              <a:chExt cx="1296" cy="1296"/>
            </a:xfrm>
          </p:grpSpPr>
          <p:sp>
            <p:nvSpPr>
              <p:cNvPr id="72721"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2"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3"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4"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5"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6"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7"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8"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9"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2711"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2"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3"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4"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5" name="Oval 28"/>
            <p:cNvSpPr>
              <a:spLocks noChangeArrowheads="1"/>
            </p:cNvSpPr>
            <p:nvPr/>
          </p:nvSpPr>
          <p:spPr bwMode="auto">
            <a:xfrm>
              <a:off x="81534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6"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7"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8"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9"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20"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37" name="Isosceles Triangle 36"/>
          <p:cNvSpPr/>
          <p:nvPr/>
        </p:nvSpPr>
        <p:spPr>
          <a:xfrm flipV="1">
            <a:off x="7543800" y="3687762"/>
            <a:ext cx="8382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
          <p:cNvSpPr txBox="1">
            <a:spLocks noChangeArrowheads="1"/>
          </p:cNvSpPr>
          <p:nvPr/>
        </p:nvSpPr>
        <p:spPr bwMode="auto">
          <a:xfrm>
            <a:off x="-11130" y="1371600"/>
            <a:ext cx="6869130" cy="5410200"/>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accent2"/>
              </a:buClr>
              <a:buFont typeface="Wingdings" pitchFamily="2" charset="2"/>
              <a:buChar char="§"/>
              <a:defRPr/>
            </a:pPr>
            <a:r>
              <a:rPr lang="zh-CN" altLang="en-US" sz="2400" kern="0" dirty="0">
                <a:solidFill>
                  <a:schemeClr val="accent2"/>
                </a:solidFill>
                <a:latin typeface="SimSun" charset="-122"/>
                <a:ea typeface="SimSun" charset="-122"/>
                <a:cs typeface="SimSun" charset="-122"/>
              </a:rPr>
              <a:t>滤波</a:t>
            </a:r>
            <a:r>
              <a:rPr lang="en-US" sz="2400" kern="0" dirty="0">
                <a:solidFill>
                  <a:schemeClr val="accent2"/>
                </a:solidFill>
                <a:latin typeface="SimSun" charset="-122"/>
                <a:ea typeface="SimSun" charset="-122"/>
                <a:cs typeface="SimSun" charset="-122"/>
              </a:rPr>
              <a:t>: </a:t>
            </a:r>
            <a:r>
              <a:rPr lang="zh-CN" altLang="en-US" sz="2400" kern="0" dirty="0">
                <a:solidFill>
                  <a:schemeClr val="accent2"/>
                </a:solidFill>
                <a:latin typeface="SimSun" charset="-122"/>
                <a:ea typeface="SimSun" charset="-122"/>
                <a:cs typeface="SimSun" charset="-122"/>
              </a:rPr>
              <a:t>近似解</a:t>
            </a:r>
            <a:endParaRPr lang="en-US" sz="1200" kern="0" dirty="0">
              <a:solidFill>
                <a:schemeClr val="accent2"/>
              </a:solidFill>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r>
              <a:rPr lang="zh-CN" altLang="en-US" sz="2400" kern="0" dirty="0">
                <a:solidFill>
                  <a:schemeClr val="accent2"/>
                </a:solidFill>
                <a:latin typeface="SimSun" charset="-122"/>
                <a:ea typeface="SimSun" charset="-122"/>
                <a:cs typeface="SimSun" charset="-122"/>
              </a:rPr>
              <a:t>有时</a:t>
            </a:r>
            <a:r>
              <a:rPr lang="en-US" sz="2400" kern="0" dirty="0">
                <a:solidFill>
                  <a:schemeClr val="accent2"/>
                </a:solidFill>
                <a:latin typeface="SimSun" charset="-122"/>
                <a:ea typeface="SimSun" charset="-122"/>
                <a:cs typeface="SimSun" charset="-122"/>
              </a:rPr>
              <a:t> |X| </a:t>
            </a:r>
            <a:r>
              <a:rPr lang="zh-CN" altLang="en-US" sz="2400" kern="0" dirty="0">
                <a:solidFill>
                  <a:schemeClr val="accent2"/>
                </a:solidFill>
                <a:latin typeface="SimSun" charset="-122"/>
                <a:ea typeface="SimSun" charset="-122"/>
                <a:cs typeface="SimSun" charset="-122"/>
              </a:rPr>
              <a:t>太大不能用精确推理计算</a:t>
            </a:r>
            <a:endParaRPr lang="en-US" sz="2400" kern="0" dirty="0">
              <a:solidFill>
                <a:schemeClr val="accent2"/>
              </a:solidFill>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SimSun" charset="-122"/>
                <a:ea typeface="SimSun" charset="-122"/>
                <a:cs typeface="SimSun" charset="-122"/>
              </a:rPr>
              <a:t>|X| </a:t>
            </a:r>
            <a:r>
              <a:rPr lang="zh-CN" altLang="en-US" sz="2000" kern="0" dirty="0">
                <a:latin typeface="SimSun" charset="-122"/>
                <a:ea typeface="SimSun" charset="-122"/>
                <a:cs typeface="SimSun" charset="-122"/>
              </a:rPr>
              <a:t>也许太大而不能存储</a:t>
            </a:r>
            <a:endParaRPr lang="en-US" sz="2000"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例如，</a:t>
            </a:r>
            <a:r>
              <a:rPr lang="en-US" sz="2000" kern="0" dirty="0">
                <a:latin typeface="SimSun" charset="-122"/>
                <a:ea typeface="SimSun" charset="-122"/>
                <a:cs typeface="SimSun" charset="-122"/>
              </a:rPr>
              <a:t> X </a:t>
            </a:r>
            <a:r>
              <a:rPr lang="zh-CN" altLang="en-US" sz="2000" kern="0" dirty="0">
                <a:latin typeface="SimSun" charset="-122"/>
                <a:ea typeface="SimSun" charset="-122"/>
                <a:cs typeface="SimSun" charset="-122"/>
              </a:rPr>
              <a:t>是连续的</a:t>
            </a:r>
            <a:endParaRPr lang="en-US" sz="2000"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endParaRPr lang="en-US" sz="1100" kern="0" dirty="0">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r>
              <a:rPr lang="zh-CN" altLang="en-US" sz="2400" kern="0" dirty="0">
                <a:solidFill>
                  <a:schemeClr val="accent2"/>
                </a:solidFill>
                <a:latin typeface="SimSun" charset="-122"/>
                <a:ea typeface="SimSun" charset="-122"/>
                <a:cs typeface="SimSun" charset="-122"/>
              </a:rPr>
              <a:t>解决办法</a:t>
            </a:r>
            <a:r>
              <a:rPr lang="en-US" sz="2400" kern="0" dirty="0">
                <a:solidFill>
                  <a:schemeClr val="accent2"/>
                </a:solidFill>
                <a:latin typeface="SimSun" charset="-122"/>
                <a:ea typeface="SimSun" charset="-122"/>
                <a:cs typeface="SimSun" charset="-122"/>
              </a:rPr>
              <a:t>: </a:t>
            </a:r>
            <a:r>
              <a:rPr lang="zh-CN" altLang="en-US" sz="2400" kern="0" dirty="0">
                <a:solidFill>
                  <a:schemeClr val="accent2"/>
                </a:solidFill>
                <a:latin typeface="SimSun" charset="-122"/>
                <a:ea typeface="SimSun" charset="-122"/>
                <a:cs typeface="SimSun" charset="-122"/>
              </a:rPr>
              <a:t>近似推理</a:t>
            </a:r>
            <a:endParaRPr lang="en-US" sz="2400" kern="0" dirty="0">
              <a:solidFill>
                <a:schemeClr val="accent2"/>
              </a:solidFill>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追踪 </a:t>
            </a:r>
            <a:r>
              <a:rPr lang="en-US" sz="2000" kern="0" dirty="0">
                <a:latin typeface="SimSun" charset="-122"/>
                <a:ea typeface="SimSun" charset="-122"/>
                <a:cs typeface="SimSun" charset="-122"/>
              </a:rPr>
              <a:t>X</a:t>
            </a:r>
            <a:r>
              <a:rPr lang="zh-CN" altLang="en-US" sz="2000" kern="0" dirty="0">
                <a:latin typeface="SimSun" charset="-122"/>
                <a:ea typeface="SimSun" charset="-122"/>
                <a:cs typeface="SimSun" charset="-122"/>
              </a:rPr>
              <a:t> 的样本</a:t>
            </a:r>
            <a:r>
              <a:rPr lang="en-US" sz="2000" kern="0" dirty="0">
                <a:latin typeface="SimSun" charset="-122"/>
                <a:ea typeface="SimSun" charset="-122"/>
                <a:cs typeface="SimSun" charset="-122"/>
              </a:rPr>
              <a:t>, </a:t>
            </a:r>
            <a:r>
              <a:rPr lang="zh-CN" altLang="en-US" sz="2000" kern="0" dirty="0">
                <a:latin typeface="SimSun" charset="-122"/>
                <a:ea typeface="SimSun" charset="-122"/>
                <a:cs typeface="SimSun" charset="-122"/>
              </a:rPr>
              <a:t>不需要追踪其所有的值</a:t>
            </a:r>
            <a:endParaRPr lang="en-US" sz="2000"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样本这里也叫</a:t>
            </a:r>
            <a:r>
              <a:rPr lang="zh-CN" altLang="en-US" sz="2000" b="1" kern="0" dirty="0">
                <a:latin typeface="SimSun" charset="-122"/>
                <a:ea typeface="SimSun" charset="-122"/>
                <a:cs typeface="SimSun" charset="-122"/>
              </a:rPr>
              <a:t>粒子</a:t>
            </a:r>
            <a:endParaRPr lang="en-US" sz="2000" b="1"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每步计算的时间与样本数量成线性关系</a:t>
            </a:r>
            <a:endParaRPr lang="en-US" sz="2000"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但是</a:t>
            </a:r>
            <a:r>
              <a:rPr lang="en-US" sz="2000" kern="0" dirty="0">
                <a:latin typeface="SimSun" charset="-122"/>
                <a:ea typeface="SimSun" charset="-122"/>
                <a:cs typeface="SimSun" charset="-122"/>
              </a:rPr>
              <a:t>: </a:t>
            </a:r>
            <a:r>
              <a:rPr lang="zh-CN" altLang="en-US" sz="2000" kern="0" dirty="0">
                <a:latin typeface="SimSun" charset="-122"/>
                <a:ea typeface="SimSun" charset="-122"/>
                <a:cs typeface="SimSun" charset="-122"/>
              </a:rPr>
              <a:t>需要的样本数也许会很大</a:t>
            </a:r>
            <a:endParaRPr lang="en-US" sz="2000" kern="0" dirty="0">
              <a:latin typeface="SimSun" charset="-122"/>
              <a:ea typeface="SimSun" charset="-122"/>
              <a:cs typeface="SimSun" charset="-122"/>
            </a:endParaRPr>
          </a:p>
          <a:p>
            <a:pPr marL="742950" lvl="1" indent="-285750" eaLnBrk="0" hangingPunct="0">
              <a:lnSpc>
                <a:spcPct val="80000"/>
              </a:lnSpc>
              <a:spcBef>
                <a:spcPct val="20000"/>
              </a:spcBef>
              <a:buClr>
                <a:schemeClr val="tx1"/>
              </a:buClr>
              <a:buFont typeface="Wingdings" pitchFamily="2" charset="2"/>
              <a:buChar char="§"/>
              <a:defRPr/>
            </a:pPr>
            <a:r>
              <a:rPr lang="zh-CN" altLang="en-US" sz="2000" kern="0" dirty="0">
                <a:latin typeface="SimSun" charset="-122"/>
                <a:ea typeface="SimSun" charset="-122"/>
                <a:cs typeface="SimSun" charset="-122"/>
              </a:rPr>
              <a:t>存储的是</a:t>
            </a:r>
            <a:r>
              <a:rPr lang="en-US" sz="2000" kern="0" dirty="0">
                <a:latin typeface="SimSun" charset="-122"/>
                <a:ea typeface="SimSun" charset="-122"/>
                <a:cs typeface="SimSun" charset="-122"/>
              </a:rPr>
              <a:t>: </a:t>
            </a:r>
            <a:r>
              <a:rPr lang="zh-CN" altLang="en-US" sz="2000" kern="0" dirty="0">
                <a:latin typeface="SimSun" charset="-122"/>
                <a:ea typeface="SimSun" charset="-122"/>
                <a:cs typeface="SimSun" charset="-122"/>
              </a:rPr>
              <a:t>一系列的样本</a:t>
            </a:r>
            <a:r>
              <a:rPr lang="en-US" sz="2000" kern="0" dirty="0">
                <a:latin typeface="SimSun" charset="-122"/>
                <a:ea typeface="SimSun" charset="-122"/>
                <a:cs typeface="SimSun" charset="-122"/>
              </a:rPr>
              <a:t>, </a:t>
            </a:r>
            <a:r>
              <a:rPr lang="zh-CN" altLang="en-US" sz="2000" kern="0" dirty="0">
                <a:latin typeface="SimSun" charset="-122"/>
                <a:ea typeface="SimSun" charset="-122"/>
                <a:cs typeface="SimSun" charset="-122"/>
              </a:rPr>
              <a:t>不是状态</a:t>
            </a:r>
            <a:endParaRPr lang="en-US" sz="2000" kern="0" dirty="0">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endParaRPr lang="en-US" altLang="zh-CN" sz="1200" kern="0" dirty="0">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r>
              <a:rPr lang="zh-CN" altLang="en-US" sz="2400" kern="0" dirty="0">
                <a:solidFill>
                  <a:schemeClr val="accent2"/>
                </a:solidFill>
                <a:latin typeface="SimSun" charset="-122"/>
                <a:ea typeface="SimSun" charset="-122"/>
                <a:cs typeface="SimSun" charset="-122"/>
              </a:rPr>
              <a:t>机器人定位在实践中就是利用这个方法</a:t>
            </a:r>
            <a:endParaRPr lang="en-US" sz="2400" kern="0" dirty="0">
              <a:solidFill>
                <a:schemeClr val="accent2"/>
              </a:solidFill>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endParaRPr lang="en-US" sz="1200" kern="0" dirty="0">
              <a:solidFill>
                <a:schemeClr val="accent2"/>
              </a:solidFill>
              <a:latin typeface="SimSun" charset="-122"/>
              <a:ea typeface="SimSun" charset="-122"/>
              <a:cs typeface="SimSun" charset="-122"/>
            </a:endParaRPr>
          </a:p>
          <a:p>
            <a:pPr marL="342900" indent="-342900" eaLnBrk="0" hangingPunct="0">
              <a:lnSpc>
                <a:spcPct val="80000"/>
              </a:lnSpc>
              <a:spcBef>
                <a:spcPct val="20000"/>
              </a:spcBef>
              <a:buClr>
                <a:schemeClr val="accent2"/>
              </a:buClr>
              <a:buFont typeface="Wingdings" pitchFamily="2" charset="2"/>
              <a:buChar char="§"/>
              <a:defRPr/>
            </a:pPr>
            <a:r>
              <a:rPr lang="zh-CN" altLang="en-US" sz="2400" kern="0" dirty="0">
                <a:solidFill>
                  <a:schemeClr val="accent2"/>
                </a:solidFill>
                <a:latin typeface="SimSun" charset="-122"/>
                <a:ea typeface="SimSun" charset="-122"/>
                <a:cs typeface="SimSun" charset="-122"/>
              </a:rPr>
              <a:t>粒子在这里只是样本的一个新的名字</a:t>
            </a:r>
            <a:endParaRPr lang="en-US" sz="2400" kern="0" dirty="0">
              <a:solidFill>
                <a:schemeClr val="accent2"/>
              </a:solidFill>
              <a:latin typeface="SimSun" charset="-122"/>
              <a:ea typeface="SimSun" charset="-122"/>
              <a:cs typeface="SimSun" charset="-122"/>
            </a:endParaRPr>
          </a:p>
        </p:txBody>
      </p:sp>
    </p:spTree>
    <p:extLst>
      <p:ext uri="{BB962C8B-B14F-4D97-AF65-F5344CB8AC3E}">
        <p14:creationId xmlns:p14="http://schemas.microsoft.com/office/powerpoint/2010/main" val="1859574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zh-CN" altLang="en-US" dirty="0">
                <a:latin typeface="SimHei" charset="-122"/>
                <a:ea typeface="SimHei" charset="-122"/>
                <a:cs typeface="SimHei" charset="-122"/>
              </a:rPr>
              <a:t>表示</a:t>
            </a:r>
            <a:r>
              <a:rPr lang="en-US" dirty="0">
                <a:latin typeface="SimHei" charset="-122"/>
                <a:ea typeface="SimHei" charset="-122"/>
                <a:cs typeface="SimHei" charset="-122"/>
              </a:rPr>
              <a:t>: </a:t>
            </a:r>
            <a:r>
              <a:rPr lang="zh-CN" altLang="en-US" dirty="0">
                <a:latin typeface="SimHei" charset="-122"/>
                <a:ea typeface="SimHei" charset="-122"/>
                <a:cs typeface="SimHei" charset="-122"/>
              </a:rPr>
              <a:t>粒子</a:t>
            </a:r>
            <a:endParaRPr lang="en-US" dirty="0">
              <a:latin typeface="SimHei" charset="-122"/>
              <a:ea typeface="SimHei" charset="-122"/>
              <a:cs typeface="SimHei" charset="-122"/>
            </a:endParaRPr>
          </a:p>
        </p:txBody>
      </p:sp>
      <p:sp>
        <p:nvSpPr>
          <p:cNvPr id="73730" name="Content Placeholder 2"/>
          <p:cNvSpPr>
            <a:spLocks noGrp="1"/>
          </p:cNvSpPr>
          <p:nvPr>
            <p:ph idx="1"/>
          </p:nvPr>
        </p:nvSpPr>
        <p:spPr>
          <a:xfrm>
            <a:off x="-23973" y="1547019"/>
            <a:ext cx="6348573" cy="4525963"/>
          </a:xfrm>
        </p:spPr>
        <p:txBody>
          <a:bodyPr/>
          <a:lstStyle/>
          <a:p>
            <a:r>
              <a:rPr lang="en-US" sz="2400" dirty="0">
                <a:latin typeface="SimSun" charset="-122"/>
                <a:ea typeface="SimSun" charset="-122"/>
                <a:cs typeface="SimSun" charset="-122"/>
              </a:rPr>
              <a:t>P(X) </a:t>
            </a:r>
            <a:r>
              <a:rPr lang="zh-CN" altLang="en-US" sz="2400" dirty="0">
                <a:latin typeface="SimSun" charset="-122"/>
                <a:ea typeface="SimSun" charset="-122"/>
                <a:cs typeface="SimSun" charset="-122"/>
              </a:rPr>
              <a:t>是由</a:t>
            </a:r>
            <a:r>
              <a:rPr lang="en-US" sz="2400" dirty="0">
                <a:latin typeface="SimSun" charset="-122"/>
                <a:ea typeface="SimSun" charset="-122"/>
                <a:cs typeface="SimSun" charset="-122"/>
              </a:rPr>
              <a:t> N </a:t>
            </a:r>
            <a:r>
              <a:rPr lang="zh-CN" altLang="en-US" sz="2400" dirty="0">
                <a:latin typeface="SimSun" charset="-122"/>
                <a:ea typeface="SimSun" charset="-122"/>
                <a:cs typeface="SimSun" charset="-122"/>
              </a:rPr>
              <a:t>个粒子（样本）表示的</a:t>
            </a:r>
            <a:endParaRPr lang="en-US" sz="2400" dirty="0">
              <a:latin typeface="SimSun" charset="-122"/>
              <a:ea typeface="SimSun" charset="-122"/>
              <a:cs typeface="SimSun" charset="-122"/>
            </a:endParaRPr>
          </a:p>
          <a:p>
            <a:pPr lvl="1"/>
            <a:r>
              <a:rPr lang="zh-CN" altLang="en-US" sz="2000" dirty="0">
                <a:latin typeface="SimSun" charset="-122"/>
                <a:ea typeface="SimSun" charset="-122"/>
                <a:cs typeface="SimSun" charset="-122"/>
              </a:rPr>
              <a:t>通常</a:t>
            </a:r>
            <a:r>
              <a:rPr lang="en-US" sz="2000" dirty="0">
                <a:latin typeface="SimSun" charset="-122"/>
                <a:ea typeface="SimSun" charset="-122"/>
                <a:cs typeface="SimSun" charset="-122"/>
              </a:rPr>
              <a:t>, N </a:t>
            </a:r>
            <a:r>
              <a:rPr lang="zh-CN" altLang="en-US" sz="2000" dirty="0">
                <a:latin typeface="SimSun" charset="-122"/>
                <a:ea typeface="SimSun" charset="-122"/>
                <a:cs typeface="SimSun" charset="-122"/>
              </a:rPr>
              <a:t>远小于</a:t>
            </a:r>
            <a:r>
              <a:rPr lang="en-US" sz="2000" dirty="0">
                <a:latin typeface="SimSun" charset="-122"/>
                <a:ea typeface="SimSun" charset="-122"/>
                <a:cs typeface="SimSun" charset="-122"/>
              </a:rPr>
              <a:t> |X|</a:t>
            </a:r>
          </a:p>
          <a:p>
            <a:pPr lvl="1"/>
            <a:r>
              <a:rPr lang="zh-CN" altLang="en-US" sz="2000" dirty="0">
                <a:latin typeface="SimSun" charset="-122"/>
                <a:ea typeface="SimSun" charset="-122"/>
                <a:cs typeface="SimSun" charset="-122"/>
              </a:rPr>
              <a:t>存储的是一列样本，而不是从状态</a:t>
            </a:r>
            <a:r>
              <a:rPr lang="en-US" sz="2000" dirty="0">
                <a:latin typeface="SimSun" charset="-122"/>
                <a:ea typeface="SimSun" charset="-122"/>
                <a:cs typeface="SimSun" charset="-122"/>
              </a:rPr>
              <a:t> X </a:t>
            </a:r>
            <a:r>
              <a:rPr lang="zh-CN" altLang="en-US" sz="2000" dirty="0">
                <a:latin typeface="SimSun" charset="-122"/>
                <a:ea typeface="SimSun" charset="-122"/>
                <a:cs typeface="SimSun" charset="-122"/>
              </a:rPr>
              <a:t>到其数量</a:t>
            </a:r>
            <a:r>
              <a:rPr lang="en-US" altLang="zh-CN" sz="2000" dirty="0">
                <a:latin typeface="SimSun" charset="-122"/>
                <a:ea typeface="SimSun" charset="-122"/>
                <a:cs typeface="SimSun" charset="-122"/>
              </a:rPr>
              <a:t>(</a:t>
            </a:r>
            <a:r>
              <a:rPr lang="zh-CN" altLang="en-US" sz="2000" dirty="0">
                <a:latin typeface="SimSun" charset="-122"/>
                <a:ea typeface="SimSun" charset="-122"/>
                <a:cs typeface="SimSun" charset="-122"/>
              </a:rPr>
              <a:t>概率值</a:t>
            </a:r>
            <a:r>
              <a:rPr lang="en-US" altLang="zh-CN" sz="2000" dirty="0">
                <a:latin typeface="SimSun" charset="-122"/>
                <a:ea typeface="SimSun" charset="-122"/>
                <a:cs typeface="SimSun" charset="-122"/>
              </a:rPr>
              <a:t>)</a:t>
            </a:r>
            <a:r>
              <a:rPr lang="zh-CN" altLang="en-US" sz="2000" dirty="0">
                <a:latin typeface="SimSun" charset="-122"/>
                <a:ea typeface="SimSun" charset="-122"/>
                <a:cs typeface="SimSun" charset="-122"/>
              </a:rPr>
              <a:t>的一个映射</a:t>
            </a:r>
            <a:endParaRPr lang="en-US" sz="2000" dirty="0">
              <a:latin typeface="SimSun" charset="-122"/>
              <a:ea typeface="SimSun" charset="-122"/>
              <a:cs typeface="SimSun" charset="-122"/>
            </a:endParaRPr>
          </a:p>
          <a:p>
            <a:endParaRPr lang="en-US" sz="2400" dirty="0">
              <a:latin typeface="SimSun" charset="-122"/>
              <a:ea typeface="SimSun" charset="-122"/>
              <a:cs typeface="SimSun" charset="-122"/>
            </a:endParaRPr>
          </a:p>
          <a:p>
            <a:r>
              <a:rPr lang="en-US" sz="2400" dirty="0">
                <a:latin typeface="SimSun" charset="-122"/>
                <a:ea typeface="SimSun" charset="-122"/>
                <a:cs typeface="SimSun" charset="-122"/>
              </a:rPr>
              <a:t>P(x) </a:t>
            </a:r>
            <a:r>
              <a:rPr lang="zh-CN" altLang="en-US" sz="2400" dirty="0">
                <a:latin typeface="SimSun" charset="-122"/>
                <a:ea typeface="SimSun" charset="-122"/>
                <a:cs typeface="SimSun" charset="-122"/>
              </a:rPr>
              <a:t>是由关于 </a:t>
            </a:r>
            <a:r>
              <a:rPr lang="en-US" altLang="zh-CN" sz="2400" dirty="0">
                <a:latin typeface="SimSun" charset="-122"/>
                <a:ea typeface="SimSun" charset="-122"/>
                <a:cs typeface="SimSun" charset="-122"/>
              </a:rPr>
              <a:t>x</a:t>
            </a:r>
            <a:r>
              <a:rPr lang="zh-CN" altLang="en-US" sz="2400" dirty="0">
                <a:latin typeface="SimSun" charset="-122"/>
                <a:ea typeface="SimSun" charset="-122"/>
                <a:cs typeface="SimSun" charset="-122"/>
              </a:rPr>
              <a:t> 的粒子的数量近似计算的</a:t>
            </a:r>
            <a:endParaRPr lang="en-US" sz="2400" dirty="0">
              <a:latin typeface="SimSun" charset="-122"/>
              <a:ea typeface="SimSun" charset="-122"/>
              <a:cs typeface="SimSun" charset="-122"/>
            </a:endParaRPr>
          </a:p>
          <a:p>
            <a:pPr lvl="1"/>
            <a:r>
              <a:rPr lang="zh-CN" altLang="en-US" sz="2000" dirty="0">
                <a:latin typeface="SimSun" charset="-122"/>
                <a:ea typeface="SimSun" charset="-122"/>
                <a:cs typeface="SimSun" charset="-122"/>
              </a:rPr>
              <a:t>所以许多状态</a:t>
            </a:r>
            <a:r>
              <a:rPr lang="en-US" sz="2000" dirty="0">
                <a:latin typeface="SimSun" charset="-122"/>
                <a:ea typeface="SimSun" charset="-122"/>
                <a:cs typeface="SimSun" charset="-122"/>
              </a:rPr>
              <a:t> x </a:t>
            </a:r>
            <a:r>
              <a:rPr lang="zh-CN" altLang="en-US" sz="2000" dirty="0">
                <a:latin typeface="SimSun" charset="-122"/>
                <a:ea typeface="SimSun" charset="-122"/>
                <a:cs typeface="SimSun" charset="-122"/>
              </a:rPr>
              <a:t>可能是</a:t>
            </a:r>
            <a:r>
              <a:rPr lang="en-US" sz="2000" dirty="0">
                <a:latin typeface="SimSun" charset="-122"/>
                <a:ea typeface="SimSun" charset="-122"/>
                <a:cs typeface="SimSun" charset="-122"/>
              </a:rPr>
              <a:t> P(x) = 0! </a:t>
            </a:r>
          </a:p>
          <a:p>
            <a:pPr lvl="1"/>
            <a:r>
              <a:rPr lang="zh-CN" altLang="en-US" sz="2000" dirty="0">
                <a:latin typeface="SimSun" charset="-122"/>
                <a:ea typeface="SimSun" charset="-122"/>
                <a:cs typeface="SimSun" charset="-122"/>
              </a:rPr>
              <a:t>粒子越多</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近似越准确</a:t>
            </a:r>
            <a:endParaRPr lang="en-US" sz="2000" dirty="0">
              <a:latin typeface="SimSun" charset="-122"/>
              <a:ea typeface="SimSun" charset="-122"/>
              <a:cs typeface="SimSun" charset="-122"/>
            </a:endParaRPr>
          </a:p>
          <a:p>
            <a:pPr lvl="1"/>
            <a:endParaRPr lang="en-US" sz="2000" dirty="0">
              <a:latin typeface="SimSun" charset="-122"/>
              <a:ea typeface="SimSun" charset="-122"/>
              <a:cs typeface="SimSun" charset="-122"/>
            </a:endParaRPr>
          </a:p>
          <a:p>
            <a:r>
              <a:rPr lang="zh-CN" altLang="en-US" sz="2400" dirty="0">
                <a:latin typeface="SimSun" charset="-122"/>
                <a:ea typeface="SimSun" charset="-122"/>
                <a:cs typeface="SimSun" charset="-122"/>
              </a:rPr>
              <a:t>目前为止</a:t>
            </a:r>
            <a:r>
              <a:rPr lang="en-US" sz="2400" dirty="0">
                <a:latin typeface="SimSun" charset="-122"/>
                <a:ea typeface="SimSun" charset="-122"/>
                <a:cs typeface="SimSun" charset="-122"/>
              </a:rPr>
              <a:t>,</a:t>
            </a:r>
            <a:r>
              <a:rPr lang="zh-CN" altLang="en-US" sz="2400" dirty="0">
                <a:latin typeface="SimSun" charset="-122"/>
                <a:ea typeface="SimSun" charset="-122"/>
                <a:cs typeface="SimSun" charset="-122"/>
              </a:rPr>
              <a:t>所以的粒子的权值均是 </a:t>
            </a:r>
            <a:r>
              <a:rPr lang="en-US" altLang="zh-CN" sz="2400" dirty="0">
                <a:latin typeface="SimSun" charset="-122"/>
                <a:ea typeface="SimSun" charset="-122"/>
                <a:cs typeface="SimSun" charset="-122"/>
              </a:rPr>
              <a:t>1</a:t>
            </a:r>
            <a:endParaRPr lang="en-US" sz="2400" dirty="0">
              <a:latin typeface="SimSun" charset="-122"/>
              <a:ea typeface="SimSun" charset="-122"/>
              <a:cs typeface="SimSun" charset="-122"/>
            </a:endParaRPr>
          </a:p>
          <a:p>
            <a:pPr lvl="1"/>
            <a:endParaRPr lang="en-US" sz="2000" dirty="0">
              <a:latin typeface="SimSun" charset="-122"/>
              <a:ea typeface="SimSun" charset="-122"/>
              <a:cs typeface="SimSun" charset="-122"/>
            </a:endParaRPr>
          </a:p>
        </p:txBody>
      </p:sp>
      <p:grpSp>
        <p:nvGrpSpPr>
          <p:cNvPr id="73732" name="Group 26"/>
          <p:cNvGrpSpPr>
            <a:grpSpLocks/>
          </p:cNvGrpSpPr>
          <p:nvPr/>
        </p:nvGrpSpPr>
        <p:grpSpPr bwMode="auto">
          <a:xfrm rot="-5400000">
            <a:off x="7162800" y="1752600"/>
            <a:ext cx="1566863" cy="1566863"/>
            <a:chOff x="6324600" y="4419600"/>
            <a:chExt cx="2057400" cy="2057400"/>
          </a:xfrm>
        </p:grpSpPr>
        <p:grpSp>
          <p:nvGrpSpPr>
            <p:cNvPr id="73734" name="Group 49"/>
            <p:cNvGrpSpPr>
              <a:grpSpLocks/>
            </p:cNvGrpSpPr>
            <p:nvPr/>
          </p:nvGrpSpPr>
          <p:grpSpPr bwMode="auto">
            <a:xfrm>
              <a:off x="6324600" y="4419600"/>
              <a:ext cx="2057400" cy="2057400"/>
              <a:chOff x="3984" y="1056"/>
              <a:chExt cx="1296" cy="1296"/>
            </a:xfrm>
          </p:grpSpPr>
          <p:sp>
            <p:nvSpPr>
              <p:cNvPr id="73745" name="Rectangle 60"/>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6" name="Rectangle 61"/>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7" name="Rectangle 62"/>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8" name="Rectangle 63"/>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9" name="Rectangle 64"/>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0" name="Rectangle 65"/>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1" name="Rectangle 66"/>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2" name="Rectangle 67"/>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3" name="Rectangle 68"/>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3735" name="Oval 50"/>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6" name="Oval 51"/>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7" name="Oval 52"/>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8" name="Oval 53"/>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9" name="Oval 54"/>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3740" name="Oval 55"/>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1" name="Oval 56"/>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2" name="Oval 57"/>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3" name="Oval 58"/>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4" name="Oval 59"/>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3733" name="TextBox 69"/>
          <p:cNvSpPr txBox="1">
            <a:spLocks noChangeArrowheads="1"/>
          </p:cNvSpPr>
          <p:nvPr/>
        </p:nvSpPr>
        <p:spPr bwMode="auto">
          <a:xfrm>
            <a:off x="7162800" y="3657600"/>
            <a:ext cx="1276703"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1800" dirty="0">
                <a:latin typeface="Calibri"/>
                <a:cs typeface="Calibri"/>
              </a:rPr>
              <a:t>粒子</a:t>
            </a:r>
            <a:r>
              <a:rPr lang="en-US" sz="1800" dirty="0">
                <a:latin typeface="Calibri"/>
                <a:cs typeface="Calibri"/>
              </a:rPr>
              <a:t>:</a:t>
            </a:r>
          </a:p>
          <a:p>
            <a:pPr eaLnBrk="1" hangingPunct="1"/>
            <a:r>
              <a:rPr lang="en-US" sz="1800" dirty="0">
                <a:solidFill>
                  <a:srgbClr val="C00000"/>
                </a:solidFill>
                <a:latin typeface="Calibri"/>
                <a:cs typeface="Calibri"/>
              </a:rPr>
              <a:t>    (3,3)</a:t>
            </a:r>
          </a:p>
          <a:p>
            <a:pPr eaLnBrk="1" hangingPunct="1"/>
            <a:r>
              <a:rPr lang="en-US" sz="1800" dirty="0">
                <a:solidFill>
                  <a:srgbClr val="C00000"/>
                </a:solidFill>
                <a:latin typeface="Calibri"/>
                <a:cs typeface="Calibri"/>
              </a:rPr>
              <a:t>    (2,3)</a:t>
            </a:r>
          </a:p>
          <a:p>
            <a:pPr eaLnBrk="1" hangingPunct="1"/>
            <a:r>
              <a:rPr lang="en-US" sz="1800" dirty="0">
                <a:solidFill>
                  <a:srgbClr val="00B050"/>
                </a:solidFill>
                <a:latin typeface="Calibri"/>
                <a:cs typeface="Calibri"/>
              </a:rPr>
              <a:t>    (3,3)   </a:t>
            </a:r>
          </a:p>
          <a:p>
            <a:pPr eaLnBrk="1" hangingPunct="1"/>
            <a:r>
              <a:rPr lang="en-US" sz="1800" dirty="0">
                <a:solidFill>
                  <a:srgbClr val="C00000"/>
                </a:solidFill>
                <a:latin typeface="Calibri"/>
                <a:cs typeface="Calibri"/>
              </a:rPr>
              <a:t>    (3,2)</a:t>
            </a:r>
          </a:p>
          <a:p>
            <a:pPr eaLnBrk="1" hangingPunct="1"/>
            <a:r>
              <a:rPr lang="en-US" sz="1800" dirty="0">
                <a:solidFill>
                  <a:srgbClr val="C00000"/>
                </a:solidFill>
                <a:latin typeface="Calibri"/>
                <a:cs typeface="Calibri"/>
              </a:rPr>
              <a:t>    (3,3)</a:t>
            </a:r>
          </a:p>
          <a:p>
            <a:pPr eaLnBrk="1" hangingPunct="1"/>
            <a:r>
              <a:rPr lang="en-US" sz="1800" dirty="0">
                <a:solidFill>
                  <a:srgbClr val="C00000"/>
                </a:solidFill>
                <a:latin typeface="Calibri"/>
                <a:cs typeface="Calibri"/>
              </a:rPr>
              <a:t>    (3,2)</a:t>
            </a:r>
          </a:p>
          <a:p>
            <a:pPr eaLnBrk="1" hangingPunct="1"/>
            <a:r>
              <a:rPr lang="en-US" sz="1800" dirty="0">
                <a:solidFill>
                  <a:srgbClr val="C00000"/>
                </a:solidFill>
                <a:latin typeface="Calibri"/>
                <a:cs typeface="Calibri"/>
              </a:rPr>
              <a:t>    (1,2)</a:t>
            </a:r>
          </a:p>
          <a:p>
            <a:pPr eaLnBrk="1" hangingPunct="1"/>
            <a:r>
              <a:rPr lang="en-US" sz="1800" dirty="0">
                <a:solidFill>
                  <a:srgbClr val="C00000"/>
                </a:solidFill>
                <a:latin typeface="Calibri"/>
                <a:cs typeface="Calibri"/>
              </a:rPr>
              <a:t>    (3,3)</a:t>
            </a:r>
          </a:p>
          <a:p>
            <a:pPr eaLnBrk="1" hangingPunct="1"/>
            <a:r>
              <a:rPr lang="en-US" sz="1800" dirty="0">
                <a:solidFill>
                  <a:srgbClr val="C00000"/>
                </a:solidFill>
                <a:latin typeface="Calibri"/>
                <a:cs typeface="Calibri"/>
              </a:rPr>
              <a:t>    (3,3)</a:t>
            </a:r>
          </a:p>
          <a:p>
            <a:pPr eaLnBrk="1" hangingPunct="1"/>
            <a:r>
              <a:rPr lang="en-US" sz="1800" dirty="0">
                <a:solidFill>
                  <a:srgbClr val="C00000"/>
                </a:solidFill>
                <a:latin typeface="Calibri"/>
                <a:cs typeface="Calibri"/>
              </a:rPr>
              <a:t>    (2,3)</a:t>
            </a:r>
          </a:p>
        </p:txBody>
      </p:sp>
    </p:spTree>
    <p:extLst>
      <p:ext uri="{BB962C8B-B14F-4D97-AF65-F5344CB8AC3E}">
        <p14:creationId xmlns:p14="http://schemas.microsoft.com/office/powerpoint/2010/main" val="52293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zh-CN" altLang="en-US" dirty="0">
                <a:latin typeface="SimHei" charset="-122"/>
                <a:ea typeface="SimHei" charset="-122"/>
                <a:cs typeface="SimHei" charset="-122"/>
              </a:rPr>
              <a:t>粒子过滤</a:t>
            </a:r>
            <a:r>
              <a:rPr lang="en-US" dirty="0">
                <a:latin typeface="SimHei" charset="-122"/>
                <a:ea typeface="SimHei" charset="-122"/>
                <a:cs typeface="SimHei" charset="-122"/>
              </a:rPr>
              <a:t>: </a:t>
            </a:r>
            <a:r>
              <a:rPr lang="zh-CN" altLang="en-US" dirty="0">
                <a:latin typeface="SimHei" charset="-122"/>
                <a:ea typeface="SimHei" charset="-122"/>
                <a:cs typeface="SimHei" charset="-122"/>
              </a:rPr>
              <a:t>时间迁移</a:t>
            </a:r>
            <a:endParaRPr lang="en-US" dirty="0">
              <a:latin typeface="SimHei" charset="-122"/>
              <a:ea typeface="SimHei" charset="-122"/>
              <a:cs typeface="SimHei" charset="-122"/>
            </a:endParaRPr>
          </a:p>
        </p:txBody>
      </p:sp>
      <p:sp>
        <p:nvSpPr>
          <p:cNvPr id="73734" name="Rectangle 3"/>
          <p:cNvSpPr txBox="1">
            <a:spLocks noChangeArrowheads="1"/>
          </p:cNvSpPr>
          <p:nvPr/>
        </p:nvSpPr>
        <p:spPr bwMode="auto">
          <a:xfrm>
            <a:off x="-58736" y="1338263"/>
            <a:ext cx="601345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chemeClr val="accent2"/>
              </a:buClr>
              <a:buFont typeface="Wingdings" charset="0"/>
              <a:buChar char="§"/>
              <a:defRPr/>
            </a:pPr>
            <a:r>
              <a:rPr lang="zh-CN" altLang="en-US" dirty="0">
                <a:solidFill>
                  <a:schemeClr val="accent2"/>
                </a:solidFill>
                <a:latin typeface="SimSun" charset="-122"/>
                <a:ea typeface="SimSun" charset="-122"/>
                <a:cs typeface="SimSun" charset="-122"/>
              </a:rPr>
              <a:t>每个粒子的移动是通过采样相应的转移模型来完成的，即：</a:t>
            </a:r>
            <a:endParaRPr lang="en-US" dirty="0">
              <a:solidFill>
                <a:schemeClr val="accent2"/>
              </a:solidFill>
              <a:latin typeface="SimSun" charset="-122"/>
              <a:ea typeface="SimSun" charset="-122"/>
              <a:cs typeface="SimSun" charset="-122"/>
            </a:endParaRPr>
          </a:p>
          <a:p>
            <a:pPr lvl="1">
              <a:lnSpc>
                <a:spcPct val="90000"/>
              </a:lnSpc>
              <a:spcBef>
                <a:spcPct val="20000"/>
              </a:spcBef>
              <a:buClr>
                <a:schemeClr val="tx1"/>
              </a:buClr>
              <a:buFont typeface="Wingdings" charset="0"/>
              <a:buChar char="§"/>
              <a:defRPr/>
            </a:pPr>
            <a:endParaRPr lang="en-US" sz="2000" dirty="0">
              <a:latin typeface="SimSun" charset="-122"/>
              <a:ea typeface="SimSun" charset="-122"/>
              <a:cs typeface="SimSun" charset="-122"/>
            </a:endParaRPr>
          </a:p>
          <a:p>
            <a:pPr lvl="5" defTabSz="457200">
              <a:lnSpc>
                <a:spcPct val="90000"/>
              </a:lnSpc>
              <a:spcBef>
                <a:spcPct val="20000"/>
              </a:spcBef>
              <a:buClr>
                <a:schemeClr val="tx1"/>
              </a:buClr>
              <a:buFont typeface="Wingdings" charset="0"/>
              <a:buChar char="§"/>
              <a:defRPr/>
            </a:pPr>
            <a:endParaRPr lang="en-US" sz="2000" dirty="0">
              <a:latin typeface="SimSun" charset="-122"/>
              <a:ea typeface="SimSun" charset="-122"/>
              <a:cs typeface="SimSun" charset="-122"/>
            </a:endParaRPr>
          </a:p>
          <a:p>
            <a:pPr lvl="5" defTabSz="457200">
              <a:lnSpc>
                <a:spcPct val="90000"/>
              </a:lnSpc>
              <a:spcBef>
                <a:spcPct val="20000"/>
              </a:spcBef>
              <a:buClr>
                <a:schemeClr val="tx1"/>
              </a:buClr>
              <a:buFont typeface="Wingdings" charset="0"/>
              <a:buChar char="§"/>
              <a:defRPr/>
            </a:pPr>
            <a:endParaRPr lang="en-US" sz="2000" dirty="0">
              <a:latin typeface="SimSun" charset="-122"/>
              <a:ea typeface="SimSun" charset="-122"/>
              <a:cs typeface="SimSun" charset="-122"/>
            </a:endParaRPr>
          </a:p>
          <a:p>
            <a:pPr lvl="1">
              <a:lnSpc>
                <a:spcPct val="90000"/>
              </a:lnSpc>
              <a:spcBef>
                <a:spcPct val="20000"/>
              </a:spcBef>
              <a:buClr>
                <a:schemeClr val="tx1"/>
              </a:buClr>
              <a:buFont typeface="Wingdings" charset="0"/>
              <a:buChar char="§"/>
              <a:defRPr/>
            </a:pPr>
            <a:r>
              <a:rPr lang="zh-CN" altLang="en-US" sz="2000" dirty="0">
                <a:latin typeface="SimSun" charset="-122"/>
                <a:ea typeface="SimSun" charset="-122"/>
                <a:cs typeface="SimSun" charset="-122"/>
              </a:rPr>
              <a:t>这一步像是先验采样</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样本出现的频率反映了相应的转移概率分布</a:t>
            </a:r>
            <a:endParaRPr lang="en-US" altLang="ja-JP" sz="2000" dirty="0">
              <a:latin typeface="SimSun" charset="-122"/>
              <a:ea typeface="SimSun" charset="-122"/>
              <a:cs typeface="SimSun" charset="-122"/>
            </a:endParaRPr>
          </a:p>
          <a:p>
            <a:pPr lvl="6">
              <a:lnSpc>
                <a:spcPct val="90000"/>
              </a:lnSpc>
              <a:spcBef>
                <a:spcPct val="20000"/>
              </a:spcBef>
              <a:buClr>
                <a:schemeClr val="tx1"/>
              </a:buClr>
              <a:buFont typeface="Wingdings" charset="0"/>
              <a:buChar char="§"/>
              <a:defRPr/>
            </a:pPr>
            <a:endParaRPr lang="en-US" altLang="ja-JP" sz="600" dirty="0">
              <a:latin typeface="SimSun" charset="-122"/>
              <a:ea typeface="SimSun" charset="-122"/>
              <a:cs typeface="SimSun" charset="-122"/>
            </a:endParaRPr>
          </a:p>
          <a:p>
            <a:pPr lvl="1">
              <a:lnSpc>
                <a:spcPct val="90000"/>
              </a:lnSpc>
              <a:spcBef>
                <a:spcPct val="20000"/>
              </a:spcBef>
              <a:buClr>
                <a:schemeClr val="tx1"/>
              </a:buClr>
              <a:buFont typeface="Wingdings" charset="0"/>
              <a:buChar char="§"/>
              <a:defRPr/>
            </a:pPr>
            <a:r>
              <a:rPr lang="zh-CN" altLang="en-US" sz="2000" dirty="0">
                <a:latin typeface="SimSun" charset="-122"/>
                <a:ea typeface="SimSun" charset="-122"/>
                <a:cs typeface="SimSun" charset="-122"/>
              </a:rPr>
              <a:t>在这个例子里</a:t>
            </a:r>
            <a:r>
              <a:rPr lang="en-US" sz="2000" dirty="0">
                <a:latin typeface="SimSun" charset="-122"/>
                <a:ea typeface="SimSun" charset="-122"/>
                <a:cs typeface="SimSun" charset="-122"/>
              </a:rPr>
              <a:t>, </a:t>
            </a:r>
            <a:r>
              <a:rPr lang="en-US" altLang="zh-CN" sz="2000" dirty="0">
                <a:latin typeface="SimSun" charset="-122"/>
                <a:ea typeface="SimSun" charset="-122"/>
                <a:cs typeface="SimSun" charset="-122"/>
              </a:rPr>
              <a:t>(</a:t>
            </a:r>
            <a:r>
              <a:rPr lang="zh-CN" altLang="en-US" sz="2000" dirty="0">
                <a:latin typeface="SimSun" charset="-122"/>
                <a:ea typeface="SimSun" charset="-122"/>
                <a:cs typeface="SimSun" charset="-122"/>
              </a:rPr>
              <a:t>幽灵移动顺时针</a:t>
            </a:r>
            <a:r>
              <a:rPr lang="en-US" altLang="zh-CN" sz="2000" dirty="0">
                <a:latin typeface="SimSun" charset="-122"/>
                <a:ea typeface="SimSun" charset="-122"/>
                <a:cs typeface="SimSun" charset="-122"/>
              </a:rPr>
              <a:t>)</a:t>
            </a:r>
            <a:r>
              <a:rPr lang="zh-CN" altLang="en-US" sz="2000" dirty="0">
                <a:latin typeface="SimSun" charset="-122"/>
                <a:ea typeface="SimSun" charset="-122"/>
                <a:cs typeface="SimSun" charset="-122"/>
              </a:rPr>
              <a:t>所有的样本顺时针移动</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但也有些向另一个方向移动或呆在原地不动</a:t>
            </a:r>
            <a:endParaRPr lang="en-US" sz="2000" dirty="0">
              <a:latin typeface="SimSun" charset="-122"/>
              <a:ea typeface="SimSun" charset="-122"/>
              <a:cs typeface="SimSun" charset="-122"/>
            </a:endParaRPr>
          </a:p>
          <a:p>
            <a:pPr lvl="5" defTabSz="457200">
              <a:lnSpc>
                <a:spcPct val="90000"/>
              </a:lnSpc>
              <a:spcBef>
                <a:spcPct val="20000"/>
              </a:spcBef>
              <a:buClr>
                <a:schemeClr val="tx1"/>
              </a:buClr>
              <a:buFont typeface="Wingdings" charset="0"/>
              <a:buChar char="§"/>
              <a:defRPr/>
            </a:pPr>
            <a:endParaRPr lang="en-US" sz="1400" dirty="0">
              <a:latin typeface="SimSun" charset="-122"/>
              <a:ea typeface="SimSun" charset="-122"/>
              <a:cs typeface="SimSun" charset="-122"/>
            </a:endParaRPr>
          </a:p>
          <a:p>
            <a:pPr>
              <a:lnSpc>
                <a:spcPct val="90000"/>
              </a:lnSpc>
              <a:spcBef>
                <a:spcPct val="20000"/>
              </a:spcBef>
              <a:buClr>
                <a:schemeClr val="accent2"/>
              </a:buClr>
              <a:buFont typeface="Wingdings" charset="0"/>
              <a:buChar char="§"/>
              <a:defRPr/>
            </a:pPr>
            <a:r>
              <a:rPr lang="zh-CN" altLang="en-US" dirty="0">
                <a:solidFill>
                  <a:schemeClr val="accent2"/>
                </a:solidFill>
                <a:latin typeface="SimSun" charset="-122"/>
                <a:ea typeface="SimSun" charset="-122"/>
                <a:cs typeface="SimSun" charset="-122"/>
              </a:rPr>
              <a:t>这一步描述了时间上的迁移</a:t>
            </a:r>
            <a:endParaRPr lang="en-US" dirty="0">
              <a:solidFill>
                <a:schemeClr val="accent2"/>
              </a:solidFill>
              <a:latin typeface="SimSun" charset="-122"/>
              <a:ea typeface="SimSun" charset="-122"/>
              <a:cs typeface="SimSun" charset="-122"/>
            </a:endParaRPr>
          </a:p>
          <a:p>
            <a:pPr lvl="1">
              <a:lnSpc>
                <a:spcPct val="90000"/>
              </a:lnSpc>
              <a:spcBef>
                <a:spcPct val="20000"/>
              </a:spcBef>
              <a:buClr>
                <a:schemeClr val="tx1"/>
              </a:buClr>
              <a:buFont typeface="Wingdings" charset="0"/>
              <a:buChar char="§"/>
              <a:defRPr/>
            </a:pPr>
            <a:r>
              <a:rPr lang="zh-CN" altLang="en-US" sz="2000" dirty="0">
                <a:latin typeface="SimSun" charset="-122"/>
                <a:ea typeface="SimSun" charset="-122"/>
                <a:cs typeface="SimSun" charset="-122"/>
              </a:rPr>
              <a:t>如果样本数足够</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就会接近真实值，无论是采样之前还是之后</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保持与概率分布的一致性</a:t>
            </a:r>
            <a:r>
              <a:rPr lang="en-US" sz="2000" dirty="0">
                <a:latin typeface="SimSun" charset="-122"/>
                <a:ea typeface="SimSun" charset="-122"/>
                <a:cs typeface="SimSun" charset="-122"/>
              </a:rPr>
              <a:t>)</a:t>
            </a:r>
          </a:p>
          <a:p>
            <a:pPr>
              <a:lnSpc>
                <a:spcPct val="90000"/>
              </a:lnSpc>
              <a:spcBef>
                <a:spcPct val="20000"/>
              </a:spcBef>
              <a:buClr>
                <a:schemeClr val="accent2"/>
              </a:buClr>
              <a:buFont typeface="Wingdings" charset="0"/>
              <a:buChar char="§"/>
              <a:defRPr/>
            </a:pPr>
            <a:endParaRPr lang="en-US" dirty="0">
              <a:solidFill>
                <a:schemeClr val="accent2"/>
              </a:solidFill>
              <a:latin typeface="SimSun" charset="-122"/>
              <a:ea typeface="SimSun" charset="-122"/>
              <a:cs typeface="SimSun" charset="-122"/>
            </a:endParaRPr>
          </a:p>
        </p:txBody>
      </p:sp>
      <p:pic>
        <p:nvPicPr>
          <p:cNvPr id="74755" name="Picture 64"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09147"/>
            <a:ext cx="3803934" cy="43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4756" name="Group 49"/>
          <p:cNvGrpSpPr>
            <a:grpSpLocks/>
          </p:cNvGrpSpPr>
          <p:nvPr/>
        </p:nvGrpSpPr>
        <p:grpSpPr bwMode="auto">
          <a:xfrm rot="-5400000">
            <a:off x="7281860" y="1827088"/>
            <a:ext cx="1566863" cy="1566863"/>
            <a:chOff x="6324600" y="4419600"/>
            <a:chExt cx="2057400" cy="2057400"/>
          </a:xfrm>
        </p:grpSpPr>
        <p:grpSp>
          <p:nvGrpSpPr>
            <p:cNvPr id="74782" name="Group 72"/>
            <p:cNvGrpSpPr>
              <a:grpSpLocks/>
            </p:cNvGrpSpPr>
            <p:nvPr/>
          </p:nvGrpSpPr>
          <p:grpSpPr bwMode="auto">
            <a:xfrm>
              <a:off x="6324600" y="4419600"/>
              <a:ext cx="2057400" cy="2057400"/>
              <a:chOff x="3984" y="1056"/>
              <a:chExt cx="1296" cy="1296"/>
            </a:xfrm>
          </p:grpSpPr>
          <p:sp>
            <p:nvSpPr>
              <p:cNvPr id="74793" name="Rectangle 84"/>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4" name="Rectangle 85"/>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5" name="Rectangle 86"/>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6" name="Rectangle 87"/>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7" name="Rectangle 88"/>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8" name="Rectangle 89"/>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9" name="Rectangle 90"/>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0" name="Rectangle 91"/>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1" name="Rectangle 92"/>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83" name="Oval 73"/>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4" name="Oval 74"/>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5" name="Oval 75"/>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6" name="Oval 76"/>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7" name="Oval 77"/>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88" name="Oval 78"/>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9" name="Oval 79"/>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0" name="Oval 80"/>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1" name="Oval 81"/>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2" name="Oval 8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51" name="Isosceles Triangle 50"/>
          <p:cNvSpPr/>
          <p:nvPr/>
        </p:nvSpPr>
        <p:spPr bwMode="auto">
          <a:xfrm flipV="1">
            <a:off x="7739060" y="3960688"/>
            <a:ext cx="639763"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4758" name="Group 2"/>
          <p:cNvGrpSpPr>
            <a:grpSpLocks/>
          </p:cNvGrpSpPr>
          <p:nvPr/>
        </p:nvGrpSpPr>
        <p:grpSpPr bwMode="auto">
          <a:xfrm>
            <a:off x="7281860" y="4646488"/>
            <a:ext cx="1566863" cy="1566863"/>
            <a:chOff x="6700158" y="2188371"/>
            <a:chExt cx="1567543" cy="1566862"/>
          </a:xfrm>
        </p:grpSpPr>
        <p:grpSp>
          <p:nvGrpSpPr>
            <p:cNvPr id="74762" name="Group 51"/>
            <p:cNvGrpSpPr>
              <a:grpSpLocks/>
            </p:cNvGrpSpPr>
            <p:nvPr/>
          </p:nvGrpSpPr>
          <p:grpSpPr bwMode="auto">
            <a:xfrm rot="-5400000">
              <a:off x="6700499" y="2188030"/>
              <a:ext cx="1566862" cy="1567543"/>
              <a:chOff x="3984" y="1056"/>
              <a:chExt cx="1296" cy="1296"/>
            </a:xfrm>
          </p:grpSpPr>
          <p:sp>
            <p:nvSpPr>
              <p:cNvPr id="74773"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4"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5"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6"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7"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8"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9"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0"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1"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63" name="Oval 52"/>
            <p:cNvSpPr>
              <a:spLocks noChangeArrowheads="1"/>
            </p:cNvSpPr>
            <p:nvPr/>
          </p:nvSpPr>
          <p:spPr bwMode="auto">
            <a:xfrm rot="-5400000">
              <a:off x="7861326" y="29427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64" name="Oval 53"/>
            <p:cNvSpPr>
              <a:spLocks noChangeArrowheads="1"/>
            </p:cNvSpPr>
            <p:nvPr/>
          </p:nvSpPr>
          <p:spPr bwMode="auto">
            <a:xfrm rot="-5400000">
              <a:off x="8035498" y="28266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5" name="Oval 54"/>
            <p:cNvSpPr>
              <a:spLocks noChangeArrowheads="1"/>
            </p:cNvSpPr>
            <p:nvPr/>
          </p:nvSpPr>
          <p:spPr bwMode="auto">
            <a:xfrm rot="-5400000">
              <a:off x="8035498" y="30588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6" name="Oval 55"/>
            <p:cNvSpPr>
              <a:spLocks noChangeArrowheads="1"/>
            </p:cNvSpPr>
            <p:nvPr/>
          </p:nvSpPr>
          <p:spPr bwMode="auto">
            <a:xfrm rot="-5400000">
              <a:off x="7977441"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7" name="Oval 56"/>
            <p:cNvSpPr>
              <a:spLocks noChangeArrowheads="1"/>
            </p:cNvSpPr>
            <p:nvPr/>
          </p:nvSpPr>
          <p:spPr bwMode="auto">
            <a:xfrm rot="-5400000">
              <a:off x="7454926" y="29427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8" name="Oval 57"/>
            <p:cNvSpPr>
              <a:spLocks noChangeArrowheads="1"/>
            </p:cNvSpPr>
            <p:nvPr/>
          </p:nvSpPr>
          <p:spPr bwMode="auto">
            <a:xfrm rot="-5400000">
              <a:off x="7977441" y="34650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9" name="Oval 58"/>
            <p:cNvSpPr>
              <a:spLocks noChangeArrowheads="1"/>
            </p:cNvSpPr>
            <p:nvPr/>
          </p:nvSpPr>
          <p:spPr bwMode="auto">
            <a:xfrm rot="-5400000">
              <a:off x="6932412" y="24204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0" name="Oval 59"/>
            <p:cNvSpPr>
              <a:spLocks noChangeArrowheads="1"/>
            </p:cNvSpPr>
            <p:nvPr/>
          </p:nvSpPr>
          <p:spPr bwMode="auto">
            <a:xfrm rot="-5400000">
              <a:off x="7977441"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1" name="Oval 60"/>
            <p:cNvSpPr>
              <a:spLocks noChangeArrowheads="1"/>
            </p:cNvSpPr>
            <p:nvPr/>
          </p:nvSpPr>
          <p:spPr bwMode="auto">
            <a:xfrm rot="-5400000">
              <a:off x="7454926"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2" name="Oval 61"/>
            <p:cNvSpPr>
              <a:spLocks noChangeArrowheads="1"/>
            </p:cNvSpPr>
            <p:nvPr/>
          </p:nvSpPr>
          <p:spPr bwMode="auto">
            <a:xfrm rot="-5400000">
              <a:off x="7454926"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cxnSp>
        <p:nvCxnSpPr>
          <p:cNvPr id="63" name="Shape 67"/>
          <p:cNvCxnSpPr>
            <a:stCxn id="74787" idx="3"/>
          </p:cNvCxnSpPr>
          <p:nvPr/>
        </p:nvCxnSpPr>
        <p:spPr bwMode="auto">
          <a:xfrm flipH="1">
            <a:off x="8501059" y="1984251"/>
            <a:ext cx="215900" cy="3424237"/>
          </a:xfrm>
          <a:prstGeom prst="curvedConnector4">
            <a:avLst>
              <a:gd name="adj1" fmla="val -106216"/>
              <a:gd name="adj2" fmla="val 62118"/>
            </a:avLst>
          </a:prstGeom>
          <a:ln w="28575">
            <a:tailEnd type="arrow"/>
          </a:ln>
        </p:spPr>
        <p:style>
          <a:lnRef idx="1">
            <a:schemeClr val="dk1"/>
          </a:lnRef>
          <a:fillRef idx="0">
            <a:schemeClr val="dk1"/>
          </a:fillRef>
          <a:effectRef idx="0">
            <a:schemeClr val="dk1"/>
          </a:effectRef>
          <a:fontRef idx="minor">
            <a:schemeClr val="tx1"/>
          </a:fontRef>
        </p:style>
      </p:cxnSp>
      <p:sp>
        <p:nvSpPr>
          <p:cNvPr id="74760" name="TextBox 96"/>
          <p:cNvSpPr txBox="1">
            <a:spLocks noChangeArrowheads="1"/>
          </p:cNvSpPr>
          <p:nvPr/>
        </p:nvSpPr>
        <p:spPr bwMode="auto">
          <a:xfrm>
            <a:off x="6129337" y="1676401"/>
            <a:ext cx="9017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latin typeface="Calibri"/>
                <a:cs typeface="Calibri"/>
              </a:rPr>
              <a:t>Particles:</a:t>
            </a:r>
          </a:p>
          <a:p>
            <a:pPr eaLnBrk="1" hangingPunct="1"/>
            <a:r>
              <a:rPr lang="en-US" sz="1400" dirty="0">
                <a:solidFill>
                  <a:srgbClr val="C00000"/>
                </a:solidFill>
                <a:latin typeface="Calibri"/>
                <a:cs typeface="Calibri"/>
              </a:rPr>
              <a:t>    (3,3)</a:t>
            </a:r>
          </a:p>
          <a:p>
            <a:pPr eaLnBrk="1" hangingPunct="1"/>
            <a:r>
              <a:rPr lang="en-US" sz="1400" dirty="0">
                <a:solidFill>
                  <a:srgbClr val="C00000"/>
                </a:solidFill>
                <a:latin typeface="Calibri"/>
                <a:cs typeface="Calibri"/>
              </a:rPr>
              <a:t>    (2,3)</a:t>
            </a:r>
          </a:p>
          <a:p>
            <a:pPr eaLnBrk="1" hangingPunct="1"/>
            <a:r>
              <a:rPr lang="en-US" sz="1400" dirty="0">
                <a:solidFill>
                  <a:srgbClr val="00B050"/>
                </a:solidFill>
                <a:latin typeface="Calibri"/>
                <a:cs typeface="Calibri"/>
              </a:rPr>
              <a:t>    (3,3)   </a:t>
            </a:r>
          </a:p>
          <a:p>
            <a:pPr eaLnBrk="1" hangingPunct="1"/>
            <a:r>
              <a:rPr lang="en-US" sz="1400" dirty="0">
                <a:solidFill>
                  <a:srgbClr val="C00000"/>
                </a:solidFill>
                <a:latin typeface="Calibri"/>
                <a:cs typeface="Calibri"/>
              </a:rPr>
              <a:t>    (3,2)</a:t>
            </a:r>
          </a:p>
          <a:p>
            <a:pPr eaLnBrk="1" hangingPunct="1"/>
            <a:r>
              <a:rPr lang="en-US" sz="1400" dirty="0">
                <a:solidFill>
                  <a:srgbClr val="C00000"/>
                </a:solidFill>
                <a:latin typeface="Calibri"/>
                <a:cs typeface="Calibri"/>
              </a:rPr>
              <a:t>    (3,3)</a:t>
            </a:r>
          </a:p>
          <a:p>
            <a:pPr eaLnBrk="1" hangingPunct="1"/>
            <a:r>
              <a:rPr lang="en-US" sz="1400" dirty="0">
                <a:solidFill>
                  <a:srgbClr val="C00000"/>
                </a:solidFill>
                <a:latin typeface="Calibri"/>
                <a:cs typeface="Calibri"/>
              </a:rPr>
              <a:t>    (3,2)</a:t>
            </a:r>
          </a:p>
          <a:p>
            <a:pPr eaLnBrk="1" hangingPunct="1"/>
            <a:r>
              <a:rPr lang="en-US" sz="1400" dirty="0">
                <a:solidFill>
                  <a:srgbClr val="C00000"/>
                </a:solidFill>
                <a:latin typeface="Calibri"/>
                <a:cs typeface="Calibri"/>
              </a:rPr>
              <a:t>    (1,2)</a:t>
            </a:r>
          </a:p>
          <a:p>
            <a:pPr eaLnBrk="1" hangingPunct="1"/>
            <a:r>
              <a:rPr lang="en-US" sz="1400" dirty="0">
                <a:solidFill>
                  <a:srgbClr val="C00000"/>
                </a:solidFill>
                <a:latin typeface="Calibri"/>
                <a:cs typeface="Calibri"/>
              </a:rPr>
              <a:t>    (3,3)</a:t>
            </a:r>
          </a:p>
          <a:p>
            <a:pPr eaLnBrk="1" hangingPunct="1"/>
            <a:r>
              <a:rPr lang="en-US" sz="1400" dirty="0">
                <a:solidFill>
                  <a:srgbClr val="C00000"/>
                </a:solidFill>
                <a:latin typeface="Calibri"/>
                <a:cs typeface="Calibri"/>
              </a:rPr>
              <a:t>    (3,3)</a:t>
            </a:r>
          </a:p>
          <a:p>
            <a:pPr eaLnBrk="1" hangingPunct="1"/>
            <a:r>
              <a:rPr lang="en-US" sz="1400" dirty="0">
                <a:solidFill>
                  <a:srgbClr val="C00000"/>
                </a:solidFill>
                <a:latin typeface="Calibri"/>
                <a:cs typeface="Calibri"/>
              </a:rPr>
              <a:t>    (2,3)</a:t>
            </a:r>
          </a:p>
        </p:txBody>
      </p:sp>
      <p:sp>
        <p:nvSpPr>
          <p:cNvPr id="74761" name="TextBox 100"/>
          <p:cNvSpPr txBox="1">
            <a:spLocks noChangeArrowheads="1"/>
          </p:cNvSpPr>
          <p:nvPr/>
        </p:nvSpPr>
        <p:spPr bwMode="auto">
          <a:xfrm>
            <a:off x="6145563" y="4396896"/>
            <a:ext cx="9779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latin typeface="Calibri"/>
                <a:cs typeface="Calibri"/>
              </a:rPr>
              <a:t>Particles:</a:t>
            </a:r>
          </a:p>
          <a:p>
            <a:pPr eaLnBrk="1" hangingPunct="1"/>
            <a:r>
              <a:rPr lang="en-US" sz="1400" dirty="0">
                <a:solidFill>
                  <a:srgbClr val="C00000"/>
                </a:solidFill>
                <a:latin typeface="Calibri"/>
                <a:cs typeface="Calibri"/>
              </a:rPr>
              <a:t>    (3,2)</a:t>
            </a:r>
          </a:p>
          <a:p>
            <a:pPr eaLnBrk="1" hangingPunct="1"/>
            <a:r>
              <a:rPr lang="en-US" sz="1400" dirty="0">
                <a:solidFill>
                  <a:srgbClr val="C00000"/>
                </a:solidFill>
                <a:latin typeface="Calibri"/>
                <a:cs typeface="Calibri"/>
              </a:rPr>
              <a:t>    (2,3)</a:t>
            </a:r>
          </a:p>
          <a:p>
            <a:pPr eaLnBrk="1" hangingPunct="1"/>
            <a:r>
              <a:rPr lang="en-US" sz="1400" dirty="0">
                <a:solidFill>
                  <a:srgbClr val="00B050"/>
                </a:solidFill>
                <a:latin typeface="Calibri"/>
                <a:cs typeface="Calibri"/>
              </a:rPr>
              <a:t>    (3,2)   </a:t>
            </a:r>
          </a:p>
          <a:p>
            <a:pPr eaLnBrk="1" hangingPunct="1"/>
            <a:r>
              <a:rPr lang="en-US" sz="1400" dirty="0">
                <a:solidFill>
                  <a:srgbClr val="C00000"/>
                </a:solidFill>
                <a:latin typeface="Calibri"/>
                <a:cs typeface="Calibri"/>
              </a:rPr>
              <a:t>    (3,1)</a:t>
            </a:r>
          </a:p>
          <a:p>
            <a:pPr eaLnBrk="1" hangingPunct="1"/>
            <a:r>
              <a:rPr lang="en-US" sz="1400" dirty="0">
                <a:solidFill>
                  <a:srgbClr val="C00000"/>
                </a:solidFill>
                <a:latin typeface="Calibri"/>
                <a:cs typeface="Calibri"/>
              </a:rPr>
              <a:t>    (3,3)</a:t>
            </a:r>
          </a:p>
          <a:p>
            <a:pPr eaLnBrk="1" hangingPunct="1"/>
            <a:r>
              <a:rPr lang="en-US" sz="1400" dirty="0">
                <a:solidFill>
                  <a:srgbClr val="C00000"/>
                </a:solidFill>
                <a:latin typeface="Calibri"/>
                <a:cs typeface="Calibri"/>
              </a:rPr>
              <a:t>    (3,2)</a:t>
            </a:r>
          </a:p>
          <a:p>
            <a:pPr eaLnBrk="1" hangingPunct="1"/>
            <a:r>
              <a:rPr lang="en-US" sz="1400" dirty="0">
                <a:solidFill>
                  <a:srgbClr val="C00000"/>
                </a:solidFill>
                <a:latin typeface="Calibri"/>
                <a:cs typeface="Calibri"/>
              </a:rPr>
              <a:t>    (1,3)</a:t>
            </a:r>
          </a:p>
          <a:p>
            <a:pPr eaLnBrk="1" hangingPunct="1"/>
            <a:r>
              <a:rPr lang="en-US" sz="1400" dirty="0">
                <a:solidFill>
                  <a:srgbClr val="C00000"/>
                </a:solidFill>
                <a:latin typeface="Calibri"/>
                <a:cs typeface="Calibri"/>
              </a:rPr>
              <a:t>    (2,3)</a:t>
            </a:r>
          </a:p>
          <a:p>
            <a:pPr eaLnBrk="1" hangingPunct="1"/>
            <a:r>
              <a:rPr lang="en-US" sz="1400" dirty="0">
                <a:solidFill>
                  <a:srgbClr val="C00000"/>
                </a:solidFill>
                <a:latin typeface="Calibri"/>
                <a:cs typeface="Calibri"/>
              </a:rPr>
              <a:t>    (3,2)</a:t>
            </a:r>
          </a:p>
          <a:p>
            <a:pPr eaLnBrk="1" hangingPunct="1"/>
            <a:r>
              <a:rPr lang="en-US" sz="1400" dirty="0">
                <a:solidFill>
                  <a:srgbClr val="C00000"/>
                </a:solidFill>
                <a:latin typeface="Calibri"/>
                <a:cs typeface="Calibri"/>
              </a:rPr>
              <a:t>    (2,2)</a:t>
            </a:r>
          </a:p>
        </p:txBody>
      </p:sp>
    </p:spTree>
    <p:extLst>
      <p:ext uri="{BB962C8B-B14F-4D97-AF65-F5344CB8AC3E}">
        <p14:creationId xmlns:p14="http://schemas.microsoft.com/office/powerpoint/2010/main" val="356815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0" y="1481139"/>
            <a:ext cx="5727654"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3">
              <a:lnSpc>
                <a:spcPct val="90000"/>
              </a:lnSpc>
              <a:spcBef>
                <a:spcPct val="20000"/>
              </a:spcBef>
              <a:buClr>
                <a:schemeClr val="accent2"/>
              </a:buClr>
              <a:buFont typeface="Wingdings" pitchFamily="2" charset="2"/>
              <a:buChar char="§"/>
            </a:pPr>
            <a:endParaRPr lang="en-US" sz="800" dirty="0">
              <a:solidFill>
                <a:schemeClr val="accent2"/>
              </a:solidFill>
              <a:latin typeface="SimSun" charset="-122"/>
              <a:ea typeface="SimSun" charset="-122"/>
              <a:cs typeface="SimSun" charset="-122"/>
            </a:endParaRPr>
          </a:p>
          <a:p>
            <a:pPr>
              <a:lnSpc>
                <a:spcPct val="90000"/>
              </a:lnSpc>
              <a:spcBef>
                <a:spcPct val="20000"/>
              </a:spcBef>
              <a:buClr>
                <a:schemeClr val="tx1"/>
              </a:buClr>
              <a:buFont typeface="Wingdings" pitchFamily="2" charset="2"/>
              <a:buChar char="§"/>
            </a:pPr>
            <a:r>
              <a:rPr lang="zh-CN" altLang="en-US" sz="2000" dirty="0">
                <a:latin typeface="SimSun" charset="-122"/>
                <a:ea typeface="SimSun" charset="-122"/>
                <a:cs typeface="SimSun" charset="-122"/>
              </a:rPr>
              <a:t>获取传感观察值后</a:t>
            </a:r>
            <a:r>
              <a:rPr lang="en-US" altLang="ja-JP" sz="2000" dirty="0">
                <a:latin typeface="SimSun" charset="-122"/>
                <a:ea typeface="SimSun" charset="-122"/>
                <a:cs typeface="SimSun" charset="-122"/>
              </a:rPr>
              <a:t>,</a:t>
            </a:r>
            <a:r>
              <a:rPr lang="zh-CN" altLang="en-US" sz="2000" dirty="0">
                <a:latin typeface="SimSun" charset="-122"/>
                <a:ea typeface="SimSun" charset="-122"/>
                <a:cs typeface="SimSun" charset="-122"/>
              </a:rPr>
              <a:t>固定它</a:t>
            </a:r>
            <a:endParaRPr lang="en-US" altLang="ja-JP" sz="2000" dirty="0">
              <a:latin typeface="SimSun" charset="-122"/>
              <a:ea typeface="SimSun" charset="-122"/>
              <a:cs typeface="SimSun" charset="-122"/>
            </a:endParaRPr>
          </a:p>
          <a:p>
            <a:pPr lvl="2">
              <a:lnSpc>
                <a:spcPct val="90000"/>
              </a:lnSpc>
              <a:spcBef>
                <a:spcPct val="20000"/>
              </a:spcBef>
              <a:buClr>
                <a:schemeClr val="tx1"/>
              </a:buClr>
              <a:buFont typeface="Wingdings" pitchFamily="2" charset="2"/>
              <a:buChar char="§"/>
            </a:pPr>
            <a:endParaRPr lang="en-US" altLang="ja-JP" sz="600" dirty="0">
              <a:latin typeface="SimSun" charset="-122"/>
              <a:ea typeface="SimSun" charset="-122"/>
              <a:cs typeface="SimSun" charset="-122"/>
            </a:endParaRPr>
          </a:p>
          <a:p>
            <a:pPr>
              <a:lnSpc>
                <a:spcPct val="90000"/>
              </a:lnSpc>
              <a:spcBef>
                <a:spcPct val="20000"/>
              </a:spcBef>
              <a:buClr>
                <a:schemeClr val="tx1"/>
              </a:buClr>
              <a:buFont typeface="Wingdings" pitchFamily="2" charset="2"/>
              <a:buChar char="§"/>
            </a:pPr>
            <a:r>
              <a:rPr lang="zh-CN" altLang="en-US" sz="2000" dirty="0">
                <a:latin typeface="SimSun" charset="-122"/>
                <a:ea typeface="SimSun" charset="-122"/>
                <a:cs typeface="SimSun" charset="-122"/>
              </a:rPr>
              <a:t>像是 似然性加权</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给每个样本添加一个权值，根据所谓的证据（观察变量的值）</a:t>
            </a:r>
            <a:endParaRPr lang="en-US" sz="2000" dirty="0">
              <a:latin typeface="SimSun" charset="-122"/>
              <a:ea typeface="SimSun" charset="-122"/>
              <a:cs typeface="SimSun" charset="-122"/>
            </a:endParaRPr>
          </a:p>
          <a:p>
            <a:pPr lvl="1">
              <a:lnSpc>
                <a:spcPct val="90000"/>
              </a:lnSpc>
              <a:spcBef>
                <a:spcPct val="20000"/>
              </a:spcBef>
              <a:buClr>
                <a:schemeClr val="tx1"/>
              </a:buClr>
              <a:buFont typeface="Wingdings" pitchFamily="2" charset="2"/>
              <a:buChar char="§"/>
            </a:pPr>
            <a:endParaRPr lang="en-US" sz="2000" dirty="0">
              <a:latin typeface="SimSun" charset="-122"/>
              <a:ea typeface="SimSun" charset="-122"/>
              <a:cs typeface="SimSun" charset="-122"/>
            </a:endParaRPr>
          </a:p>
          <a:p>
            <a:pPr>
              <a:lnSpc>
                <a:spcPct val="90000"/>
              </a:lnSpc>
              <a:spcBef>
                <a:spcPct val="20000"/>
              </a:spcBef>
              <a:buClr>
                <a:schemeClr val="accent2"/>
              </a:buClr>
              <a:buFont typeface="Wingdings" pitchFamily="2" charset="2"/>
              <a:buChar char="§"/>
            </a:pPr>
            <a:endParaRPr lang="en-US" dirty="0">
              <a:solidFill>
                <a:schemeClr val="accent2"/>
              </a:solidFill>
              <a:latin typeface="SimSun" charset="-122"/>
              <a:ea typeface="SimSun" charset="-122"/>
              <a:cs typeface="SimSun" charset="-122"/>
            </a:endParaRPr>
          </a:p>
          <a:p>
            <a:pPr>
              <a:lnSpc>
                <a:spcPct val="90000"/>
              </a:lnSpc>
              <a:spcBef>
                <a:spcPct val="20000"/>
              </a:spcBef>
              <a:buClr>
                <a:schemeClr val="accent2"/>
              </a:buClr>
              <a:buFont typeface="Wingdings" pitchFamily="2" charset="2"/>
              <a:buChar char="§"/>
            </a:pPr>
            <a:endParaRPr lang="en-US" dirty="0">
              <a:solidFill>
                <a:schemeClr val="accent2"/>
              </a:solidFill>
              <a:latin typeface="SimSun" charset="-122"/>
              <a:ea typeface="SimSun" charset="-122"/>
              <a:cs typeface="SimSun" charset="-122"/>
            </a:endParaRPr>
          </a:p>
          <a:p>
            <a:pPr>
              <a:lnSpc>
                <a:spcPct val="90000"/>
              </a:lnSpc>
              <a:spcBef>
                <a:spcPct val="20000"/>
              </a:spcBef>
              <a:buClr>
                <a:schemeClr val="accent2"/>
              </a:buClr>
              <a:buFont typeface="Wingdings" pitchFamily="2" charset="2"/>
              <a:buChar char="§"/>
            </a:pPr>
            <a:endParaRPr lang="en-US" dirty="0">
              <a:solidFill>
                <a:schemeClr val="accent2"/>
              </a:solidFill>
              <a:latin typeface="SimSun" charset="-122"/>
              <a:ea typeface="SimSun" charset="-122"/>
              <a:cs typeface="SimSun" charset="-122"/>
            </a:endParaRPr>
          </a:p>
          <a:p>
            <a:pPr lvl="1">
              <a:lnSpc>
                <a:spcPct val="90000"/>
              </a:lnSpc>
              <a:spcBef>
                <a:spcPct val="20000"/>
              </a:spcBef>
              <a:buClr>
                <a:schemeClr val="tx1"/>
              </a:buClr>
              <a:buFont typeface="Wingdings" pitchFamily="2" charset="2"/>
              <a:buChar char="§"/>
            </a:pPr>
            <a:endParaRPr lang="en-US" sz="2000" dirty="0">
              <a:latin typeface="SimSun" charset="-122"/>
              <a:ea typeface="SimSun" charset="-122"/>
              <a:cs typeface="SimSun" charset="-122"/>
            </a:endParaRPr>
          </a:p>
          <a:p>
            <a:pPr>
              <a:lnSpc>
                <a:spcPct val="90000"/>
              </a:lnSpc>
              <a:spcBef>
                <a:spcPct val="20000"/>
              </a:spcBef>
              <a:buClr>
                <a:schemeClr val="tx1"/>
              </a:buClr>
              <a:buFont typeface="Wingdings" pitchFamily="2" charset="2"/>
              <a:buChar char="§"/>
            </a:pPr>
            <a:r>
              <a:rPr lang="zh-CN" altLang="en-US" sz="2000" dirty="0">
                <a:latin typeface="SimSun" charset="-122"/>
                <a:ea typeface="SimSun" charset="-122"/>
                <a:cs typeface="SimSun" charset="-122"/>
              </a:rPr>
              <a:t>像之前一样</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这里的概率值加和还不为 </a:t>
            </a:r>
            <a:r>
              <a:rPr lang="en-US" altLang="zh-CN" sz="2000" dirty="0">
                <a:latin typeface="SimSun" charset="-122"/>
                <a:ea typeface="SimSun" charset="-122"/>
                <a:cs typeface="SimSun" charset="-122"/>
              </a:rPr>
              <a:t>1</a:t>
            </a:r>
            <a:r>
              <a:rPr lang="zh-CN" altLang="en-US" sz="2000" dirty="0">
                <a:latin typeface="SimSun" charset="-122"/>
                <a:ea typeface="SimSun" charset="-122"/>
                <a:cs typeface="SimSun" charset="-122"/>
              </a:rPr>
              <a:t>，</a:t>
            </a:r>
            <a:r>
              <a:rPr lang="en-US" altLang="ja-JP" sz="2000" dirty="0">
                <a:latin typeface="SimSun" charset="-122"/>
                <a:ea typeface="SimSun" charset="-122"/>
                <a:cs typeface="SimSun" charset="-122"/>
              </a:rPr>
              <a:t>(</a:t>
            </a:r>
            <a:r>
              <a:rPr lang="zh-CN" altLang="en-US" sz="2000" dirty="0">
                <a:latin typeface="SimSun" charset="-122"/>
                <a:ea typeface="SimSun" charset="-122"/>
                <a:cs typeface="SimSun" charset="-122"/>
              </a:rPr>
              <a:t>实际上现在它们加和后等于概率</a:t>
            </a:r>
            <a:r>
              <a:rPr lang="en-US" altLang="ja-JP" sz="2000" dirty="0">
                <a:latin typeface="SimSun" charset="-122"/>
                <a:ea typeface="SimSun" charset="-122"/>
                <a:cs typeface="SimSun" charset="-122"/>
              </a:rPr>
              <a:t>P(e)</a:t>
            </a:r>
            <a:r>
              <a:rPr lang="zh-CN" altLang="en-US" sz="2000" dirty="0">
                <a:latin typeface="SimSun" charset="-122"/>
                <a:ea typeface="SimSun" charset="-122"/>
                <a:cs typeface="SimSun" charset="-122"/>
              </a:rPr>
              <a:t>的近似值的</a:t>
            </a:r>
            <a:r>
              <a:rPr lang="en-US" altLang="zh-CN" sz="2000" dirty="0">
                <a:latin typeface="SimSun" charset="-122"/>
                <a:ea typeface="SimSun" charset="-122"/>
                <a:cs typeface="SimSun" charset="-122"/>
              </a:rPr>
              <a:t>N</a:t>
            </a:r>
            <a:r>
              <a:rPr lang="zh-CN" altLang="en-US" sz="2000" dirty="0">
                <a:latin typeface="SimSun" charset="-122"/>
                <a:ea typeface="SimSun" charset="-122"/>
                <a:cs typeface="SimSun" charset="-122"/>
              </a:rPr>
              <a:t>倍</a:t>
            </a:r>
            <a:r>
              <a:rPr lang="en-US" altLang="ja-JP" sz="2000" dirty="0">
                <a:latin typeface="SimSun" charset="-122"/>
                <a:ea typeface="SimSun" charset="-122"/>
                <a:cs typeface="SimSun" charset="-122"/>
              </a:rPr>
              <a:t>)</a:t>
            </a:r>
            <a:endParaRPr lang="en-US" sz="2000" dirty="0">
              <a:latin typeface="SimSun" charset="-122"/>
              <a:ea typeface="SimSun" charset="-122"/>
              <a:cs typeface="SimSun" charset="-122"/>
            </a:endParaRPr>
          </a:p>
        </p:txBody>
      </p:sp>
      <p:pic>
        <p:nvPicPr>
          <p:cNvPr id="75778" name="Picture 24"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90600" y="3042256"/>
            <a:ext cx="2566366" cy="38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51"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62473" y="3792539"/>
            <a:ext cx="3381416" cy="384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Rectangle 2"/>
          <p:cNvSpPr>
            <a:spLocks noGrp="1" noChangeArrowheads="1"/>
          </p:cNvSpPr>
          <p:nvPr>
            <p:ph type="title"/>
          </p:nvPr>
        </p:nvSpPr>
        <p:spPr/>
        <p:txBody>
          <a:bodyPr/>
          <a:lstStyle/>
          <a:p>
            <a:r>
              <a:rPr lang="zh-CN" altLang="en-US" dirty="0">
                <a:latin typeface="SimHei" charset="-122"/>
                <a:ea typeface="SimHei" charset="-122"/>
                <a:cs typeface="SimHei" charset="-122"/>
              </a:rPr>
              <a:t>粒子过滤</a:t>
            </a:r>
            <a:r>
              <a:rPr lang="en-US" dirty="0">
                <a:latin typeface="SimHei" charset="-122"/>
                <a:ea typeface="SimHei" charset="-122"/>
                <a:cs typeface="SimHei" charset="-122"/>
              </a:rPr>
              <a:t>: </a:t>
            </a:r>
            <a:r>
              <a:rPr lang="zh-CN" altLang="en-US" dirty="0">
                <a:latin typeface="SimHei" charset="-122"/>
                <a:ea typeface="SimHei" charset="-122"/>
                <a:cs typeface="SimHei" charset="-122"/>
              </a:rPr>
              <a:t>在观察时</a:t>
            </a:r>
            <a:endParaRPr lang="en-US" dirty="0">
              <a:latin typeface="SimHei" charset="-122"/>
              <a:ea typeface="SimHei" charset="-122"/>
              <a:cs typeface="SimHei" charset="-122"/>
            </a:endParaRPr>
          </a:p>
        </p:txBody>
      </p:sp>
      <p:grpSp>
        <p:nvGrpSpPr>
          <p:cNvPr id="75781" name="Group 2"/>
          <p:cNvGrpSpPr>
            <a:grpSpLocks/>
          </p:cNvGrpSpPr>
          <p:nvPr/>
        </p:nvGrpSpPr>
        <p:grpSpPr bwMode="auto">
          <a:xfrm>
            <a:off x="7346951" y="1752601"/>
            <a:ext cx="1566863" cy="1566863"/>
            <a:chOff x="7792358" y="2670971"/>
            <a:chExt cx="1567543" cy="1566862"/>
          </a:xfrm>
        </p:grpSpPr>
        <p:grpSp>
          <p:nvGrpSpPr>
            <p:cNvPr id="75810" name="Group 53"/>
            <p:cNvGrpSpPr>
              <a:grpSpLocks/>
            </p:cNvGrpSpPr>
            <p:nvPr/>
          </p:nvGrpSpPr>
          <p:grpSpPr bwMode="auto">
            <a:xfrm rot="-5400000">
              <a:off x="7792699" y="2670630"/>
              <a:ext cx="1566862" cy="1567543"/>
              <a:chOff x="3984" y="1056"/>
              <a:chExt cx="1296" cy="1296"/>
            </a:xfrm>
          </p:grpSpPr>
          <p:sp>
            <p:nvSpPr>
              <p:cNvPr id="75821" name="Rectangle 6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2" name="Rectangle 6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3" name="Rectangle 6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4" name="Rectangle 6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5" name="Rectangle 6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6" name="Rectangle 7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7" name="Rectangle 7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8" name="Rectangle 7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9" name="Rectangle 7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5811" name="Oval 54"/>
            <p:cNvSpPr>
              <a:spLocks noChangeArrowheads="1"/>
            </p:cNvSpPr>
            <p:nvPr/>
          </p:nvSpPr>
          <p:spPr bwMode="auto">
            <a:xfrm rot="-5400000">
              <a:off x="8953526" y="34253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5812" name="Oval 55"/>
            <p:cNvSpPr>
              <a:spLocks noChangeArrowheads="1"/>
            </p:cNvSpPr>
            <p:nvPr/>
          </p:nvSpPr>
          <p:spPr bwMode="auto">
            <a:xfrm rot="-5400000">
              <a:off x="9127698" y="33092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3" name="Oval 56"/>
            <p:cNvSpPr>
              <a:spLocks noChangeArrowheads="1"/>
            </p:cNvSpPr>
            <p:nvPr/>
          </p:nvSpPr>
          <p:spPr bwMode="auto">
            <a:xfrm rot="-5400000">
              <a:off x="9127698" y="35414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4" name="Oval 57"/>
            <p:cNvSpPr>
              <a:spLocks noChangeArrowheads="1"/>
            </p:cNvSpPr>
            <p:nvPr/>
          </p:nvSpPr>
          <p:spPr bwMode="auto">
            <a:xfrm rot="-5400000">
              <a:off x="9069641"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5" name="Oval 58"/>
            <p:cNvSpPr>
              <a:spLocks noChangeArrowheads="1"/>
            </p:cNvSpPr>
            <p:nvPr/>
          </p:nvSpPr>
          <p:spPr bwMode="auto">
            <a:xfrm rot="-5400000">
              <a:off x="8547126" y="34253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6" name="Oval 59"/>
            <p:cNvSpPr>
              <a:spLocks noChangeArrowheads="1"/>
            </p:cNvSpPr>
            <p:nvPr/>
          </p:nvSpPr>
          <p:spPr bwMode="auto">
            <a:xfrm rot="-5400000">
              <a:off x="9069641" y="39476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7" name="Oval 60"/>
            <p:cNvSpPr>
              <a:spLocks noChangeArrowheads="1"/>
            </p:cNvSpPr>
            <p:nvPr/>
          </p:nvSpPr>
          <p:spPr bwMode="auto">
            <a:xfrm rot="-5400000">
              <a:off x="8024612" y="29030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8" name="Oval 61"/>
            <p:cNvSpPr>
              <a:spLocks noChangeArrowheads="1"/>
            </p:cNvSpPr>
            <p:nvPr/>
          </p:nvSpPr>
          <p:spPr bwMode="auto">
            <a:xfrm rot="-5400000">
              <a:off x="9069641"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9" name="Oval 62"/>
            <p:cNvSpPr>
              <a:spLocks noChangeArrowheads="1"/>
            </p:cNvSpPr>
            <p:nvPr/>
          </p:nvSpPr>
          <p:spPr bwMode="auto">
            <a:xfrm rot="-5400000">
              <a:off x="8547126"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20" name="Oval 63"/>
            <p:cNvSpPr>
              <a:spLocks noChangeArrowheads="1"/>
            </p:cNvSpPr>
            <p:nvPr/>
          </p:nvSpPr>
          <p:spPr bwMode="auto">
            <a:xfrm rot="-5400000">
              <a:off x="8547126"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75782" name="Group 96"/>
          <p:cNvGrpSpPr>
            <a:grpSpLocks/>
          </p:cNvGrpSpPr>
          <p:nvPr/>
        </p:nvGrpSpPr>
        <p:grpSpPr bwMode="auto">
          <a:xfrm rot="-5400000">
            <a:off x="6313221" y="3657332"/>
            <a:ext cx="3635911" cy="1568450"/>
            <a:chOff x="6400800" y="4267200"/>
            <a:chExt cx="4773747" cy="2057400"/>
          </a:xfrm>
        </p:grpSpPr>
        <p:sp>
          <p:nvSpPr>
            <p:cNvPr id="98" name="Isosceles Triangle 97"/>
            <p:cNvSpPr/>
            <p:nvPr/>
          </p:nvSpPr>
          <p:spPr>
            <a:xfrm rot="5400000" flipV="1">
              <a:off x="8810634" y="5095816"/>
              <a:ext cx="839203" cy="3814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5786" name="Group 98"/>
            <p:cNvGrpSpPr>
              <a:grpSpLocks/>
            </p:cNvGrpSpPr>
            <p:nvPr/>
          </p:nvGrpSpPr>
          <p:grpSpPr bwMode="auto">
            <a:xfrm>
              <a:off x="6400800" y="4267200"/>
              <a:ext cx="2057400" cy="2057400"/>
              <a:chOff x="3984" y="1056"/>
              <a:chExt cx="1296" cy="1296"/>
            </a:xfrm>
          </p:grpSpPr>
          <p:sp>
            <p:nvSpPr>
              <p:cNvPr id="75801" name="Rectangle 11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2" name="Rectangle 11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3" name="Rectangle 11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4" name="Rectangle 11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5" name="Rectangle 11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6" name="Rectangle 11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7" name="Rectangle 11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8" name="Rectangle 12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9" name="Rectangle 12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5787" name="Group 99"/>
            <p:cNvGrpSpPr>
              <a:grpSpLocks/>
            </p:cNvGrpSpPr>
            <p:nvPr/>
          </p:nvGrpSpPr>
          <p:grpSpPr bwMode="auto">
            <a:xfrm>
              <a:off x="6634168" y="5300668"/>
              <a:ext cx="1671638" cy="871538"/>
              <a:chOff x="4227" y="3291"/>
              <a:chExt cx="1053" cy="549"/>
            </a:xfrm>
          </p:grpSpPr>
          <p:sp>
            <p:nvSpPr>
              <p:cNvPr id="75793" name="Oval 10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5794" name="Oval 10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5" name="Oval 10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5796" name="Oval 10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7" name="Oval 10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8" name="Oval 11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9" name="Oval 11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00" name="Oval 11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8" name="Rectangle 100"/>
            <p:cNvSpPr>
              <a:spLocks noChangeArrowheads="1"/>
            </p:cNvSpPr>
            <p:nvPr/>
          </p:nvSpPr>
          <p:spPr bwMode="auto">
            <a:xfrm>
              <a:off x="7086600" y="5638800"/>
              <a:ext cx="685800" cy="685800"/>
            </a:xfrm>
            <a:prstGeom prst="rect">
              <a:avLst/>
            </a:prstGeom>
            <a:noFill/>
            <a:ln w="635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5789" name="Group 101"/>
            <p:cNvGrpSpPr>
              <a:grpSpLocks/>
            </p:cNvGrpSpPr>
            <p:nvPr/>
          </p:nvGrpSpPr>
          <p:grpSpPr bwMode="auto">
            <a:xfrm>
              <a:off x="7467690" y="4605391"/>
              <a:ext cx="3706857" cy="1262077"/>
              <a:chOff x="4752" y="2901"/>
              <a:chExt cx="2335" cy="795"/>
            </a:xfrm>
          </p:grpSpPr>
          <p:sp>
            <p:nvSpPr>
              <p:cNvPr id="75791" name="Oval 103"/>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p>
            </p:txBody>
          </p:sp>
          <p:cxnSp>
            <p:nvCxnSpPr>
              <p:cNvPr id="75792" name="AutoShape 47"/>
              <p:cNvCxnSpPr>
                <a:cxnSpLocks noChangeShapeType="1"/>
                <a:stCxn id="75811" idx="2"/>
                <a:endCxn id="75793" idx="6"/>
              </p:cNvCxnSpPr>
              <p:nvPr/>
            </p:nvCxnSpPr>
            <p:spPr bwMode="auto">
              <a:xfrm flipH="1">
                <a:off x="4752" y="3695"/>
                <a:ext cx="2335" cy="1"/>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75790" name="Oval 102"/>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3" name="TextBox 128"/>
          <p:cNvSpPr txBox="1">
            <a:spLocks noChangeArrowheads="1"/>
          </p:cNvSpPr>
          <p:nvPr/>
        </p:nvSpPr>
        <p:spPr bwMode="auto">
          <a:xfrm>
            <a:off x="5859252" y="4015541"/>
            <a:ext cx="1414538"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a:latin typeface="Calibri"/>
                <a:cs typeface="Calibri"/>
              </a:rPr>
              <a:t>Particles:</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(2,3)  w=.2</a:t>
            </a:r>
          </a:p>
          <a:p>
            <a:pPr eaLnBrk="1" hangingPunct="1"/>
            <a:r>
              <a:rPr lang="en-US" sz="1600" dirty="0">
                <a:solidFill>
                  <a:srgbClr val="00B050"/>
                </a:solidFill>
                <a:latin typeface="Calibri"/>
                <a:cs typeface="Calibri"/>
              </a:rPr>
              <a:t>    (3,2)  w=.9</a:t>
            </a:r>
          </a:p>
          <a:p>
            <a:pPr eaLnBrk="1" hangingPunct="1"/>
            <a:r>
              <a:rPr lang="en-US" sz="1600" dirty="0">
                <a:solidFill>
                  <a:srgbClr val="C00000"/>
                </a:solidFill>
                <a:latin typeface="Calibri"/>
                <a:cs typeface="Calibri"/>
              </a:rPr>
              <a:t>    (3,1)  w=.4</a:t>
            </a:r>
          </a:p>
          <a:p>
            <a:pPr eaLnBrk="1" hangingPunct="1"/>
            <a:r>
              <a:rPr lang="en-US" sz="1600" dirty="0">
                <a:solidFill>
                  <a:srgbClr val="C00000"/>
                </a:solidFill>
                <a:latin typeface="Calibri"/>
                <a:cs typeface="Calibri"/>
              </a:rPr>
              <a:t>    (3,3)  w=.4</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(1,3)  w=.1</a:t>
            </a:r>
          </a:p>
          <a:p>
            <a:pPr eaLnBrk="1" hangingPunct="1"/>
            <a:r>
              <a:rPr lang="en-US" sz="1600" dirty="0">
                <a:solidFill>
                  <a:srgbClr val="C00000"/>
                </a:solidFill>
                <a:latin typeface="Calibri"/>
                <a:cs typeface="Calibri"/>
              </a:rPr>
              <a:t>    (2,3)  w=.2</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(2,2)  w=.4</a:t>
            </a:r>
          </a:p>
        </p:txBody>
      </p:sp>
      <p:sp>
        <p:nvSpPr>
          <p:cNvPr id="75784" name="TextBox 129"/>
          <p:cNvSpPr txBox="1">
            <a:spLocks noChangeArrowheads="1"/>
          </p:cNvSpPr>
          <p:nvPr/>
        </p:nvSpPr>
        <p:spPr bwMode="auto">
          <a:xfrm>
            <a:off x="5963651" y="1164663"/>
            <a:ext cx="1261517"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a:latin typeface="Calibri"/>
                <a:cs typeface="Calibri"/>
              </a:rPr>
              <a:t>Particles:</a:t>
            </a:r>
          </a:p>
          <a:p>
            <a:pPr eaLnBrk="1" hangingPunct="1"/>
            <a:r>
              <a:rPr lang="en-US" sz="1600" dirty="0">
                <a:solidFill>
                  <a:srgbClr val="C00000"/>
                </a:solidFill>
                <a:latin typeface="Calibri"/>
                <a:cs typeface="Calibri"/>
              </a:rPr>
              <a:t>    (3,2)</a:t>
            </a:r>
          </a:p>
          <a:p>
            <a:pPr eaLnBrk="1" hangingPunct="1"/>
            <a:r>
              <a:rPr lang="en-US" sz="1600" dirty="0">
                <a:solidFill>
                  <a:srgbClr val="C00000"/>
                </a:solidFill>
                <a:latin typeface="Calibri"/>
                <a:cs typeface="Calibri"/>
              </a:rPr>
              <a:t>    (2,3)</a:t>
            </a:r>
          </a:p>
          <a:p>
            <a:pPr eaLnBrk="1" hangingPunct="1"/>
            <a:r>
              <a:rPr lang="en-US" sz="1600" dirty="0">
                <a:solidFill>
                  <a:srgbClr val="00B050"/>
                </a:solidFill>
                <a:latin typeface="Calibri"/>
                <a:cs typeface="Calibri"/>
              </a:rPr>
              <a:t>    (3,2)   </a:t>
            </a:r>
          </a:p>
          <a:p>
            <a:pPr eaLnBrk="1" hangingPunct="1"/>
            <a:r>
              <a:rPr lang="en-US" sz="1600" dirty="0">
                <a:solidFill>
                  <a:srgbClr val="C00000"/>
                </a:solidFill>
                <a:latin typeface="Calibri"/>
                <a:cs typeface="Calibri"/>
              </a:rPr>
              <a:t>    (3,1)</a:t>
            </a:r>
          </a:p>
          <a:p>
            <a:pPr eaLnBrk="1" hangingPunct="1"/>
            <a:r>
              <a:rPr lang="en-US" sz="1600" dirty="0">
                <a:solidFill>
                  <a:srgbClr val="C00000"/>
                </a:solidFill>
                <a:latin typeface="Calibri"/>
                <a:cs typeface="Calibri"/>
              </a:rPr>
              <a:t>    (3,3)</a:t>
            </a:r>
          </a:p>
          <a:p>
            <a:pPr eaLnBrk="1" hangingPunct="1"/>
            <a:r>
              <a:rPr lang="en-US" sz="1600" dirty="0">
                <a:solidFill>
                  <a:srgbClr val="C00000"/>
                </a:solidFill>
                <a:latin typeface="Calibri"/>
                <a:cs typeface="Calibri"/>
              </a:rPr>
              <a:t>    (3,2)</a:t>
            </a:r>
          </a:p>
          <a:p>
            <a:pPr eaLnBrk="1" hangingPunct="1"/>
            <a:r>
              <a:rPr lang="en-US" sz="1600" dirty="0">
                <a:solidFill>
                  <a:srgbClr val="C00000"/>
                </a:solidFill>
                <a:latin typeface="Calibri"/>
                <a:cs typeface="Calibri"/>
              </a:rPr>
              <a:t>    (1,3)</a:t>
            </a:r>
          </a:p>
          <a:p>
            <a:pPr eaLnBrk="1" hangingPunct="1"/>
            <a:r>
              <a:rPr lang="en-US" sz="1600" dirty="0">
                <a:solidFill>
                  <a:srgbClr val="C00000"/>
                </a:solidFill>
                <a:latin typeface="Calibri"/>
                <a:cs typeface="Calibri"/>
              </a:rPr>
              <a:t>    (2,3)</a:t>
            </a:r>
          </a:p>
          <a:p>
            <a:pPr eaLnBrk="1" hangingPunct="1"/>
            <a:r>
              <a:rPr lang="en-US" sz="1600" dirty="0">
                <a:solidFill>
                  <a:srgbClr val="C00000"/>
                </a:solidFill>
                <a:latin typeface="Calibri"/>
                <a:cs typeface="Calibri"/>
              </a:rPr>
              <a:t>    (3,2)</a:t>
            </a:r>
          </a:p>
          <a:p>
            <a:pPr eaLnBrk="1" hangingPunct="1"/>
            <a:r>
              <a:rPr lang="en-US" sz="1600" dirty="0">
                <a:solidFill>
                  <a:srgbClr val="C00000"/>
                </a:solidFill>
                <a:latin typeface="Calibri"/>
                <a:cs typeface="Calibri"/>
              </a:rPr>
              <a:t>    (2,2)</a:t>
            </a:r>
          </a:p>
        </p:txBody>
      </p:sp>
    </p:spTree>
    <p:extLst>
      <p:ext uri="{BB962C8B-B14F-4D97-AF65-F5344CB8AC3E}">
        <p14:creationId xmlns:p14="http://schemas.microsoft.com/office/powerpoint/2010/main" val="357706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1"/>
          <p:cNvGrpSpPr>
            <a:grpSpLocks/>
          </p:cNvGrpSpPr>
          <p:nvPr/>
        </p:nvGrpSpPr>
        <p:grpSpPr bwMode="auto">
          <a:xfrm>
            <a:off x="7239000" y="1837086"/>
            <a:ext cx="1568450" cy="1566863"/>
            <a:chOff x="6388048" y="3217069"/>
            <a:chExt cx="1567707" cy="1566862"/>
          </a:xfrm>
        </p:grpSpPr>
        <p:grpSp>
          <p:nvGrpSpPr>
            <p:cNvPr id="76831" name="Group 48"/>
            <p:cNvGrpSpPr>
              <a:grpSpLocks/>
            </p:cNvGrpSpPr>
            <p:nvPr/>
          </p:nvGrpSpPr>
          <p:grpSpPr bwMode="auto">
            <a:xfrm rot="-5400000">
              <a:off x="6388471" y="3216646"/>
              <a:ext cx="1566862" cy="1567707"/>
              <a:chOff x="3984" y="1056"/>
              <a:chExt cx="1296" cy="1296"/>
            </a:xfrm>
          </p:grpSpPr>
          <p:sp>
            <p:nvSpPr>
              <p:cNvPr id="76842"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3"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4"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5"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6"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7"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8"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9"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50"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6832" name="Group 49"/>
            <p:cNvGrpSpPr>
              <a:grpSpLocks/>
            </p:cNvGrpSpPr>
            <p:nvPr/>
          </p:nvGrpSpPr>
          <p:grpSpPr bwMode="auto">
            <a:xfrm rot="-5400000">
              <a:off x="6871047" y="3637616"/>
              <a:ext cx="1273076" cy="664098"/>
              <a:chOff x="4227" y="3291"/>
              <a:chExt cx="1053" cy="549"/>
            </a:xfrm>
          </p:grpSpPr>
          <p:sp>
            <p:nvSpPr>
              <p:cNvPr id="76834" name="Oval 5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35" name="Oval 5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6" name="Oval 5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6837" name="Oval 5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8" name="Oval 5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9" name="Oval 6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0" name="Oval 6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1" name="Oval 6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33" name="Oval 52"/>
            <p:cNvSpPr>
              <a:spLocks noChangeArrowheads="1"/>
            </p:cNvSpPr>
            <p:nvPr/>
          </p:nvSpPr>
          <p:spPr bwMode="auto">
            <a:xfrm rot="-5400000">
              <a:off x="7665455" y="3853561"/>
              <a:ext cx="116100" cy="116126"/>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2" name="Rectangle 2"/>
          <p:cNvSpPr>
            <a:spLocks noGrp="1" noChangeArrowheads="1"/>
          </p:cNvSpPr>
          <p:nvPr>
            <p:ph type="title"/>
          </p:nvPr>
        </p:nvSpPr>
        <p:spPr/>
        <p:txBody>
          <a:bodyPr/>
          <a:lstStyle/>
          <a:p>
            <a:r>
              <a:rPr lang="zh-CN" altLang="en-US" dirty="0">
                <a:latin typeface="SimHei" charset="-122"/>
                <a:ea typeface="SimHei" charset="-122"/>
                <a:cs typeface="SimHei" charset="-122"/>
              </a:rPr>
              <a:t>粒子过滤</a:t>
            </a:r>
            <a:r>
              <a:rPr lang="en-US" dirty="0">
                <a:latin typeface="SimHei" charset="-122"/>
                <a:ea typeface="SimHei" charset="-122"/>
                <a:cs typeface="SimHei" charset="-122"/>
              </a:rPr>
              <a:t>: </a:t>
            </a:r>
            <a:r>
              <a:rPr lang="zh-CN" altLang="en-US" dirty="0">
                <a:latin typeface="SimHei" charset="-122"/>
                <a:ea typeface="SimHei" charset="-122"/>
                <a:cs typeface="SimHei" charset="-122"/>
              </a:rPr>
              <a:t>重新采样阶段</a:t>
            </a:r>
            <a:endParaRPr lang="en-US" dirty="0">
              <a:latin typeface="SimHei" charset="-122"/>
              <a:ea typeface="SimHei" charset="-122"/>
              <a:cs typeface="SimHei" charset="-122"/>
            </a:endParaRPr>
          </a:p>
        </p:txBody>
      </p:sp>
      <p:sp>
        <p:nvSpPr>
          <p:cNvPr id="76803" name="Rectangle 3"/>
          <p:cNvSpPr>
            <a:spLocks noGrp="1" noChangeArrowheads="1"/>
          </p:cNvSpPr>
          <p:nvPr>
            <p:ph idx="1"/>
          </p:nvPr>
        </p:nvSpPr>
        <p:spPr>
          <a:xfrm>
            <a:off x="-41275" y="1463210"/>
            <a:ext cx="5908675" cy="4678363"/>
          </a:xfrm>
        </p:spPr>
        <p:txBody>
          <a:bodyPr/>
          <a:lstStyle/>
          <a:p>
            <a:pPr>
              <a:lnSpc>
                <a:spcPct val="90000"/>
              </a:lnSpc>
            </a:pPr>
            <a:r>
              <a:rPr lang="zh-CN" altLang="en-US" sz="2400" dirty="0">
                <a:latin typeface="SimSun" charset="-122"/>
                <a:ea typeface="SimSun" charset="-122"/>
                <a:cs typeface="SimSun" charset="-122"/>
              </a:rPr>
              <a:t>暂时不再追踪加权后的样本在时间上的迁移</a:t>
            </a:r>
            <a:r>
              <a:rPr lang="en-US" sz="2400" dirty="0">
                <a:latin typeface="SimSun" charset="-122"/>
                <a:ea typeface="SimSun" charset="-122"/>
                <a:cs typeface="SimSun" charset="-122"/>
              </a:rPr>
              <a:t>,</a:t>
            </a:r>
            <a:r>
              <a:rPr lang="zh-CN" altLang="en-US" sz="2400" dirty="0">
                <a:latin typeface="SimSun" charset="-122"/>
                <a:ea typeface="SimSun" charset="-122"/>
                <a:cs typeface="SimSun" charset="-122"/>
              </a:rPr>
              <a:t>而是重新进行采样</a:t>
            </a:r>
            <a:endParaRPr lang="en-US" sz="2400" dirty="0">
              <a:latin typeface="SimSun" charset="-122"/>
              <a:ea typeface="SimSun" charset="-122"/>
              <a:cs typeface="SimSun" charset="-122"/>
            </a:endParaRPr>
          </a:p>
          <a:p>
            <a:pPr>
              <a:lnSpc>
                <a:spcPct val="90000"/>
              </a:lnSpc>
            </a:pPr>
            <a:endParaRPr lang="en-US" sz="2400" dirty="0">
              <a:latin typeface="SimSun" charset="-122"/>
              <a:ea typeface="SimSun" charset="-122"/>
              <a:cs typeface="SimSun" charset="-122"/>
            </a:endParaRPr>
          </a:p>
          <a:p>
            <a:pPr>
              <a:lnSpc>
                <a:spcPct val="90000"/>
              </a:lnSpc>
            </a:pPr>
            <a:r>
              <a:rPr lang="zh-CN" altLang="en-US" sz="2400" i="1" dirty="0">
                <a:latin typeface="SimSun" charset="-122"/>
                <a:ea typeface="SimSun" charset="-122"/>
                <a:cs typeface="SimSun" charset="-122"/>
              </a:rPr>
              <a:t>从加权后的当前样本空间分布里</a:t>
            </a:r>
            <a:r>
              <a:rPr lang="zh-CN" altLang="en-US" sz="2400" dirty="0">
                <a:latin typeface="SimSun" charset="-122"/>
                <a:ea typeface="SimSun" charset="-122"/>
                <a:cs typeface="SimSun" charset="-122"/>
              </a:rPr>
              <a:t>，重新采样 </a:t>
            </a:r>
            <a:r>
              <a:rPr lang="en-US" sz="2400" dirty="0">
                <a:latin typeface="SimSun" charset="-122"/>
                <a:ea typeface="SimSun" charset="-122"/>
                <a:cs typeface="SimSun" charset="-122"/>
              </a:rPr>
              <a:t>N </a:t>
            </a:r>
            <a:r>
              <a:rPr lang="zh-CN" altLang="en-US" sz="2400" dirty="0">
                <a:latin typeface="SimSun" charset="-122"/>
                <a:ea typeface="SimSun" charset="-122"/>
                <a:cs typeface="SimSun" charset="-122"/>
              </a:rPr>
              <a:t>次</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换句话说，抽出后放回采样</a:t>
            </a:r>
            <a:r>
              <a:rPr lang="en-US" sz="2400" dirty="0">
                <a:latin typeface="SimSun" charset="-122"/>
                <a:ea typeface="SimSun" charset="-122"/>
                <a:cs typeface="SimSun" charset="-122"/>
              </a:rPr>
              <a:t>)</a:t>
            </a:r>
          </a:p>
          <a:p>
            <a:pPr>
              <a:lnSpc>
                <a:spcPct val="90000"/>
              </a:lnSpc>
            </a:pPr>
            <a:endParaRPr lang="en-US" sz="2400" dirty="0">
              <a:latin typeface="SimSun" charset="-122"/>
              <a:ea typeface="SimSun" charset="-122"/>
              <a:cs typeface="SimSun" charset="-122"/>
            </a:endParaRPr>
          </a:p>
          <a:p>
            <a:pPr>
              <a:lnSpc>
                <a:spcPct val="90000"/>
              </a:lnSpc>
            </a:pPr>
            <a:r>
              <a:rPr lang="zh-CN" altLang="en-US" sz="2400" dirty="0">
                <a:latin typeface="SimSun" charset="-122"/>
                <a:ea typeface="SimSun" charset="-122"/>
                <a:cs typeface="SimSun" charset="-122"/>
              </a:rPr>
              <a:t>这相当于重新规整</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正规化</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归一化</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之前加权的概率分布</a:t>
            </a:r>
            <a:endParaRPr lang="en-US" sz="2400" dirty="0">
              <a:latin typeface="SimSun" charset="-122"/>
              <a:ea typeface="SimSun" charset="-122"/>
              <a:cs typeface="SimSun" charset="-122"/>
            </a:endParaRPr>
          </a:p>
          <a:p>
            <a:pPr>
              <a:lnSpc>
                <a:spcPct val="90000"/>
              </a:lnSpc>
            </a:pPr>
            <a:endParaRPr lang="en-US" sz="2400" dirty="0">
              <a:latin typeface="SimSun" charset="-122"/>
              <a:ea typeface="SimSun" charset="-122"/>
              <a:cs typeface="SimSun" charset="-122"/>
            </a:endParaRPr>
          </a:p>
          <a:p>
            <a:pPr>
              <a:lnSpc>
                <a:spcPct val="90000"/>
              </a:lnSpc>
            </a:pPr>
            <a:r>
              <a:rPr lang="zh-CN" altLang="en-US" sz="2400" dirty="0">
                <a:latin typeface="SimSun" charset="-122"/>
                <a:ea typeface="SimSun" charset="-122"/>
                <a:cs typeface="SimSun" charset="-122"/>
              </a:rPr>
              <a:t>截至已完成在这一时刻的样本分布更新，将开始下一时刻的样本迁移过程</a:t>
            </a:r>
            <a:endParaRPr lang="en-US" sz="2400" dirty="0">
              <a:latin typeface="SimSun" charset="-122"/>
              <a:ea typeface="SimSun" charset="-122"/>
              <a:cs typeface="SimSun" charset="-122"/>
            </a:endParaRPr>
          </a:p>
        </p:txBody>
      </p:sp>
      <p:sp>
        <p:nvSpPr>
          <p:cNvPr id="48" name="Isosceles Triangle 47"/>
          <p:cNvSpPr/>
          <p:nvPr/>
        </p:nvSpPr>
        <p:spPr bwMode="auto">
          <a:xfrm flipV="1">
            <a:off x="7696201" y="3818286"/>
            <a:ext cx="639763" cy="2905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sp>
        <p:nvSpPr>
          <p:cNvPr id="76805" name="Oval 53"/>
          <p:cNvSpPr>
            <a:spLocks noChangeArrowheads="1"/>
          </p:cNvSpPr>
          <p:nvPr/>
        </p:nvSpPr>
        <p:spPr bwMode="auto">
          <a:xfrm rot="-5400000">
            <a:off x="7467600" y="2065685"/>
            <a:ext cx="33338" cy="33338"/>
          </a:xfrm>
          <a:prstGeom prst="ellipse">
            <a:avLst/>
          </a:prstGeom>
          <a:solidFill>
            <a:srgbClr val="FF0000"/>
          </a:solidFill>
          <a:ln w="9525">
            <a:solidFill>
              <a:schemeClr val="tx1"/>
            </a:solidFill>
            <a:round/>
            <a:headEnd/>
            <a:tailEnd/>
          </a:ln>
        </p:spPr>
        <p:txBody>
          <a:bodyPr wrap="none" anchor="ctr"/>
          <a:lstStyle/>
          <a:p>
            <a:pPr algn="ctr" rtl="1"/>
            <a:endParaRPr lang="en-US"/>
          </a:p>
        </p:txBody>
      </p:sp>
      <p:grpSp>
        <p:nvGrpSpPr>
          <p:cNvPr id="76806" name="Group 2"/>
          <p:cNvGrpSpPr>
            <a:grpSpLocks/>
          </p:cNvGrpSpPr>
          <p:nvPr/>
        </p:nvGrpSpPr>
        <p:grpSpPr bwMode="auto">
          <a:xfrm>
            <a:off x="7239001" y="4580286"/>
            <a:ext cx="1566863" cy="1566863"/>
            <a:chOff x="4563129" y="4131470"/>
            <a:chExt cx="1567003" cy="1566862"/>
          </a:xfrm>
        </p:grpSpPr>
        <p:grpSp>
          <p:nvGrpSpPr>
            <p:cNvPr id="76811" name="Group 74"/>
            <p:cNvGrpSpPr>
              <a:grpSpLocks/>
            </p:cNvGrpSpPr>
            <p:nvPr/>
          </p:nvGrpSpPr>
          <p:grpSpPr bwMode="auto">
            <a:xfrm rot="-5400000">
              <a:off x="4563200" y="4131399"/>
              <a:ext cx="1566862" cy="1567003"/>
              <a:chOff x="3984" y="1056"/>
              <a:chExt cx="1296" cy="1296"/>
            </a:xfrm>
          </p:grpSpPr>
          <p:sp>
            <p:nvSpPr>
              <p:cNvPr id="76822" name="Rectangle 8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3" name="Rectangle 8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4" name="Rectangle 8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5" name="Rectangle 8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6" name="Rectangle 9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7" name="Rectangle 9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8" name="Rectangle 9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9" name="Rectangle 9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30" name="Rectangle 9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6812" name="Oval 75"/>
            <p:cNvSpPr>
              <a:spLocks noChangeArrowheads="1"/>
            </p:cNvSpPr>
            <p:nvPr/>
          </p:nvSpPr>
          <p:spPr bwMode="auto">
            <a:xfrm rot="-5400000">
              <a:off x="5723878" y="500194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3" name="Oval 76"/>
            <p:cNvSpPr>
              <a:spLocks noChangeArrowheads="1"/>
            </p:cNvSpPr>
            <p:nvPr/>
          </p:nvSpPr>
          <p:spPr bwMode="auto">
            <a:xfrm rot="-5400000">
              <a:off x="5956026" y="4769815"/>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4" name="Oval 77"/>
            <p:cNvSpPr>
              <a:spLocks noChangeArrowheads="1"/>
            </p:cNvSpPr>
            <p:nvPr/>
          </p:nvSpPr>
          <p:spPr bwMode="auto">
            <a:xfrm rot="-5400000">
              <a:off x="5839952" y="488587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5" name="Oval 78"/>
            <p:cNvSpPr>
              <a:spLocks noChangeArrowheads="1"/>
            </p:cNvSpPr>
            <p:nvPr/>
          </p:nvSpPr>
          <p:spPr bwMode="auto">
            <a:xfrm rot="-5400000">
              <a:off x="5317618" y="4943911"/>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6" name="Oval 79"/>
            <p:cNvSpPr>
              <a:spLocks noChangeArrowheads="1"/>
            </p:cNvSpPr>
            <p:nvPr/>
          </p:nvSpPr>
          <p:spPr bwMode="auto">
            <a:xfrm rot="-5400000">
              <a:off x="5839952"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7" name="Oval 80"/>
            <p:cNvSpPr>
              <a:spLocks noChangeArrowheads="1"/>
            </p:cNvSpPr>
            <p:nvPr/>
          </p:nvSpPr>
          <p:spPr bwMode="auto">
            <a:xfrm rot="-5400000">
              <a:off x="5723878" y="4769815"/>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18" name="Oval 81"/>
            <p:cNvSpPr>
              <a:spLocks noChangeArrowheads="1"/>
            </p:cNvSpPr>
            <p:nvPr/>
          </p:nvSpPr>
          <p:spPr bwMode="auto">
            <a:xfrm rot="-5400000">
              <a:off x="5839952" y="529210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9" name="Oval 82"/>
            <p:cNvSpPr>
              <a:spLocks noChangeArrowheads="1"/>
            </p:cNvSpPr>
            <p:nvPr/>
          </p:nvSpPr>
          <p:spPr bwMode="auto">
            <a:xfrm rot="-5400000">
              <a:off x="5956026" y="5001943"/>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20" name="Oval 83"/>
            <p:cNvSpPr>
              <a:spLocks noChangeArrowheads="1"/>
            </p:cNvSpPr>
            <p:nvPr/>
          </p:nvSpPr>
          <p:spPr bwMode="auto">
            <a:xfrm rot="-5400000">
              <a:off x="5839952" y="546619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21" name="Oval 84"/>
            <p:cNvSpPr>
              <a:spLocks noChangeArrowheads="1"/>
            </p:cNvSpPr>
            <p:nvPr/>
          </p:nvSpPr>
          <p:spPr bwMode="auto">
            <a:xfrm rot="-5400000">
              <a:off x="5317618"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7" name="TextBox 98"/>
          <p:cNvSpPr txBox="1">
            <a:spLocks noChangeArrowheads="1"/>
          </p:cNvSpPr>
          <p:nvPr/>
        </p:nvSpPr>
        <p:spPr bwMode="auto">
          <a:xfrm>
            <a:off x="5653151" y="1093036"/>
            <a:ext cx="13716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a:latin typeface="Calibri"/>
                <a:cs typeface="Calibri"/>
              </a:rPr>
              <a:t>Particles:</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(2,3)  w=.2</a:t>
            </a:r>
          </a:p>
          <a:p>
            <a:pPr eaLnBrk="1" hangingPunct="1"/>
            <a:r>
              <a:rPr lang="en-US" sz="1600" dirty="0">
                <a:solidFill>
                  <a:srgbClr val="00B050"/>
                </a:solidFill>
                <a:latin typeface="Calibri"/>
                <a:cs typeface="Calibri"/>
              </a:rPr>
              <a:t>    (3,2)  w=.9</a:t>
            </a:r>
          </a:p>
          <a:p>
            <a:pPr eaLnBrk="1" hangingPunct="1"/>
            <a:r>
              <a:rPr lang="en-US" sz="1600" dirty="0">
                <a:solidFill>
                  <a:srgbClr val="C00000"/>
                </a:solidFill>
                <a:latin typeface="Calibri"/>
                <a:cs typeface="Calibri"/>
              </a:rPr>
              <a:t>    (3,1)  w=.4</a:t>
            </a:r>
          </a:p>
          <a:p>
            <a:pPr eaLnBrk="1" hangingPunct="1"/>
            <a:r>
              <a:rPr lang="en-US" sz="1600" dirty="0">
                <a:solidFill>
                  <a:srgbClr val="C00000"/>
                </a:solidFill>
                <a:latin typeface="Calibri"/>
                <a:cs typeface="Calibri"/>
              </a:rPr>
              <a:t>    (3,3)  w=.4</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(1,3)  w=.1</a:t>
            </a:r>
          </a:p>
          <a:p>
            <a:pPr eaLnBrk="1" hangingPunct="1"/>
            <a:r>
              <a:rPr lang="en-US" sz="1600" dirty="0">
                <a:solidFill>
                  <a:srgbClr val="C00000"/>
                </a:solidFill>
                <a:latin typeface="Calibri"/>
                <a:cs typeface="Calibri"/>
              </a:rPr>
              <a:t>    (2,3)  w=.2</a:t>
            </a:r>
          </a:p>
          <a:p>
            <a:pPr eaLnBrk="1" hangingPunct="1"/>
            <a:r>
              <a:rPr lang="en-US" sz="1600" dirty="0">
                <a:solidFill>
                  <a:srgbClr val="C00000"/>
                </a:solidFill>
                <a:latin typeface="Calibri"/>
                <a:cs typeface="Calibri"/>
              </a:rPr>
              <a:t>    (3,2)  w=.9</a:t>
            </a:r>
          </a:p>
          <a:p>
            <a:pPr eaLnBrk="1" hangingPunct="1"/>
            <a:r>
              <a:rPr lang="en-US" sz="1600" dirty="0">
                <a:solidFill>
                  <a:srgbClr val="C00000"/>
                </a:solidFill>
                <a:latin typeface="Calibri"/>
                <a:cs typeface="Calibri"/>
              </a:rPr>
              <a:t>    (2,2)  w=.4</a:t>
            </a:r>
          </a:p>
        </p:txBody>
      </p:sp>
      <p:sp>
        <p:nvSpPr>
          <p:cNvPr id="76808" name="TextBox 99"/>
          <p:cNvSpPr txBox="1">
            <a:spLocks noChangeArrowheads="1"/>
          </p:cNvSpPr>
          <p:nvPr/>
        </p:nvSpPr>
        <p:spPr bwMode="auto">
          <a:xfrm>
            <a:off x="5790518" y="3869238"/>
            <a:ext cx="13716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a:latin typeface="Calibri"/>
                <a:cs typeface="Calibri"/>
              </a:rPr>
              <a:t>(New) Particles:</a:t>
            </a:r>
          </a:p>
          <a:p>
            <a:pPr eaLnBrk="1" hangingPunct="1"/>
            <a:r>
              <a:rPr lang="en-US" sz="1600" dirty="0">
                <a:solidFill>
                  <a:srgbClr val="C00000"/>
                </a:solidFill>
                <a:latin typeface="Calibri"/>
                <a:cs typeface="Calibri"/>
              </a:rPr>
              <a:t>    (3,2)</a:t>
            </a:r>
          </a:p>
          <a:p>
            <a:pPr eaLnBrk="1" hangingPunct="1"/>
            <a:r>
              <a:rPr lang="en-US" sz="1600" dirty="0">
                <a:solidFill>
                  <a:srgbClr val="C00000"/>
                </a:solidFill>
                <a:latin typeface="Calibri"/>
                <a:cs typeface="Calibri"/>
              </a:rPr>
              <a:t>    (2,2)</a:t>
            </a:r>
          </a:p>
          <a:p>
            <a:pPr eaLnBrk="1" hangingPunct="1"/>
            <a:r>
              <a:rPr lang="en-US" sz="1600" dirty="0">
                <a:solidFill>
                  <a:srgbClr val="00B050"/>
                </a:solidFill>
                <a:latin typeface="Calibri"/>
                <a:cs typeface="Calibri"/>
              </a:rPr>
              <a:t>    (3,2)   </a:t>
            </a:r>
          </a:p>
          <a:p>
            <a:pPr eaLnBrk="1" hangingPunct="1"/>
            <a:r>
              <a:rPr lang="en-US" sz="1600" dirty="0">
                <a:solidFill>
                  <a:srgbClr val="C00000"/>
                </a:solidFill>
                <a:latin typeface="Calibri"/>
                <a:cs typeface="Calibri"/>
              </a:rPr>
              <a:t>    (2,3)</a:t>
            </a:r>
          </a:p>
          <a:p>
            <a:pPr eaLnBrk="1" hangingPunct="1"/>
            <a:r>
              <a:rPr lang="en-US" sz="1600" dirty="0">
                <a:solidFill>
                  <a:srgbClr val="C00000"/>
                </a:solidFill>
                <a:latin typeface="Calibri"/>
                <a:cs typeface="Calibri"/>
              </a:rPr>
              <a:t>    (3,3)</a:t>
            </a:r>
          </a:p>
          <a:p>
            <a:pPr eaLnBrk="1" hangingPunct="1"/>
            <a:r>
              <a:rPr lang="en-US" sz="1600" dirty="0">
                <a:solidFill>
                  <a:srgbClr val="00B050"/>
                </a:solidFill>
                <a:latin typeface="Calibri"/>
                <a:cs typeface="Calibri"/>
              </a:rPr>
              <a:t>    (3,2)</a:t>
            </a:r>
          </a:p>
          <a:p>
            <a:pPr eaLnBrk="1" hangingPunct="1"/>
            <a:r>
              <a:rPr lang="en-US" sz="1600" dirty="0">
                <a:solidFill>
                  <a:srgbClr val="C00000"/>
                </a:solidFill>
                <a:latin typeface="Calibri"/>
                <a:cs typeface="Calibri"/>
              </a:rPr>
              <a:t>    (1,3)</a:t>
            </a:r>
          </a:p>
          <a:p>
            <a:pPr eaLnBrk="1" hangingPunct="1"/>
            <a:r>
              <a:rPr lang="en-US" sz="1600" dirty="0">
                <a:solidFill>
                  <a:srgbClr val="C00000"/>
                </a:solidFill>
                <a:latin typeface="Calibri"/>
                <a:cs typeface="Calibri"/>
              </a:rPr>
              <a:t>    (2,3)</a:t>
            </a:r>
          </a:p>
          <a:p>
            <a:pPr eaLnBrk="1" hangingPunct="1"/>
            <a:r>
              <a:rPr lang="en-US" sz="1600" dirty="0">
                <a:solidFill>
                  <a:srgbClr val="C00000"/>
                </a:solidFill>
                <a:latin typeface="Calibri"/>
                <a:cs typeface="Calibri"/>
              </a:rPr>
              <a:t>    (3,2)</a:t>
            </a:r>
          </a:p>
          <a:p>
            <a:pPr eaLnBrk="1" hangingPunct="1"/>
            <a:r>
              <a:rPr lang="en-US" sz="1600" dirty="0">
                <a:solidFill>
                  <a:srgbClr val="C00000"/>
                </a:solidFill>
                <a:latin typeface="Calibri"/>
                <a:cs typeface="Calibri"/>
              </a:rPr>
              <a:t>    (3,2)</a:t>
            </a:r>
          </a:p>
        </p:txBody>
      </p:sp>
      <p:cxnSp>
        <p:nvCxnSpPr>
          <p:cNvPr id="76809" name="AutoShape 47"/>
          <p:cNvCxnSpPr>
            <a:cxnSpLocks noChangeShapeType="1"/>
            <a:stCxn id="76834" idx="3"/>
            <a:endCxn id="76817" idx="5"/>
          </p:cNvCxnSpPr>
          <p:nvPr/>
        </p:nvCxnSpPr>
        <p:spPr bwMode="auto">
          <a:xfrm flipH="1">
            <a:off x="8499475" y="2691161"/>
            <a:ext cx="0" cy="2544763"/>
          </a:xfrm>
          <a:prstGeom prst="curvedConnector3">
            <a:avLst>
              <a:gd name="adj1" fmla="val -4300788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6810" name="AutoShape 47"/>
          <p:cNvCxnSpPr>
            <a:cxnSpLocks noChangeShapeType="1"/>
            <a:stCxn id="76834" idx="3"/>
            <a:endCxn id="76819" idx="5"/>
          </p:cNvCxnSpPr>
          <p:nvPr/>
        </p:nvCxnSpPr>
        <p:spPr bwMode="auto">
          <a:xfrm>
            <a:off x="8499476" y="2691160"/>
            <a:ext cx="231775" cy="2776538"/>
          </a:xfrm>
          <a:prstGeom prst="curvedConnector3">
            <a:avLst>
              <a:gd name="adj1" fmla="val 20605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600743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zh-CN" altLang="en-US" dirty="0">
                <a:latin typeface="SimHei" charset="-122"/>
                <a:ea typeface="SimHei" charset="-122"/>
                <a:cs typeface="SimHei" charset="-122"/>
              </a:rPr>
              <a:t>粒子过滤一个时间段里的完整过程</a:t>
            </a:r>
            <a:endParaRPr lang="en-US" dirty="0">
              <a:latin typeface="SimHei" charset="-122"/>
              <a:ea typeface="SimHei" charset="-122"/>
              <a:cs typeface="SimHei" charset="-122"/>
            </a:endParaRPr>
          </a:p>
        </p:txBody>
      </p:sp>
      <p:sp>
        <p:nvSpPr>
          <p:cNvPr id="9219" name="Content Placeholder 2"/>
          <p:cNvSpPr>
            <a:spLocks noGrp="1"/>
          </p:cNvSpPr>
          <p:nvPr>
            <p:ph idx="1"/>
          </p:nvPr>
        </p:nvSpPr>
        <p:spPr>
          <a:xfrm>
            <a:off x="0" y="1143001"/>
            <a:ext cx="9154229" cy="4525963"/>
          </a:xfrm>
        </p:spPr>
        <p:txBody>
          <a:bodyPr/>
          <a:lstStyle/>
          <a:p>
            <a:r>
              <a:rPr lang="zh-CN" altLang="en-US" sz="2400" dirty="0">
                <a:latin typeface="Calibri"/>
                <a:cs typeface="Calibri"/>
              </a:rPr>
              <a:t>粒子</a:t>
            </a:r>
            <a:r>
              <a:rPr lang="en-US" sz="2400" dirty="0">
                <a:latin typeface="Calibri"/>
                <a:cs typeface="Calibri"/>
              </a:rPr>
              <a:t>: </a:t>
            </a:r>
            <a:r>
              <a:rPr lang="zh-CN" altLang="en-US" sz="2400" dirty="0">
                <a:latin typeface="Calibri"/>
                <a:cs typeface="Calibri"/>
              </a:rPr>
              <a:t>追踪状态的样本空间分布，而不是显示地</a:t>
            </a:r>
            <a:r>
              <a:rPr lang="en-US" altLang="zh-CN" sz="2400" dirty="0">
                <a:latin typeface="Calibri"/>
                <a:cs typeface="Calibri"/>
              </a:rPr>
              <a:t>(</a:t>
            </a:r>
            <a:r>
              <a:rPr lang="zh-CN" altLang="en-US" sz="2400" dirty="0">
                <a:latin typeface="Calibri"/>
                <a:cs typeface="Calibri"/>
              </a:rPr>
              <a:t>直接地</a:t>
            </a:r>
            <a:r>
              <a:rPr lang="en-US" altLang="zh-CN" sz="2400" dirty="0">
                <a:latin typeface="Calibri"/>
                <a:cs typeface="Calibri"/>
              </a:rPr>
              <a:t>)</a:t>
            </a:r>
            <a:r>
              <a:rPr lang="zh-CN" altLang="en-US" sz="2400" dirty="0">
                <a:latin typeface="Calibri"/>
                <a:cs typeface="Calibri"/>
              </a:rPr>
              <a:t>表示状态的概率分布</a:t>
            </a:r>
            <a:endParaRPr lang="en-US" sz="2400" dirty="0">
              <a:latin typeface="Calibri"/>
              <a:cs typeface="Calibri"/>
            </a:endParaRPr>
          </a:p>
          <a:p>
            <a:pPr lvl="1"/>
            <a:endParaRPr lang="en-US" sz="2000" dirty="0">
              <a:latin typeface="Calibri"/>
              <a:cs typeface="Calibri"/>
            </a:endParaRPr>
          </a:p>
        </p:txBody>
      </p:sp>
      <p:sp>
        <p:nvSpPr>
          <p:cNvPr id="9221" name="TextBox 24"/>
          <p:cNvSpPr txBox="1">
            <a:spLocks noChangeArrowheads="1"/>
          </p:cNvSpPr>
          <p:nvPr/>
        </p:nvSpPr>
        <p:spPr bwMode="auto">
          <a:xfrm>
            <a:off x="50801" y="4123499"/>
            <a:ext cx="1371600" cy="2800765"/>
          </a:xfrm>
          <a:prstGeom prst="rect">
            <a:avLst/>
          </a:prstGeom>
          <a:noFill/>
          <a:ln w="9525">
            <a:noFill/>
            <a:miter lim="800000"/>
            <a:headEnd/>
            <a:tailEnd/>
          </a:ln>
        </p:spPr>
        <p:txBody>
          <a:bodyPr lIns="91438" tIns="45719" rIns="91438" bIns="45719">
            <a:spAutoFit/>
          </a:bodyPr>
          <a:lstStyle/>
          <a:p>
            <a:r>
              <a:rPr lang="en-US" sz="1600" dirty="0">
                <a:latin typeface="Calibri"/>
                <a:cs typeface="Calibri"/>
              </a:rPr>
              <a:t>Particles:</a:t>
            </a:r>
          </a:p>
          <a:p>
            <a:r>
              <a:rPr lang="en-US" sz="1600" dirty="0">
                <a:solidFill>
                  <a:srgbClr val="C00000"/>
                </a:solidFill>
                <a:latin typeface="Calibri"/>
                <a:cs typeface="Calibri"/>
              </a:rPr>
              <a:t>    (3,3)</a:t>
            </a:r>
          </a:p>
          <a:p>
            <a:r>
              <a:rPr lang="en-US" sz="1600" dirty="0">
                <a:solidFill>
                  <a:srgbClr val="C00000"/>
                </a:solidFill>
                <a:latin typeface="Calibri"/>
                <a:cs typeface="Calibri"/>
              </a:rPr>
              <a:t>    (2,3)</a:t>
            </a:r>
          </a:p>
          <a:p>
            <a:r>
              <a:rPr lang="en-US" sz="1600" dirty="0">
                <a:solidFill>
                  <a:srgbClr val="00B050"/>
                </a:solidFill>
                <a:latin typeface="Calibri"/>
                <a:cs typeface="Calibri"/>
              </a:rPr>
              <a:t>    (3,3)   </a:t>
            </a:r>
          </a:p>
          <a:p>
            <a:r>
              <a:rPr lang="en-US" sz="1600" dirty="0">
                <a:solidFill>
                  <a:srgbClr val="C00000"/>
                </a:solidFill>
                <a:latin typeface="Calibri"/>
                <a:cs typeface="Calibri"/>
              </a:rPr>
              <a:t>    (3,2)</a:t>
            </a:r>
          </a:p>
          <a:p>
            <a:r>
              <a:rPr lang="en-US" sz="1600" dirty="0">
                <a:solidFill>
                  <a:srgbClr val="C00000"/>
                </a:solidFill>
                <a:latin typeface="Calibri"/>
                <a:cs typeface="Calibri"/>
              </a:rPr>
              <a:t>    (3,3)</a:t>
            </a:r>
          </a:p>
          <a:p>
            <a:r>
              <a:rPr lang="en-US" sz="1600" dirty="0">
                <a:solidFill>
                  <a:srgbClr val="C00000"/>
                </a:solidFill>
                <a:latin typeface="Calibri"/>
                <a:cs typeface="Calibri"/>
              </a:rPr>
              <a:t>    (3,2)</a:t>
            </a:r>
          </a:p>
          <a:p>
            <a:r>
              <a:rPr lang="en-US" sz="1600" dirty="0">
                <a:solidFill>
                  <a:srgbClr val="C00000"/>
                </a:solidFill>
                <a:latin typeface="Calibri"/>
                <a:cs typeface="Calibri"/>
              </a:rPr>
              <a:t>    (1,2)</a:t>
            </a:r>
          </a:p>
          <a:p>
            <a:r>
              <a:rPr lang="en-US" sz="1600" dirty="0">
                <a:solidFill>
                  <a:srgbClr val="C00000"/>
                </a:solidFill>
                <a:latin typeface="Calibri"/>
                <a:cs typeface="Calibri"/>
              </a:rPr>
              <a:t>    (3,3)</a:t>
            </a:r>
          </a:p>
          <a:p>
            <a:r>
              <a:rPr lang="en-US" sz="1600" dirty="0">
                <a:solidFill>
                  <a:srgbClr val="C00000"/>
                </a:solidFill>
                <a:latin typeface="Calibri"/>
                <a:cs typeface="Calibri"/>
              </a:rPr>
              <a:t>    (3,3)</a:t>
            </a:r>
          </a:p>
          <a:p>
            <a:r>
              <a:rPr lang="en-US" sz="1600" dirty="0">
                <a:solidFill>
                  <a:srgbClr val="C00000"/>
                </a:solidFill>
                <a:latin typeface="Calibri"/>
                <a:cs typeface="Calibri"/>
              </a:rPr>
              <a:t>    (2,3)</a:t>
            </a:r>
          </a:p>
        </p:txBody>
      </p:sp>
      <p:grpSp>
        <p:nvGrpSpPr>
          <p:cNvPr id="9278" name="Group 37"/>
          <p:cNvGrpSpPr>
            <a:grpSpLocks/>
          </p:cNvGrpSpPr>
          <p:nvPr/>
        </p:nvGrpSpPr>
        <p:grpSpPr bwMode="auto">
          <a:xfrm rot="16200000">
            <a:off x="-75859" y="2471400"/>
            <a:ext cx="1566863" cy="1567543"/>
            <a:chOff x="6324600" y="4419600"/>
            <a:chExt cx="2057400" cy="2057400"/>
          </a:xfrm>
        </p:grpSpPr>
        <p:grpSp>
          <p:nvGrpSpPr>
            <p:cNvPr id="9301" name="Group 14"/>
            <p:cNvGrpSpPr>
              <a:grpSpLocks/>
            </p:cNvGrpSpPr>
            <p:nvPr/>
          </p:nvGrpSpPr>
          <p:grpSpPr bwMode="auto">
            <a:xfrm>
              <a:off x="6324600" y="4419600"/>
              <a:ext cx="2057400" cy="2057400"/>
              <a:chOff x="3984" y="1056"/>
              <a:chExt cx="1296" cy="1296"/>
            </a:xfrm>
          </p:grpSpPr>
          <p:sp>
            <p:nvSpPr>
              <p:cNvPr id="9312"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3"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4"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5"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6"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7"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8"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9"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20"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302"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3"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4"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5"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6" name="Oval 28"/>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307"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8"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9"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0"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1"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12" name="Group 111"/>
          <p:cNvGrpSpPr/>
          <p:nvPr/>
        </p:nvGrpSpPr>
        <p:grpSpPr>
          <a:xfrm>
            <a:off x="1451430" y="2471740"/>
            <a:ext cx="2587171" cy="1566863"/>
            <a:chOff x="2442028" y="2471739"/>
            <a:chExt cx="2587171" cy="1566862"/>
          </a:xfrm>
        </p:grpSpPr>
        <p:sp>
          <p:nvSpPr>
            <p:cNvPr id="47" name="Isosceles Triangle 46"/>
            <p:cNvSpPr/>
            <p:nvPr/>
          </p:nvSpPr>
          <p:spPr bwMode="auto">
            <a:xfrm rot="16200000" flipV="1">
              <a:off x="2643982" y="3110707"/>
              <a:ext cx="639762"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80" name="Group 4"/>
            <p:cNvGrpSpPr>
              <a:grpSpLocks/>
            </p:cNvGrpSpPr>
            <p:nvPr/>
          </p:nvGrpSpPr>
          <p:grpSpPr bwMode="auto">
            <a:xfrm rot="16200000">
              <a:off x="3461997" y="2471398"/>
              <a:ext cx="1566862" cy="1567543"/>
              <a:chOff x="3984" y="1056"/>
              <a:chExt cx="1296" cy="1296"/>
            </a:xfrm>
          </p:grpSpPr>
          <p:sp>
            <p:nvSpPr>
              <p:cNvPr id="9292"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3" name="Rectangle 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4"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5"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6"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7" name="Rectangle 1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8"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9" name="Rectangle 1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00" name="Rectangle 1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81" name="Oval 14"/>
            <p:cNvSpPr>
              <a:spLocks noChangeArrowheads="1"/>
            </p:cNvSpPr>
            <p:nvPr/>
          </p:nvSpPr>
          <p:spPr bwMode="auto">
            <a:xfrm rot="16200000">
              <a:off x="4622824" y="3226128"/>
              <a:ext cx="116064" cy="116114"/>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82" name="Oval 15"/>
            <p:cNvSpPr>
              <a:spLocks noChangeArrowheads="1"/>
            </p:cNvSpPr>
            <p:nvPr/>
          </p:nvSpPr>
          <p:spPr bwMode="auto">
            <a:xfrm rot="16200000">
              <a:off x="4796996" y="3110064"/>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3" name="Oval 16"/>
            <p:cNvSpPr>
              <a:spLocks noChangeArrowheads="1"/>
            </p:cNvSpPr>
            <p:nvPr/>
          </p:nvSpPr>
          <p:spPr bwMode="auto">
            <a:xfrm rot="16200000">
              <a:off x="4796996" y="334219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4" name="Oval 17"/>
            <p:cNvSpPr>
              <a:spLocks noChangeArrowheads="1"/>
            </p:cNvSpPr>
            <p:nvPr/>
          </p:nvSpPr>
          <p:spPr bwMode="auto">
            <a:xfrm rot="16200000">
              <a:off x="4738939"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5" name="Oval 18"/>
            <p:cNvSpPr>
              <a:spLocks noChangeArrowheads="1"/>
            </p:cNvSpPr>
            <p:nvPr/>
          </p:nvSpPr>
          <p:spPr bwMode="auto">
            <a:xfrm rot="16200000">
              <a:off x="4216424" y="3226128"/>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6" name="Oval 19"/>
            <p:cNvSpPr>
              <a:spLocks noChangeArrowheads="1"/>
            </p:cNvSpPr>
            <p:nvPr/>
          </p:nvSpPr>
          <p:spPr bwMode="auto">
            <a:xfrm rot="16200000">
              <a:off x="4738939" y="3748415"/>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7" name="Oval 20"/>
            <p:cNvSpPr>
              <a:spLocks noChangeArrowheads="1"/>
            </p:cNvSpPr>
            <p:nvPr/>
          </p:nvSpPr>
          <p:spPr bwMode="auto">
            <a:xfrm rot="16200000">
              <a:off x="3693910" y="2703840"/>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8" name="Oval 21"/>
            <p:cNvSpPr>
              <a:spLocks noChangeArrowheads="1"/>
            </p:cNvSpPr>
            <p:nvPr/>
          </p:nvSpPr>
          <p:spPr bwMode="auto">
            <a:xfrm rot="16200000">
              <a:off x="4738939"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9" name="Oval 22"/>
            <p:cNvSpPr>
              <a:spLocks noChangeArrowheads="1"/>
            </p:cNvSpPr>
            <p:nvPr/>
          </p:nvSpPr>
          <p:spPr bwMode="auto">
            <a:xfrm rot="16200000">
              <a:off x="4216424"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90" name="Oval 23"/>
            <p:cNvSpPr>
              <a:spLocks noChangeArrowheads="1"/>
            </p:cNvSpPr>
            <p:nvPr/>
          </p:nvSpPr>
          <p:spPr bwMode="auto">
            <a:xfrm rot="16200000">
              <a:off x="4216424"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cxnSp>
          <p:nvCxnSpPr>
            <p:cNvPr id="68" name="Shape 67"/>
            <p:cNvCxnSpPr>
              <a:stCxn id="9306" idx="4"/>
              <a:endCxn id="9281" idx="6"/>
            </p:cNvCxnSpPr>
            <p:nvPr/>
          </p:nvCxnSpPr>
          <p:spPr bwMode="auto">
            <a:xfrm>
              <a:off x="2442028" y="2587802"/>
              <a:ext cx="2238828" cy="638351"/>
            </a:xfrm>
            <a:prstGeom prst="curvedConnector2">
              <a:avLst/>
            </a:prstGeom>
            <a:ln w="28575">
              <a:tailEnd type="triangle" w="lg" len="lg"/>
            </a:ln>
          </p:spPr>
          <p:style>
            <a:lnRef idx="1">
              <a:schemeClr val="dk1"/>
            </a:lnRef>
            <a:fillRef idx="0">
              <a:schemeClr val="dk1"/>
            </a:fillRef>
            <a:effectRef idx="0">
              <a:schemeClr val="dk1"/>
            </a:effectRef>
            <a:fontRef idx="minor">
              <a:schemeClr val="tx1"/>
            </a:fontRef>
          </p:style>
        </p:cxnSp>
      </p:grpSp>
      <p:grpSp>
        <p:nvGrpSpPr>
          <p:cNvPr id="6" name="Group 72"/>
          <p:cNvGrpSpPr>
            <a:grpSpLocks/>
          </p:cNvGrpSpPr>
          <p:nvPr/>
        </p:nvGrpSpPr>
        <p:grpSpPr bwMode="auto">
          <a:xfrm rot="-5400000">
            <a:off x="4443396" y="1852593"/>
            <a:ext cx="1566863" cy="2805163"/>
            <a:chOff x="6400800" y="2643215"/>
            <a:chExt cx="2057400" cy="3681385"/>
          </a:xfrm>
        </p:grpSpPr>
        <p:sp>
          <p:nvSpPr>
            <p:cNvPr id="74" name="Isosceles Triangle 73"/>
            <p:cNvSpPr/>
            <p:nvPr/>
          </p:nvSpPr>
          <p:spPr>
            <a:xfrm flipV="1">
              <a:off x="7009474" y="3443291"/>
              <a:ext cx="840052" cy="381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54" name="Group 25"/>
            <p:cNvGrpSpPr>
              <a:grpSpLocks/>
            </p:cNvGrpSpPr>
            <p:nvPr/>
          </p:nvGrpSpPr>
          <p:grpSpPr bwMode="auto">
            <a:xfrm>
              <a:off x="6400800" y="4267200"/>
              <a:ext cx="2057400" cy="2057400"/>
              <a:chOff x="3984" y="1056"/>
              <a:chExt cx="1296" cy="1296"/>
            </a:xfrm>
          </p:grpSpPr>
          <p:sp>
            <p:nvSpPr>
              <p:cNvPr id="9269" name="Rectangle 2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0" name="Rectangle 2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1" name="Rectangle 2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2" name="Rectangle 2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3" name="Rectangle 3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4" name="Rectangle 3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5" name="Rectangle 3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6" name="Rectangle 3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7" name="Rectangle 3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grpSp>
          <p:nvGrpSpPr>
            <p:cNvPr id="9255" name="Group 35"/>
            <p:cNvGrpSpPr>
              <a:grpSpLocks/>
            </p:cNvGrpSpPr>
            <p:nvPr/>
          </p:nvGrpSpPr>
          <p:grpSpPr bwMode="auto">
            <a:xfrm>
              <a:off x="6634168" y="5300668"/>
              <a:ext cx="1671638" cy="871538"/>
              <a:chOff x="4227" y="3291"/>
              <a:chExt cx="1053" cy="549"/>
            </a:xfrm>
          </p:grpSpPr>
          <p:sp>
            <p:nvSpPr>
              <p:cNvPr id="9261" name="Oval 36"/>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62" name="Oval 37"/>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3" name="Oval 38"/>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sp>
            <p:nvSpPr>
              <p:cNvPr id="9264" name="Oval 39"/>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5" name="Oval 40"/>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6" name="Oval 41"/>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7" name="Oval 42"/>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8" name="Oval 43"/>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sp>
          <p:nvSpPr>
            <p:cNvPr id="9256" name="Rectangle 44"/>
            <p:cNvSpPr>
              <a:spLocks noChangeArrowheads="1"/>
            </p:cNvSpPr>
            <p:nvPr/>
          </p:nvSpPr>
          <p:spPr bwMode="auto">
            <a:xfrm>
              <a:off x="7086600" y="5638800"/>
              <a:ext cx="685800" cy="685800"/>
            </a:xfrm>
            <a:prstGeom prst="rect">
              <a:avLst/>
            </a:prstGeom>
            <a:noFill/>
            <a:ln w="63500">
              <a:solidFill>
                <a:srgbClr val="FF0000"/>
              </a:solidFill>
              <a:miter lim="800000"/>
              <a:headEnd/>
              <a:tailEnd/>
            </a:ln>
          </p:spPr>
          <p:txBody>
            <a:bodyPr wrap="none" anchor="ctr"/>
            <a:lstStyle/>
            <a:p>
              <a:endParaRPr lang="en-US">
                <a:latin typeface="Calibri"/>
                <a:cs typeface="Calibri"/>
              </a:endParaRPr>
            </a:p>
          </p:txBody>
        </p:sp>
        <p:grpSp>
          <p:nvGrpSpPr>
            <p:cNvPr id="9257" name="Group 45"/>
            <p:cNvGrpSpPr>
              <a:grpSpLocks/>
            </p:cNvGrpSpPr>
            <p:nvPr/>
          </p:nvGrpSpPr>
          <p:grpSpPr bwMode="auto">
            <a:xfrm>
              <a:off x="7374038" y="2643215"/>
              <a:ext cx="779473" cy="3148047"/>
              <a:chOff x="4693" y="1665"/>
              <a:chExt cx="491" cy="1983"/>
            </a:xfrm>
          </p:grpSpPr>
          <p:sp>
            <p:nvSpPr>
              <p:cNvPr id="9259" name="Oval 46"/>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cxnSp>
            <p:nvCxnSpPr>
              <p:cNvPr id="9260" name="AutoShape 47"/>
              <p:cNvCxnSpPr>
                <a:cxnSpLocks noChangeShapeType="1"/>
                <a:stCxn id="9281" idx="4"/>
                <a:endCxn id="9261" idx="0"/>
              </p:cNvCxnSpPr>
              <p:nvPr/>
            </p:nvCxnSpPr>
            <p:spPr bwMode="auto">
              <a:xfrm rot="5400000">
                <a:off x="3707" y="2651"/>
                <a:ext cx="1983" cy="11"/>
              </a:xfrm>
              <a:prstGeom prst="curvedConnector3">
                <a:avLst>
                  <a:gd name="adj1" fmla="val 50000"/>
                </a:avLst>
              </a:prstGeom>
              <a:noFill/>
              <a:ln w="28575">
                <a:solidFill>
                  <a:schemeClr val="tx1"/>
                </a:solidFill>
                <a:round/>
                <a:headEnd/>
                <a:tailEnd type="triangle" w="lg" len="lg"/>
              </a:ln>
            </p:spPr>
          </p:cxnSp>
        </p:grpSp>
        <p:sp>
          <p:nvSpPr>
            <p:cNvPr id="9258" name="Oval 50"/>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0" name="Group 161"/>
          <p:cNvGrpSpPr>
            <a:grpSpLocks/>
          </p:cNvGrpSpPr>
          <p:nvPr/>
        </p:nvGrpSpPr>
        <p:grpSpPr bwMode="auto">
          <a:xfrm rot="-5400000">
            <a:off x="7335046" y="2161382"/>
            <a:ext cx="1566863" cy="2187577"/>
            <a:chOff x="6400800" y="3452416"/>
            <a:chExt cx="2057400" cy="2872184"/>
          </a:xfrm>
        </p:grpSpPr>
        <p:grpSp>
          <p:nvGrpSpPr>
            <p:cNvPr id="9232" name="Group 24"/>
            <p:cNvGrpSpPr>
              <a:grpSpLocks/>
            </p:cNvGrpSpPr>
            <p:nvPr/>
          </p:nvGrpSpPr>
          <p:grpSpPr bwMode="auto">
            <a:xfrm>
              <a:off x="6400800" y="4267200"/>
              <a:ext cx="2057400" cy="2057400"/>
              <a:chOff x="3984" y="1056"/>
              <a:chExt cx="1296" cy="1296"/>
            </a:xfrm>
          </p:grpSpPr>
          <p:sp>
            <p:nvSpPr>
              <p:cNvPr id="9244" name="Rectangle 2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5" name="Rectangle 2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6" name="Rectangle 2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7" name="Rectangle 2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8" name="Rectangle 2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9" name="Rectangle 3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0" name="Rectangle 3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1" name="Rectangle 3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2" name="Rectangle 3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33" name="Oval 34"/>
            <p:cNvSpPr>
              <a:spLocks noChangeArrowheads="1"/>
            </p:cNvSpPr>
            <p:nvPr/>
          </p:nvSpPr>
          <p:spPr bwMode="auto">
            <a:xfrm>
              <a:off x="7162800" y="5791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4" name="Oval 35"/>
            <p:cNvSpPr>
              <a:spLocks noChangeArrowheads="1"/>
            </p:cNvSpPr>
            <p:nvPr/>
          </p:nvSpPr>
          <p:spPr bwMode="auto">
            <a:xfrm>
              <a:off x="74676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5" name="Oval 36"/>
            <p:cNvSpPr>
              <a:spLocks noChangeArrowheads="1"/>
            </p:cNvSpPr>
            <p:nvPr/>
          </p:nvSpPr>
          <p:spPr bwMode="auto">
            <a:xfrm>
              <a:off x="7315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6" name="Oval 37"/>
            <p:cNvSpPr>
              <a:spLocks noChangeArrowheads="1"/>
            </p:cNvSpPr>
            <p:nvPr/>
          </p:nvSpPr>
          <p:spPr bwMode="auto">
            <a:xfrm>
              <a:off x="7239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7" name="Oval 38"/>
            <p:cNvSpPr>
              <a:spLocks noChangeArrowheads="1"/>
            </p:cNvSpPr>
            <p:nvPr/>
          </p:nvSpPr>
          <p:spPr bwMode="auto">
            <a:xfrm>
              <a:off x="80010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8" name="Oval 39"/>
            <p:cNvSpPr>
              <a:spLocks noChangeArrowheads="1"/>
            </p:cNvSpPr>
            <p:nvPr/>
          </p:nvSpPr>
          <p:spPr bwMode="auto">
            <a:xfrm>
              <a:off x="7467600" y="5791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39" name="Oval 40"/>
            <p:cNvSpPr>
              <a:spLocks noChangeArrowheads="1"/>
            </p:cNvSpPr>
            <p:nvPr/>
          </p:nvSpPr>
          <p:spPr bwMode="auto">
            <a:xfrm>
              <a:off x="67818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0" name="Oval 41"/>
            <p:cNvSpPr>
              <a:spLocks noChangeArrowheads="1"/>
            </p:cNvSpPr>
            <p:nvPr/>
          </p:nvSpPr>
          <p:spPr bwMode="auto">
            <a:xfrm>
              <a:off x="7162800" y="60960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41" name="Oval 42"/>
            <p:cNvSpPr>
              <a:spLocks noChangeArrowheads="1"/>
            </p:cNvSpPr>
            <p:nvPr/>
          </p:nvSpPr>
          <p:spPr bwMode="auto">
            <a:xfrm>
              <a:off x="6553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2" name="Oval 43"/>
            <p:cNvSpPr>
              <a:spLocks noChangeArrowheads="1"/>
            </p:cNvSpPr>
            <p:nvPr/>
          </p:nvSpPr>
          <p:spPr bwMode="auto">
            <a:xfrm>
              <a:off x="8001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161" name="Isosceles Triangle 160"/>
            <p:cNvSpPr/>
            <p:nvPr/>
          </p:nvSpPr>
          <p:spPr>
            <a:xfrm flipV="1">
              <a:off x="7009474" y="3452416"/>
              <a:ext cx="840052" cy="3814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sp>
        <p:nvSpPr>
          <p:cNvPr id="9225" name="TextBox 163"/>
          <p:cNvSpPr txBox="1">
            <a:spLocks noChangeArrowheads="1"/>
          </p:cNvSpPr>
          <p:nvPr/>
        </p:nvSpPr>
        <p:spPr bwMode="auto">
          <a:xfrm>
            <a:off x="1143000" y="1905001"/>
            <a:ext cx="1600200" cy="369330"/>
          </a:xfrm>
          <a:prstGeom prst="rect">
            <a:avLst/>
          </a:prstGeom>
          <a:noFill/>
          <a:ln w="9525">
            <a:noFill/>
            <a:miter lim="800000"/>
            <a:headEnd/>
            <a:tailEnd/>
          </a:ln>
        </p:spPr>
        <p:txBody>
          <a:bodyPr lIns="91438" tIns="45719" rIns="91438" bIns="45719">
            <a:spAutoFit/>
          </a:bodyPr>
          <a:lstStyle/>
          <a:p>
            <a:pPr algn="ctr"/>
            <a:r>
              <a:rPr lang="zh-CN" altLang="en-US">
                <a:latin typeface="SimSun" charset="-122"/>
                <a:ea typeface="SimSun" charset="-122"/>
                <a:cs typeface="SimSun" charset="-122"/>
              </a:rPr>
              <a:t>样本迁移</a:t>
            </a:r>
            <a:endParaRPr lang="en-US" dirty="0">
              <a:latin typeface="SimSun" charset="-122"/>
              <a:ea typeface="SimSun" charset="-122"/>
              <a:cs typeface="SimSun" charset="-122"/>
            </a:endParaRPr>
          </a:p>
        </p:txBody>
      </p:sp>
      <p:sp>
        <p:nvSpPr>
          <p:cNvPr id="9226" name="TextBox 164"/>
          <p:cNvSpPr txBox="1">
            <a:spLocks noChangeArrowheads="1"/>
          </p:cNvSpPr>
          <p:nvPr/>
        </p:nvSpPr>
        <p:spPr bwMode="auto">
          <a:xfrm>
            <a:off x="3733800" y="1905001"/>
            <a:ext cx="1600200" cy="369330"/>
          </a:xfrm>
          <a:prstGeom prst="rect">
            <a:avLst/>
          </a:prstGeom>
          <a:noFill/>
          <a:ln w="9525">
            <a:noFill/>
            <a:miter lim="800000"/>
            <a:headEnd/>
            <a:tailEnd/>
          </a:ln>
        </p:spPr>
        <p:txBody>
          <a:bodyPr lIns="91438" tIns="45719" rIns="91438" bIns="45719">
            <a:spAutoFit/>
          </a:bodyPr>
          <a:lstStyle/>
          <a:p>
            <a:pPr algn="ctr"/>
            <a:r>
              <a:rPr lang="zh-CN" altLang="en-US" dirty="0">
                <a:latin typeface="SimSun" charset="-122"/>
                <a:ea typeface="SimSun" charset="-122"/>
                <a:cs typeface="SimSun" charset="-122"/>
              </a:rPr>
              <a:t>加权</a:t>
            </a:r>
            <a:endParaRPr lang="en-US" dirty="0">
              <a:latin typeface="SimSun" charset="-122"/>
              <a:ea typeface="SimSun" charset="-122"/>
              <a:cs typeface="SimSun" charset="-122"/>
            </a:endParaRPr>
          </a:p>
        </p:txBody>
      </p:sp>
      <p:sp>
        <p:nvSpPr>
          <p:cNvPr id="9227" name="TextBox 165"/>
          <p:cNvSpPr txBox="1">
            <a:spLocks noChangeArrowheads="1"/>
          </p:cNvSpPr>
          <p:nvPr/>
        </p:nvSpPr>
        <p:spPr bwMode="auto">
          <a:xfrm>
            <a:off x="6324600" y="1905001"/>
            <a:ext cx="1600200" cy="369330"/>
          </a:xfrm>
          <a:prstGeom prst="rect">
            <a:avLst/>
          </a:prstGeom>
          <a:noFill/>
          <a:ln w="9525">
            <a:noFill/>
            <a:miter lim="800000"/>
            <a:headEnd/>
            <a:tailEnd/>
          </a:ln>
        </p:spPr>
        <p:txBody>
          <a:bodyPr lIns="91438" tIns="45719" rIns="91438" bIns="45719">
            <a:spAutoFit/>
          </a:bodyPr>
          <a:lstStyle/>
          <a:p>
            <a:pPr algn="ctr"/>
            <a:r>
              <a:rPr lang="zh-CN" altLang="en-US" dirty="0">
                <a:latin typeface="SimSun" charset="-122"/>
                <a:ea typeface="SimSun" charset="-122"/>
                <a:cs typeface="SimSun" charset="-122"/>
              </a:rPr>
              <a:t>重采样</a:t>
            </a:r>
            <a:endParaRPr lang="en-US" dirty="0">
              <a:latin typeface="SimSun" charset="-122"/>
              <a:ea typeface="SimSun" charset="-122"/>
              <a:cs typeface="SimSun" charset="-122"/>
            </a:endParaRPr>
          </a:p>
        </p:txBody>
      </p:sp>
      <p:sp>
        <p:nvSpPr>
          <p:cNvPr id="173" name="TextBox 24"/>
          <p:cNvSpPr txBox="1">
            <a:spLocks noChangeArrowheads="1"/>
          </p:cNvSpPr>
          <p:nvPr/>
        </p:nvSpPr>
        <p:spPr bwMode="auto">
          <a:xfrm>
            <a:off x="2667000" y="4121641"/>
            <a:ext cx="1371600" cy="2800765"/>
          </a:xfrm>
          <a:prstGeom prst="rect">
            <a:avLst/>
          </a:prstGeom>
          <a:noFill/>
          <a:ln w="9525">
            <a:noFill/>
            <a:miter lim="800000"/>
            <a:headEnd/>
            <a:tailEnd/>
          </a:ln>
        </p:spPr>
        <p:txBody>
          <a:bodyPr lIns="91438" tIns="45719" rIns="91438" bIns="45719">
            <a:spAutoFit/>
          </a:bodyPr>
          <a:lstStyle/>
          <a:p>
            <a:r>
              <a:rPr lang="en-US" sz="1600" dirty="0">
                <a:latin typeface="Calibri"/>
                <a:cs typeface="Calibri"/>
              </a:rPr>
              <a:t>Particles:</a:t>
            </a:r>
          </a:p>
          <a:p>
            <a:r>
              <a:rPr lang="en-US" sz="1600" dirty="0">
                <a:solidFill>
                  <a:srgbClr val="C00000"/>
                </a:solidFill>
                <a:latin typeface="Calibri"/>
                <a:cs typeface="Calibri"/>
              </a:rPr>
              <a:t>    (3,2)</a:t>
            </a:r>
          </a:p>
          <a:p>
            <a:r>
              <a:rPr lang="en-US" sz="1600" dirty="0">
                <a:solidFill>
                  <a:srgbClr val="C00000"/>
                </a:solidFill>
                <a:latin typeface="Calibri"/>
                <a:cs typeface="Calibri"/>
              </a:rPr>
              <a:t>    (2,3)</a:t>
            </a:r>
          </a:p>
          <a:p>
            <a:r>
              <a:rPr lang="en-US" sz="1600" dirty="0">
                <a:solidFill>
                  <a:srgbClr val="00B050"/>
                </a:solidFill>
                <a:latin typeface="Calibri"/>
                <a:cs typeface="Calibri"/>
              </a:rPr>
              <a:t>    (3,2)   </a:t>
            </a:r>
          </a:p>
          <a:p>
            <a:r>
              <a:rPr lang="en-US" sz="1600" dirty="0">
                <a:solidFill>
                  <a:srgbClr val="C00000"/>
                </a:solidFill>
                <a:latin typeface="Calibri"/>
                <a:cs typeface="Calibri"/>
              </a:rPr>
              <a:t>    (3,1)</a:t>
            </a:r>
          </a:p>
          <a:p>
            <a:r>
              <a:rPr lang="en-US" sz="1600" dirty="0">
                <a:solidFill>
                  <a:srgbClr val="C00000"/>
                </a:solidFill>
                <a:latin typeface="Calibri"/>
                <a:cs typeface="Calibri"/>
              </a:rPr>
              <a:t>    (3,3)</a:t>
            </a:r>
          </a:p>
          <a:p>
            <a:r>
              <a:rPr lang="en-US" sz="1600" dirty="0">
                <a:solidFill>
                  <a:srgbClr val="C00000"/>
                </a:solidFill>
                <a:latin typeface="Calibri"/>
                <a:cs typeface="Calibri"/>
              </a:rPr>
              <a:t>    (3,2)</a:t>
            </a:r>
          </a:p>
          <a:p>
            <a:r>
              <a:rPr lang="en-US" sz="1600" dirty="0">
                <a:solidFill>
                  <a:srgbClr val="C00000"/>
                </a:solidFill>
                <a:latin typeface="Calibri"/>
                <a:cs typeface="Calibri"/>
              </a:rPr>
              <a:t>    (1,3)</a:t>
            </a:r>
          </a:p>
          <a:p>
            <a:r>
              <a:rPr lang="en-US" sz="1600" dirty="0">
                <a:solidFill>
                  <a:srgbClr val="C00000"/>
                </a:solidFill>
                <a:latin typeface="Calibri"/>
                <a:cs typeface="Calibri"/>
              </a:rPr>
              <a:t>    (2,3)</a:t>
            </a:r>
          </a:p>
          <a:p>
            <a:r>
              <a:rPr lang="en-US" sz="1600" dirty="0">
                <a:solidFill>
                  <a:srgbClr val="C00000"/>
                </a:solidFill>
                <a:latin typeface="Calibri"/>
                <a:cs typeface="Calibri"/>
              </a:rPr>
              <a:t>    (3,2)</a:t>
            </a:r>
          </a:p>
          <a:p>
            <a:r>
              <a:rPr lang="en-US" sz="1600" dirty="0">
                <a:solidFill>
                  <a:srgbClr val="C00000"/>
                </a:solidFill>
                <a:latin typeface="Calibri"/>
                <a:cs typeface="Calibri"/>
              </a:rPr>
              <a:t>    (2,2)</a:t>
            </a:r>
          </a:p>
        </p:txBody>
      </p:sp>
      <p:sp>
        <p:nvSpPr>
          <p:cNvPr id="174" name="TextBox 24"/>
          <p:cNvSpPr txBox="1">
            <a:spLocks noChangeArrowheads="1"/>
          </p:cNvSpPr>
          <p:nvPr/>
        </p:nvSpPr>
        <p:spPr bwMode="auto">
          <a:xfrm>
            <a:off x="5238362" y="4111432"/>
            <a:ext cx="1371600" cy="2800765"/>
          </a:xfrm>
          <a:prstGeom prst="rect">
            <a:avLst/>
          </a:prstGeom>
          <a:noFill/>
          <a:ln w="9525">
            <a:noFill/>
            <a:miter lim="800000"/>
            <a:headEnd/>
            <a:tailEnd/>
          </a:ln>
        </p:spPr>
        <p:txBody>
          <a:bodyPr lIns="91438" tIns="45719" rIns="91438" bIns="45719">
            <a:spAutoFit/>
          </a:bodyPr>
          <a:lstStyle/>
          <a:p>
            <a:r>
              <a:rPr lang="en-US" sz="1600" dirty="0">
                <a:latin typeface="Calibri"/>
                <a:cs typeface="Calibri"/>
              </a:rPr>
              <a:t>     Particles:</a:t>
            </a:r>
          </a:p>
          <a:p>
            <a:r>
              <a:rPr lang="en-US" sz="1600" dirty="0">
                <a:solidFill>
                  <a:srgbClr val="C00000"/>
                </a:solidFill>
                <a:latin typeface="Calibri"/>
                <a:cs typeface="Calibri"/>
              </a:rPr>
              <a:t>    (3,2)  w=.9</a:t>
            </a:r>
          </a:p>
          <a:p>
            <a:r>
              <a:rPr lang="en-US" sz="1600" dirty="0">
                <a:solidFill>
                  <a:srgbClr val="C00000"/>
                </a:solidFill>
                <a:latin typeface="Calibri"/>
                <a:cs typeface="Calibri"/>
              </a:rPr>
              <a:t>    (2,3)  w=.2</a:t>
            </a:r>
          </a:p>
          <a:p>
            <a:r>
              <a:rPr lang="en-US" sz="1600" dirty="0">
                <a:solidFill>
                  <a:srgbClr val="00B050"/>
                </a:solidFill>
                <a:latin typeface="Calibri"/>
                <a:cs typeface="Calibri"/>
              </a:rPr>
              <a:t>    (3,2)  w=.9</a:t>
            </a:r>
          </a:p>
          <a:p>
            <a:r>
              <a:rPr lang="en-US" sz="1600" dirty="0">
                <a:solidFill>
                  <a:srgbClr val="C00000"/>
                </a:solidFill>
                <a:latin typeface="Calibri"/>
                <a:cs typeface="Calibri"/>
              </a:rPr>
              <a:t>    (3,1)  w=.4</a:t>
            </a:r>
          </a:p>
          <a:p>
            <a:r>
              <a:rPr lang="en-US" sz="1600" dirty="0">
                <a:solidFill>
                  <a:srgbClr val="C00000"/>
                </a:solidFill>
                <a:latin typeface="Calibri"/>
                <a:cs typeface="Calibri"/>
              </a:rPr>
              <a:t>    (3,3)  w=.4</a:t>
            </a:r>
          </a:p>
          <a:p>
            <a:r>
              <a:rPr lang="en-US" sz="1600" dirty="0">
                <a:solidFill>
                  <a:srgbClr val="C00000"/>
                </a:solidFill>
                <a:latin typeface="Calibri"/>
                <a:cs typeface="Calibri"/>
              </a:rPr>
              <a:t>    (3,2)  w=.9</a:t>
            </a:r>
          </a:p>
          <a:p>
            <a:r>
              <a:rPr lang="en-US" sz="1600" dirty="0">
                <a:solidFill>
                  <a:srgbClr val="C00000"/>
                </a:solidFill>
                <a:latin typeface="Calibri"/>
                <a:cs typeface="Calibri"/>
              </a:rPr>
              <a:t>    (1,3)  w=.1</a:t>
            </a:r>
          </a:p>
          <a:p>
            <a:r>
              <a:rPr lang="en-US" sz="1600" dirty="0">
                <a:solidFill>
                  <a:srgbClr val="C00000"/>
                </a:solidFill>
                <a:latin typeface="Calibri"/>
                <a:cs typeface="Calibri"/>
              </a:rPr>
              <a:t>    (2,3)  w=.2</a:t>
            </a:r>
          </a:p>
          <a:p>
            <a:r>
              <a:rPr lang="en-US" sz="1600" dirty="0">
                <a:solidFill>
                  <a:srgbClr val="C00000"/>
                </a:solidFill>
                <a:latin typeface="Calibri"/>
                <a:cs typeface="Calibri"/>
              </a:rPr>
              <a:t>    (3,2)  w=.9</a:t>
            </a:r>
          </a:p>
          <a:p>
            <a:r>
              <a:rPr lang="en-US" sz="1600" dirty="0">
                <a:solidFill>
                  <a:srgbClr val="C00000"/>
                </a:solidFill>
                <a:latin typeface="Calibri"/>
                <a:cs typeface="Calibri"/>
              </a:rPr>
              <a:t>    (2,2)  w=.4</a:t>
            </a:r>
          </a:p>
        </p:txBody>
      </p:sp>
      <p:sp>
        <p:nvSpPr>
          <p:cNvPr id="175" name="TextBox 24"/>
          <p:cNvSpPr txBox="1">
            <a:spLocks noChangeArrowheads="1"/>
          </p:cNvSpPr>
          <p:nvPr/>
        </p:nvSpPr>
        <p:spPr bwMode="auto">
          <a:xfrm>
            <a:off x="7480105" y="4102141"/>
            <a:ext cx="1675983" cy="2800765"/>
          </a:xfrm>
          <a:prstGeom prst="rect">
            <a:avLst/>
          </a:prstGeom>
          <a:noFill/>
          <a:ln w="9525">
            <a:noFill/>
            <a:miter lim="800000"/>
            <a:headEnd/>
            <a:tailEnd/>
          </a:ln>
        </p:spPr>
        <p:txBody>
          <a:bodyPr wrap="square" lIns="91438" tIns="45719" rIns="91438" bIns="45719">
            <a:spAutoFit/>
          </a:bodyPr>
          <a:lstStyle/>
          <a:p>
            <a:r>
              <a:rPr lang="en-US" sz="1600" dirty="0">
                <a:latin typeface="Calibri"/>
                <a:cs typeface="Calibri"/>
              </a:rPr>
              <a:t>(New) Particles:</a:t>
            </a:r>
          </a:p>
          <a:p>
            <a:r>
              <a:rPr lang="en-US" sz="1600" dirty="0">
                <a:solidFill>
                  <a:srgbClr val="C00000"/>
                </a:solidFill>
                <a:latin typeface="Calibri"/>
                <a:cs typeface="Calibri"/>
              </a:rPr>
              <a:t>    (3,2)</a:t>
            </a:r>
          </a:p>
          <a:p>
            <a:r>
              <a:rPr lang="en-US" sz="1600" dirty="0">
                <a:solidFill>
                  <a:srgbClr val="C00000"/>
                </a:solidFill>
                <a:latin typeface="Calibri"/>
                <a:cs typeface="Calibri"/>
              </a:rPr>
              <a:t>    (2,2)</a:t>
            </a:r>
          </a:p>
          <a:p>
            <a:r>
              <a:rPr lang="en-US" sz="1600" dirty="0">
                <a:solidFill>
                  <a:srgbClr val="00B050"/>
                </a:solidFill>
                <a:latin typeface="Calibri"/>
                <a:cs typeface="Calibri"/>
              </a:rPr>
              <a:t>    (3,2)   </a:t>
            </a:r>
          </a:p>
          <a:p>
            <a:r>
              <a:rPr lang="en-US" sz="1600" dirty="0">
                <a:solidFill>
                  <a:srgbClr val="C00000"/>
                </a:solidFill>
                <a:latin typeface="Calibri"/>
                <a:cs typeface="Calibri"/>
              </a:rPr>
              <a:t>    (2,3)</a:t>
            </a:r>
          </a:p>
          <a:p>
            <a:r>
              <a:rPr lang="en-US" sz="1600" dirty="0">
                <a:solidFill>
                  <a:srgbClr val="C00000"/>
                </a:solidFill>
                <a:latin typeface="Calibri"/>
                <a:cs typeface="Calibri"/>
              </a:rPr>
              <a:t>    (3,3)</a:t>
            </a:r>
          </a:p>
          <a:p>
            <a:r>
              <a:rPr lang="en-US" sz="1600" dirty="0">
                <a:solidFill>
                  <a:srgbClr val="00B050"/>
                </a:solidFill>
                <a:latin typeface="Calibri"/>
                <a:cs typeface="Calibri"/>
              </a:rPr>
              <a:t>    (3,2)</a:t>
            </a:r>
          </a:p>
          <a:p>
            <a:r>
              <a:rPr lang="en-US" sz="1600" dirty="0">
                <a:solidFill>
                  <a:srgbClr val="C00000"/>
                </a:solidFill>
                <a:latin typeface="Calibri"/>
                <a:cs typeface="Calibri"/>
              </a:rPr>
              <a:t>    (1,3)</a:t>
            </a:r>
          </a:p>
          <a:p>
            <a:r>
              <a:rPr lang="en-US" sz="1600" dirty="0">
                <a:solidFill>
                  <a:srgbClr val="C00000"/>
                </a:solidFill>
                <a:latin typeface="Calibri"/>
                <a:cs typeface="Calibri"/>
              </a:rPr>
              <a:t>    (2,3)</a:t>
            </a:r>
          </a:p>
          <a:p>
            <a:r>
              <a:rPr lang="en-US" sz="1600" dirty="0">
                <a:solidFill>
                  <a:srgbClr val="C00000"/>
                </a:solidFill>
                <a:latin typeface="Calibri"/>
                <a:cs typeface="Calibri"/>
              </a:rPr>
              <a:t>    (3,2)</a:t>
            </a:r>
          </a:p>
          <a:p>
            <a:r>
              <a:rPr lang="en-US" sz="1600" dirty="0">
                <a:solidFill>
                  <a:srgbClr val="C00000"/>
                </a:solidFill>
                <a:latin typeface="Calibri"/>
                <a:cs typeface="Calibri"/>
              </a:rPr>
              <a:t>    (3,2)</a:t>
            </a:r>
          </a:p>
        </p:txBody>
      </p:sp>
    </p:spTree>
    <p:extLst>
      <p:ext uri="{BB962C8B-B14F-4D97-AF65-F5344CB8AC3E}">
        <p14:creationId xmlns:p14="http://schemas.microsoft.com/office/powerpoint/2010/main" val="25027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P spid="9227" grpId="0"/>
      <p:bldP spid="173" grpId="0"/>
      <p:bldP spid="174" grpId="0"/>
      <p:bldP spid="1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600" dirty="0">
                <a:latin typeface="SimHei" charset="-122"/>
                <a:ea typeface="SimHei" charset="-122"/>
                <a:cs typeface="SimHei" charset="-122"/>
              </a:rPr>
              <a:t>幽灵追踪视频演示</a:t>
            </a:r>
            <a:br>
              <a:rPr lang="en-US" altLang="zh-CN" sz="3600" dirty="0">
                <a:latin typeface="SimHei" charset="-122"/>
                <a:ea typeface="SimHei" charset="-122"/>
                <a:cs typeface="SimHei" charset="-122"/>
              </a:rPr>
            </a:br>
            <a:r>
              <a:rPr lang="zh-CN" altLang="en-US" sz="3600" dirty="0">
                <a:latin typeface="SimHei" charset="-122"/>
                <a:ea typeface="SimHei" charset="-122"/>
                <a:cs typeface="SimHei" charset="-122"/>
              </a:rPr>
              <a:t>粒子过滤（中等数量的粒子）</a:t>
            </a:r>
            <a:endParaRPr lang="en-US" sz="3600" dirty="0">
              <a:latin typeface="SimHei" charset="-122"/>
              <a:ea typeface="SimHei" charset="-122"/>
              <a:cs typeface="SimHei" charset="-122"/>
            </a:endParaRPr>
          </a:p>
        </p:txBody>
      </p:sp>
      <p:pic>
        <p:nvPicPr>
          <p:cNvPr id="5" name="Ghostbusters -- Circular Dynamics -- Particle Filter -- Moderate Number of Partic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 y="1115741"/>
            <a:ext cx="8305800" cy="5191125"/>
          </a:xfrm>
          <a:prstGeom prst="rect">
            <a:avLst/>
          </a:prstGeom>
        </p:spPr>
      </p:pic>
    </p:spTree>
    <p:extLst>
      <p:ext uri="{BB962C8B-B14F-4D97-AF65-F5344CB8AC3E}">
        <p14:creationId xmlns:p14="http://schemas.microsoft.com/office/powerpoint/2010/main" val="3963107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zh-CN" altLang="en-US" dirty="0">
                <a:latin typeface="SimHei" charset="-122"/>
                <a:ea typeface="SimHei" charset="-122"/>
                <a:cs typeface="SimHei" charset="-122"/>
              </a:rPr>
              <a:t>机器人定位</a:t>
            </a:r>
            <a:endParaRPr lang="en-US" dirty="0">
              <a:latin typeface="SimHei" charset="-122"/>
              <a:ea typeface="SimHei" charset="-122"/>
              <a:cs typeface="SimHei" charset="-122"/>
            </a:endParaRPr>
          </a:p>
        </p:txBody>
      </p:sp>
      <p:sp>
        <p:nvSpPr>
          <p:cNvPr id="4100" name="Rectangle 3"/>
          <p:cNvSpPr>
            <a:spLocks noGrp="1" noChangeArrowheads="1"/>
          </p:cNvSpPr>
          <p:nvPr>
            <p:ph idx="1"/>
          </p:nvPr>
        </p:nvSpPr>
        <p:spPr>
          <a:xfrm>
            <a:off x="152400" y="1219200"/>
            <a:ext cx="6934200" cy="2895600"/>
          </a:xfrm>
        </p:spPr>
        <p:txBody>
          <a:bodyPr/>
          <a:lstStyle/>
          <a:p>
            <a:r>
              <a:rPr lang="zh-CN" altLang="en-US" sz="2400" dirty="0">
                <a:latin typeface="SimSun" charset="-122"/>
                <a:ea typeface="SimSun" charset="-122"/>
                <a:cs typeface="SimSun" charset="-122"/>
              </a:rPr>
              <a:t>地图已知</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但不知道机器人的位置</a:t>
            </a:r>
            <a:endParaRPr lang="en-US" altLang="ja-JP" sz="2400" dirty="0">
              <a:latin typeface="SimSun" charset="-122"/>
              <a:ea typeface="SimSun" charset="-122"/>
              <a:cs typeface="SimSun" charset="-122"/>
            </a:endParaRPr>
          </a:p>
          <a:p>
            <a:r>
              <a:rPr lang="zh-CN" altLang="en-US" sz="2400" dirty="0">
                <a:latin typeface="SimSun" charset="-122"/>
                <a:ea typeface="SimSun" charset="-122"/>
                <a:cs typeface="SimSun" charset="-122"/>
              </a:rPr>
              <a:t>观察到的值 可以是测距仪器返回的读数相量</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多个方向</a:t>
            </a:r>
            <a:r>
              <a:rPr lang="en-US" altLang="zh-CN" sz="2400" dirty="0">
                <a:latin typeface="SimSun" charset="-122"/>
                <a:ea typeface="SimSun" charset="-122"/>
                <a:cs typeface="SimSun" charset="-122"/>
              </a:rPr>
              <a:t>)</a:t>
            </a:r>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状态空间和距离读数通常是连续数值</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可以用细分的网格来近似</a:t>
            </a:r>
            <a:r>
              <a:rPr lang="en-US" sz="2400" dirty="0">
                <a:latin typeface="SimSun" charset="-122"/>
                <a:ea typeface="SimSun" charset="-122"/>
                <a:cs typeface="SimSun" charset="-122"/>
              </a:rPr>
              <a:t>)</a:t>
            </a:r>
            <a:r>
              <a:rPr lang="zh-CN" altLang="en-US" sz="2400" dirty="0">
                <a:latin typeface="SimSun" charset="-122"/>
                <a:ea typeface="SimSun" charset="-122"/>
                <a:cs typeface="SimSun" charset="-122"/>
              </a:rPr>
              <a:t>，所以我们无法存储</a:t>
            </a:r>
            <a:r>
              <a:rPr lang="en-US" sz="2400" dirty="0">
                <a:latin typeface="SimSun" charset="-122"/>
                <a:ea typeface="SimSun" charset="-122"/>
                <a:cs typeface="SimSun" charset="-122"/>
              </a:rPr>
              <a:t> B(X)</a:t>
            </a:r>
          </a:p>
          <a:p>
            <a:r>
              <a:rPr lang="zh-CN" altLang="en-US" sz="2400" dirty="0">
                <a:latin typeface="SimSun" charset="-122"/>
                <a:ea typeface="SimSun" charset="-122"/>
                <a:cs typeface="SimSun" charset="-122"/>
              </a:rPr>
              <a:t>粒子过滤是这里应用的一个主要的技术</a:t>
            </a: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pPr>
              <a:buFont typeface="Wingdings" pitchFamily="2" charset="2"/>
              <a:buNone/>
            </a:pPr>
            <a:endParaRPr lang="en-US" sz="2000" dirty="0">
              <a:solidFill>
                <a:schemeClr val="tx1"/>
              </a:solidFill>
              <a:latin typeface="SimSun" charset="-122"/>
              <a:ea typeface="SimSun" charset="-122"/>
              <a:cs typeface="SimSun" charset="-122"/>
            </a:endParaRPr>
          </a:p>
        </p:txBody>
      </p:sp>
      <p:graphicFrame>
        <p:nvGraphicFramePr>
          <p:cNvPr id="4" name="Object 2">
            <a:hlinkClick r:id="" action="ppaction://ole?verb=0"/>
          </p:cNvPr>
          <p:cNvGraphicFramePr>
            <a:graphicFrameLocks noChangeAspect="1"/>
          </p:cNvGraphicFramePr>
          <p:nvPr>
            <p:extLst>
              <p:ext uri="{D42A27DB-BD31-4B8C-83A1-F6EECF244321}">
                <p14:modId xmlns:p14="http://schemas.microsoft.com/office/powerpoint/2010/main" val="69442541"/>
              </p:ext>
            </p:extLst>
          </p:nvPr>
        </p:nvGraphicFramePr>
        <p:xfrm>
          <a:off x="685800" y="4114800"/>
          <a:ext cx="3524251" cy="2606675"/>
        </p:xfrm>
        <a:graphic>
          <a:graphicData uri="http://schemas.openxmlformats.org/presentationml/2006/ole">
            <mc:AlternateContent xmlns:mc="http://schemas.openxmlformats.org/markup-compatibility/2006">
              <mc:Choice xmlns:v="urn:schemas-microsoft-com:vml" Requires="v">
                <p:oleObj spid="_x0000_s1058" name="Videoclip" r:id="rId3" imgW="5047619" imgH="3990476" progId="Package">
                  <p:embed/>
                </p:oleObj>
              </mc:Choice>
              <mc:Fallback>
                <p:oleObj name="Videoclip" r:id="rId3" imgW="5047619" imgH="3990476" progId="Package">
                  <p:embed/>
                  <p:pic>
                    <p:nvPicPr>
                      <p:cNvPr id="4" name="Object 2">
                        <a:hlinkClick r:id="" action="ppaction://ole?verb=0"/>
                      </p:cNvPr>
                      <p:cNvPicPr>
                        <a:picLocks noChangeAspect="1" noChangeArrowheads="1"/>
                      </p:cNvPicPr>
                      <p:nvPr/>
                    </p:nvPicPr>
                    <p:blipFill>
                      <a:blip r:embed="rId4">
                        <a:extLst>
                          <a:ext uri="{28A0092B-C50C-407E-A947-70E740481C1C}">
                            <a14:useLocalDpi xmlns:a14="http://schemas.microsoft.com/office/drawing/2010/main" val="0"/>
                          </a:ext>
                        </a:extLst>
                      </a:blip>
                      <a:srcRect b="6444"/>
                      <a:stretch>
                        <a:fillRect/>
                      </a:stretch>
                    </p:blipFill>
                    <p:spPr bwMode="auto">
                      <a:xfrm>
                        <a:off x="685800" y="4114800"/>
                        <a:ext cx="3524251" cy="2606675"/>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8099" dir="2700000" algn="ctr" rotWithShape="0">
                                <a:srgbClr val="000000">
                                  <a:alpha val="74997"/>
                                </a:srgbClr>
                              </a:outerShdw>
                            </a:effectLst>
                          </a14:hiddenEffects>
                        </a:ext>
                      </a:extLst>
                    </p:spPr>
                  </p:pic>
                </p:oleObj>
              </mc:Fallback>
            </mc:AlternateContent>
          </a:graphicData>
        </a:graphic>
      </p:graphicFrame>
      <p:pic>
        <p:nvPicPr>
          <p:cNvPr id="204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98134" y="3770317"/>
            <a:ext cx="3414271" cy="2533650"/>
          </a:xfrm>
          <a:prstGeom prst="rect">
            <a:avLst/>
          </a:prstGeom>
          <a:noFill/>
        </p:spPr>
      </p:pic>
    </p:spTree>
    <p:extLst>
      <p:ext uri="{BB962C8B-B14F-4D97-AF65-F5344CB8AC3E}">
        <p14:creationId xmlns:p14="http://schemas.microsoft.com/office/powerpoint/2010/main" val="375204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SimHei" charset="-122"/>
                <a:ea typeface="SimHei" charset="-122"/>
                <a:cs typeface="SimHei" charset="-122"/>
              </a:rPr>
              <a:t>粒子过滤定位</a:t>
            </a:r>
            <a:r>
              <a:rPr lang="en-US" dirty="0">
                <a:latin typeface="SimHei" charset="-122"/>
                <a:ea typeface="SimHei" charset="-122"/>
                <a:cs typeface="SimHei" charset="-122"/>
              </a:rPr>
              <a:t>(</a:t>
            </a:r>
            <a:r>
              <a:rPr lang="zh-CN" altLang="en-US" dirty="0">
                <a:latin typeface="SimHei" charset="-122"/>
                <a:ea typeface="SimHei" charset="-122"/>
                <a:cs typeface="SimHei" charset="-122"/>
              </a:rPr>
              <a:t>利用声波测距</a:t>
            </a:r>
            <a:r>
              <a:rPr lang="en-US" dirty="0">
                <a:latin typeface="SimHei" charset="-122"/>
                <a:ea typeface="SimHei" charset="-122"/>
                <a:cs typeface="SimHei" charset="-122"/>
              </a:rPr>
              <a:t>)</a:t>
            </a:r>
          </a:p>
        </p:txBody>
      </p:sp>
      <p:pic>
        <p:nvPicPr>
          <p:cNvPr id="7" name="global-sonar-uw-annotate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19" y="1600200"/>
            <a:ext cx="8987458" cy="3518494"/>
          </a:xfrm>
          <a:prstGeom prst="rect">
            <a:avLst/>
          </a:prstGeom>
        </p:spPr>
      </p:pic>
      <p:sp>
        <p:nvSpPr>
          <p:cNvPr id="5" name="TextBox 4"/>
          <p:cNvSpPr txBox="1"/>
          <p:nvPr/>
        </p:nvSpPr>
        <p:spPr>
          <a:xfrm>
            <a:off x="36419" y="6136220"/>
            <a:ext cx="1944781" cy="369332"/>
          </a:xfrm>
          <a:prstGeom prst="rect">
            <a:avLst/>
          </a:prstGeom>
          <a:noFill/>
        </p:spPr>
        <p:txBody>
          <a:bodyPr wrap="square" rtlCol="0">
            <a:spAutoFit/>
          </a:bodyPr>
          <a:lstStyle/>
          <a:p>
            <a:r>
              <a:rPr lang="en-US" dirty="0">
                <a:latin typeface="Calibri"/>
                <a:cs typeface="Calibri"/>
              </a:rPr>
              <a:t>[Dieter Fox, et al.]</a:t>
            </a:r>
          </a:p>
        </p:txBody>
      </p:sp>
    </p:spTree>
    <p:extLst>
      <p:ext uri="{BB962C8B-B14F-4D97-AF65-F5344CB8AC3E}">
        <p14:creationId xmlns:p14="http://schemas.microsoft.com/office/powerpoint/2010/main" val="1594079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zh-CN" altLang="en-US" dirty="0">
                <a:latin typeface="Calibri"/>
                <a:cs typeface="Calibri"/>
              </a:rPr>
              <a:t>复习</a:t>
            </a:r>
            <a:r>
              <a:rPr lang="en-US" dirty="0">
                <a:latin typeface="Calibri"/>
                <a:cs typeface="Calibri"/>
              </a:rPr>
              <a:t>: </a:t>
            </a:r>
            <a:r>
              <a:rPr lang="zh-CN" altLang="en-US" dirty="0">
                <a:latin typeface="Calibri"/>
                <a:cs typeface="Calibri"/>
              </a:rPr>
              <a:t>时间迁移上的推理</a:t>
            </a:r>
            <a:endParaRPr lang="en-US" dirty="0">
              <a:latin typeface="Calibri"/>
              <a:cs typeface="Calibri"/>
            </a:endParaRPr>
          </a:p>
        </p:txBody>
      </p:sp>
      <p:sp>
        <p:nvSpPr>
          <p:cNvPr id="3" name="Content Placeholder 2"/>
          <p:cNvSpPr>
            <a:spLocks noGrp="1"/>
          </p:cNvSpPr>
          <p:nvPr>
            <p:ph idx="1"/>
          </p:nvPr>
        </p:nvSpPr>
        <p:spPr>
          <a:xfrm>
            <a:off x="76201" y="1943101"/>
            <a:ext cx="5170884" cy="3394472"/>
          </a:xfrm>
        </p:spPr>
        <p:txBody>
          <a:bodyPr/>
          <a:lstStyle/>
          <a:p>
            <a:r>
              <a:rPr lang="en-US" sz="2100" dirty="0">
                <a:latin typeface="Calibri"/>
                <a:cs typeface="Calibri"/>
              </a:rPr>
              <a:t>Markov models </a:t>
            </a:r>
            <a:r>
              <a:rPr lang="zh-CN" altLang="en-US" sz="2100" dirty="0">
                <a:latin typeface="Calibri"/>
                <a:cs typeface="Calibri"/>
              </a:rPr>
              <a:t>马科夫模型</a:t>
            </a:r>
            <a:endParaRPr lang="en-US" sz="2100" dirty="0">
              <a:latin typeface="Calibri"/>
              <a:cs typeface="Calibri"/>
            </a:endParaRPr>
          </a:p>
          <a:p>
            <a:endParaRPr lang="en-US" sz="2100" dirty="0">
              <a:latin typeface="Calibri"/>
              <a:cs typeface="Calibri"/>
            </a:endParaRPr>
          </a:p>
          <a:p>
            <a:endParaRPr lang="en-US" sz="2100" dirty="0">
              <a:latin typeface="Calibri"/>
              <a:cs typeface="Calibri"/>
            </a:endParaRPr>
          </a:p>
          <a:p>
            <a:pPr>
              <a:buFont typeface="Wingdings" pitchFamily="2" charset="2"/>
              <a:buNone/>
            </a:pPr>
            <a:endParaRPr lang="en-US" sz="2100" dirty="0">
              <a:latin typeface="Calibri"/>
              <a:cs typeface="Calibri"/>
            </a:endParaRPr>
          </a:p>
          <a:p>
            <a:pPr>
              <a:buFont typeface="Wingdings" pitchFamily="2" charset="2"/>
              <a:buNone/>
            </a:pPr>
            <a:endParaRPr lang="en-US" sz="2100" dirty="0">
              <a:latin typeface="Calibri"/>
              <a:cs typeface="Calibri"/>
            </a:endParaRPr>
          </a:p>
          <a:p>
            <a:r>
              <a:rPr lang="en-US" sz="2100" dirty="0">
                <a:latin typeface="Calibri"/>
                <a:cs typeface="Calibri"/>
              </a:rPr>
              <a:t>Hidden Markov models </a:t>
            </a:r>
            <a:r>
              <a:rPr lang="zh-CN" altLang="en-US" sz="2100" dirty="0">
                <a:latin typeface="Calibri"/>
                <a:cs typeface="Calibri"/>
              </a:rPr>
              <a:t>隐式马科夫模型</a:t>
            </a:r>
            <a:endParaRPr lang="en-US" sz="2100" dirty="0">
              <a:latin typeface="Calibri"/>
              <a:cs typeface="Calibri"/>
            </a:endParaRPr>
          </a:p>
        </p:txBody>
      </p:sp>
      <p:sp>
        <p:nvSpPr>
          <p:cNvPr id="7172" name="Oval 4"/>
          <p:cNvSpPr>
            <a:spLocks noChangeArrowheads="1"/>
          </p:cNvSpPr>
          <p:nvPr/>
        </p:nvSpPr>
        <p:spPr bwMode="auto">
          <a:xfrm>
            <a:off x="4457700" y="2571750"/>
            <a:ext cx="400050" cy="400050"/>
          </a:xfrm>
          <a:prstGeom prst="ellipse">
            <a:avLst/>
          </a:prstGeom>
          <a:solidFill>
            <a:schemeClr val="bg1"/>
          </a:solidFill>
          <a:ln w="28575">
            <a:solidFill>
              <a:schemeClr val="bg1"/>
            </a:solidFill>
            <a:round/>
            <a:headEnd/>
            <a:tailEnd/>
          </a:ln>
        </p:spPr>
        <p:txBody>
          <a:bodyPr wrap="none" lIns="68579" tIns="34289" rIns="68579" bIns="34289" anchor="ctr"/>
          <a:lstStyle/>
          <a:p>
            <a:pPr algn="ctr" defTabSz="685800"/>
            <a:endParaRPr lang="en-US" sz="1350" baseline="-25000" dirty="0">
              <a:solidFill>
                <a:srgbClr val="000000"/>
              </a:solidFill>
              <a:latin typeface="Calibri"/>
              <a:ea typeface="+mn-ea"/>
              <a:cs typeface="Calibri"/>
            </a:endParaRPr>
          </a:p>
        </p:txBody>
      </p:sp>
      <p:sp>
        <p:nvSpPr>
          <p:cNvPr id="7173" name="Oval 5"/>
          <p:cNvSpPr>
            <a:spLocks noChangeArrowheads="1"/>
          </p:cNvSpPr>
          <p:nvPr/>
        </p:nvSpPr>
        <p:spPr bwMode="auto">
          <a:xfrm>
            <a:off x="2057400" y="25717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2</a:t>
            </a:r>
          </a:p>
        </p:txBody>
      </p:sp>
      <p:cxnSp>
        <p:nvCxnSpPr>
          <p:cNvPr id="7174" name="AutoShape 6"/>
          <p:cNvCxnSpPr>
            <a:cxnSpLocks noChangeShapeType="1"/>
            <a:stCxn id="7175" idx="6"/>
            <a:endCxn id="7173" idx="2"/>
          </p:cNvCxnSpPr>
          <p:nvPr/>
        </p:nvCxnSpPr>
        <p:spPr bwMode="auto">
          <a:xfrm>
            <a:off x="1782367" y="2771775"/>
            <a:ext cx="264319" cy="0"/>
          </a:xfrm>
          <a:prstGeom prst="straightConnector1">
            <a:avLst/>
          </a:prstGeom>
          <a:noFill/>
          <a:ln w="28575">
            <a:solidFill>
              <a:schemeClr val="tx1"/>
            </a:solidFill>
            <a:round/>
            <a:headEnd/>
            <a:tailEnd type="triangle" w="lg" len="lg"/>
          </a:ln>
        </p:spPr>
      </p:cxnSp>
      <p:sp>
        <p:nvSpPr>
          <p:cNvPr id="7175" name="Oval 7"/>
          <p:cNvSpPr>
            <a:spLocks noChangeArrowheads="1"/>
          </p:cNvSpPr>
          <p:nvPr/>
        </p:nvSpPr>
        <p:spPr bwMode="auto">
          <a:xfrm>
            <a:off x="1371600" y="25717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1</a:t>
            </a:r>
          </a:p>
        </p:txBody>
      </p:sp>
      <p:sp>
        <p:nvSpPr>
          <p:cNvPr id="7176" name="Oval 8"/>
          <p:cNvSpPr>
            <a:spLocks noChangeArrowheads="1"/>
          </p:cNvSpPr>
          <p:nvPr/>
        </p:nvSpPr>
        <p:spPr bwMode="auto">
          <a:xfrm>
            <a:off x="2743200" y="25717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3</a:t>
            </a:r>
          </a:p>
        </p:txBody>
      </p:sp>
      <p:cxnSp>
        <p:nvCxnSpPr>
          <p:cNvPr id="7177" name="AutoShape 9"/>
          <p:cNvCxnSpPr>
            <a:cxnSpLocks noChangeShapeType="1"/>
            <a:stCxn id="7176" idx="6"/>
            <a:endCxn id="7179" idx="2"/>
          </p:cNvCxnSpPr>
          <p:nvPr/>
        </p:nvCxnSpPr>
        <p:spPr bwMode="auto">
          <a:xfrm>
            <a:off x="3153967" y="2771775"/>
            <a:ext cx="264319" cy="0"/>
          </a:xfrm>
          <a:prstGeom prst="straightConnector1">
            <a:avLst/>
          </a:prstGeom>
          <a:noFill/>
          <a:ln w="28575">
            <a:solidFill>
              <a:schemeClr val="tx1"/>
            </a:solidFill>
            <a:round/>
            <a:headEnd/>
            <a:tailEnd type="triangle" w="lg" len="lg"/>
          </a:ln>
        </p:spPr>
      </p:cxnSp>
      <p:cxnSp>
        <p:nvCxnSpPr>
          <p:cNvPr id="7178" name="AutoShape 10"/>
          <p:cNvCxnSpPr>
            <a:cxnSpLocks noChangeShapeType="1"/>
            <a:stCxn id="7173" idx="6"/>
            <a:endCxn id="7176" idx="2"/>
          </p:cNvCxnSpPr>
          <p:nvPr/>
        </p:nvCxnSpPr>
        <p:spPr bwMode="auto">
          <a:xfrm>
            <a:off x="2468167" y="2771775"/>
            <a:ext cx="264319" cy="0"/>
          </a:xfrm>
          <a:prstGeom prst="straightConnector1">
            <a:avLst/>
          </a:prstGeom>
          <a:noFill/>
          <a:ln w="28575">
            <a:solidFill>
              <a:schemeClr val="tx1"/>
            </a:solidFill>
            <a:round/>
            <a:headEnd/>
            <a:tailEnd type="triangle" w="lg" len="lg"/>
          </a:ln>
        </p:spPr>
      </p:cxnSp>
      <p:sp>
        <p:nvSpPr>
          <p:cNvPr id="7179" name="Oval 11"/>
          <p:cNvSpPr>
            <a:spLocks noChangeArrowheads="1"/>
          </p:cNvSpPr>
          <p:nvPr/>
        </p:nvSpPr>
        <p:spPr bwMode="auto">
          <a:xfrm>
            <a:off x="3429000" y="257175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4</a:t>
            </a:r>
          </a:p>
        </p:txBody>
      </p:sp>
      <p:cxnSp>
        <p:nvCxnSpPr>
          <p:cNvPr id="7180" name="AutoShape 12"/>
          <p:cNvCxnSpPr>
            <a:cxnSpLocks noChangeShapeType="1"/>
            <a:stCxn id="7179" idx="6"/>
            <a:endCxn id="7172" idx="2"/>
          </p:cNvCxnSpPr>
          <p:nvPr/>
        </p:nvCxnSpPr>
        <p:spPr bwMode="auto">
          <a:xfrm>
            <a:off x="3829050" y="2771776"/>
            <a:ext cx="628650" cy="1191"/>
          </a:xfrm>
          <a:prstGeom prst="straightConnector1">
            <a:avLst/>
          </a:prstGeom>
          <a:noFill/>
          <a:ln w="28575">
            <a:solidFill>
              <a:schemeClr val="tx1"/>
            </a:solidFill>
            <a:prstDash val="dash"/>
            <a:round/>
            <a:headEnd/>
            <a:tailEnd type="triangle" w="lg" len="lg"/>
          </a:ln>
        </p:spPr>
      </p:cxnSp>
      <p:pic>
        <p:nvPicPr>
          <p:cNvPr id="14" name="Picture 13" descr="txp_fig"/>
          <p:cNvPicPr>
            <a:picLocks noChangeAspect="1" noChangeArrowheads="1"/>
          </p:cNvPicPr>
          <p:nvPr>
            <p:custDataLst>
              <p:tags r:id="rId1"/>
            </p:custDataLst>
          </p:nvPr>
        </p:nvPicPr>
        <p:blipFill>
          <a:blip r:embed="rId6" cstate="print"/>
          <a:srcRect/>
          <a:stretch>
            <a:fillRect/>
          </a:stretch>
        </p:blipFill>
        <p:spPr bwMode="auto">
          <a:xfrm>
            <a:off x="2343151" y="3257551"/>
            <a:ext cx="1285875" cy="270272"/>
          </a:xfrm>
          <a:prstGeom prst="rect">
            <a:avLst/>
          </a:prstGeom>
          <a:noFill/>
          <a:ln w="9525">
            <a:noFill/>
            <a:miter lim="800000"/>
            <a:headEnd/>
            <a:tailEnd/>
          </a:ln>
        </p:spPr>
      </p:pic>
      <p:pic>
        <p:nvPicPr>
          <p:cNvPr id="15" name="Picture 14" descr="txp_fig"/>
          <p:cNvPicPr>
            <a:picLocks noChangeAspect="1"/>
          </p:cNvPicPr>
          <p:nvPr>
            <p:custDataLst>
              <p:tags r:id="rId2"/>
            </p:custDataLst>
          </p:nvPr>
        </p:nvPicPr>
        <p:blipFill>
          <a:blip r:embed="rId7" cstate="print"/>
          <a:srcRect/>
          <a:stretch>
            <a:fillRect/>
          </a:stretch>
        </p:blipFill>
        <p:spPr bwMode="auto">
          <a:xfrm>
            <a:off x="914401" y="3257551"/>
            <a:ext cx="784622" cy="257175"/>
          </a:xfrm>
          <a:prstGeom prst="rect">
            <a:avLst/>
          </a:prstGeom>
          <a:noFill/>
          <a:ln w="9525">
            <a:noFill/>
            <a:miter lim="800000"/>
            <a:headEnd/>
            <a:tailEnd/>
          </a:ln>
        </p:spPr>
      </p:pic>
      <p:sp>
        <p:nvSpPr>
          <p:cNvPr id="27" name="Oval 4"/>
          <p:cNvSpPr>
            <a:spLocks noChangeArrowheads="1"/>
          </p:cNvSpPr>
          <p:nvPr/>
        </p:nvSpPr>
        <p:spPr bwMode="auto">
          <a:xfrm>
            <a:off x="5997711" y="2639616"/>
            <a:ext cx="457200" cy="457200"/>
          </a:xfrm>
          <a:prstGeom prst="ellipse">
            <a:avLst/>
          </a:prstGeom>
          <a:solidFill>
            <a:schemeClr val="accent1"/>
          </a:solidFill>
          <a:ln w="28575">
            <a:solidFill>
              <a:schemeClr val="tx1"/>
            </a:solidFill>
            <a:round/>
            <a:headEnd/>
            <a:tailEnd/>
          </a:ln>
        </p:spPr>
        <p:txBody>
          <a:bodyPr wrap="none" lIns="68579" tIns="34289" rIns="68579" bIns="34289" anchor="ctr"/>
          <a:lstStyle/>
          <a:p>
            <a:pPr algn="ctr" defTabSz="685800"/>
            <a:r>
              <a:rPr lang="en-US" sz="1350">
                <a:solidFill>
                  <a:srgbClr val="000000"/>
                </a:solidFill>
                <a:latin typeface="Calibri"/>
                <a:ea typeface="+mn-ea"/>
                <a:cs typeface="Calibri"/>
              </a:rPr>
              <a:t>rain</a:t>
            </a:r>
          </a:p>
        </p:txBody>
      </p:sp>
      <p:sp>
        <p:nvSpPr>
          <p:cNvPr id="28" name="Oval 5"/>
          <p:cNvSpPr>
            <a:spLocks noChangeArrowheads="1"/>
          </p:cNvSpPr>
          <p:nvPr/>
        </p:nvSpPr>
        <p:spPr bwMode="auto">
          <a:xfrm>
            <a:off x="7083561" y="2639616"/>
            <a:ext cx="457200" cy="457200"/>
          </a:xfrm>
          <a:prstGeom prst="ellipse">
            <a:avLst/>
          </a:prstGeom>
          <a:solidFill>
            <a:srgbClr val="FFCC00"/>
          </a:solidFill>
          <a:ln w="28575">
            <a:solidFill>
              <a:schemeClr val="tx1"/>
            </a:solidFill>
            <a:round/>
            <a:headEnd/>
            <a:tailEnd/>
          </a:ln>
        </p:spPr>
        <p:txBody>
          <a:bodyPr wrap="none" lIns="68579" tIns="34289" rIns="68579" bIns="34289" anchor="ctr"/>
          <a:lstStyle/>
          <a:p>
            <a:pPr algn="ctr" defTabSz="685800"/>
            <a:r>
              <a:rPr lang="en-US" sz="1350">
                <a:solidFill>
                  <a:srgbClr val="000000"/>
                </a:solidFill>
                <a:latin typeface="Calibri"/>
                <a:ea typeface="+mn-ea"/>
                <a:cs typeface="Calibri"/>
              </a:rPr>
              <a:t>sun</a:t>
            </a:r>
          </a:p>
        </p:txBody>
      </p:sp>
      <p:cxnSp>
        <p:nvCxnSpPr>
          <p:cNvPr id="29" name="AutoShape 6"/>
          <p:cNvCxnSpPr>
            <a:cxnSpLocks noChangeShapeType="1"/>
            <a:stCxn id="27" idx="0"/>
            <a:endCxn id="28" idx="0"/>
          </p:cNvCxnSpPr>
          <p:nvPr/>
        </p:nvCxnSpPr>
        <p:spPr bwMode="auto">
          <a:xfrm rot="5400000" flipV="1">
            <a:off x="6768641" y="2086570"/>
            <a:ext cx="1191" cy="1085850"/>
          </a:xfrm>
          <a:prstGeom prst="curvedConnector3">
            <a:avLst>
              <a:gd name="adj1" fmla="val -25800009"/>
            </a:avLst>
          </a:prstGeom>
          <a:noFill/>
          <a:ln w="28575">
            <a:solidFill>
              <a:schemeClr val="tx1"/>
            </a:solidFill>
            <a:round/>
            <a:headEnd/>
            <a:tailEnd type="triangle" w="med" len="med"/>
          </a:ln>
        </p:spPr>
      </p:cxnSp>
      <p:cxnSp>
        <p:nvCxnSpPr>
          <p:cNvPr id="30" name="AutoShape 7"/>
          <p:cNvCxnSpPr>
            <a:cxnSpLocks noChangeShapeType="1"/>
            <a:stCxn id="28" idx="4"/>
            <a:endCxn id="27" idx="4"/>
          </p:cNvCxnSpPr>
          <p:nvPr/>
        </p:nvCxnSpPr>
        <p:spPr bwMode="auto">
          <a:xfrm rot="5400000">
            <a:off x="6768641" y="2565202"/>
            <a:ext cx="1191" cy="1085850"/>
          </a:xfrm>
          <a:prstGeom prst="curvedConnector3">
            <a:avLst>
              <a:gd name="adj1" fmla="val 28800009"/>
            </a:avLst>
          </a:prstGeom>
          <a:noFill/>
          <a:ln w="28575">
            <a:solidFill>
              <a:schemeClr val="tx1"/>
            </a:solidFill>
            <a:round/>
            <a:headEnd/>
            <a:tailEnd type="triangle" w="med" len="med"/>
          </a:ln>
        </p:spPr>
      </p:cxnSp>
      <p:cxnSp>
        <p:nvCxnSpPr>
          <p:cNvPr id="31" name="AutoShape 8"/>
          <p:cNvCxnSpPr>
            <a:cxnSpLocks noChangeShapeType="1"/>
            <a:stCxn id="28" idx="7"/>
            <a:endCxn id="28" idx="6"/>
          </p:cNvCxnSpPr>
          <p:nvPr/>
        </p:nvCxnSpPr>
        <p:spPr bwMode="auto">
          <a:xfrm rot="5400000" flipV="1">
            <a:off x="7426462" y="2743201"/>
            <a:ext cx="172641" cy="77390"/>
          </a:xfrm>
          <a:prstGeom prst="curvedConnector4">
            <a:avLst>
              <a:gd name="adj1" fmla="val -212417"/>
              <a:gd name="adj2" fmla="val 472306"/>
            </a:avLst>
          </a:prstGeom>
          <a:noFill/>
          <a:ln w="28575">
            <a:solidFill>
              <a:schemeClr val="tx1"/>
            </a:solidFill>
            <a:round/>
            <a:headEnd/>
            <a:tailEnd type="triangle" w="med" len="med"/>
          </a:ln>
        </p:spPr>
      </p:cxnSp>
      <p:cxnSp>
        <p:nvCxnSpPr>
          <p:cNvPr id="32" name="AutoShape 9"/>
          <p:cNvCxnSpPr>
            <a:cxnSpLocks noChangeShapeType="1"/>
            <a:stCxn id="27" idx="3"/>
            <a:endCxn id="27" idx="2"/>
          </p:cNvCxnSpPr>
          <p:nvPr/>
        </p:nvCxnSpPr>
        <p:spPr bwMode="auto">
          <a:xfrm rot="16200000" flipV="1">
            <a:off x="5939371" y="2915842"/>
            <a:ext cx="172640" cy="77391"/>
          </a:xfrm>
          <a:prstGeom prst="curvedConnector4">
            <a:avLst>
              <a:gd name="adj1" fmla="val -249657"/>
              <a:gd name="adj2" fmla="val 478458"/>
            </a:avLst>
          </a:prstGeom>
          <a:noFill/>
          <a:ln w="28575">
            <a:solidFill>
              <a:schemeClr val="tx1"/>
            </a:solidFill>
            <a:round/>
            <a:headEnd/>
            <a:tailEnd type="triangle" w="med" len="med"/>
          </a:ln>
        </p:spPr>
      </p:cxnSp>
      <p:sp>
        <p:nvSpPr>
          <p:cNvPr id="33" name="Text Box 10"/>
          <p:cNvSpPr txBox="1">
            <a:spLocks noChangeArrowheads="1"/>
          </p:cNvSpPr>
          <p:nvPr/>
        </p:nvSpPr>
        <p:spPr bwMode="auto">
          <a:xfrm>
            <a:off x="7494326" y="2468166"/>
            <a:ext cx="400050" cy="276997"/>
          </a:xfrm>
          <a:prstGeom prst="rect">
            <a:avLst/>
          </a:prstGeom>
          <a:noFill/>
          <a:ln w="9525">
            <a:noFill/>
            <a:miter lim="800000"/>
            <a:headEnd/>
            <a:tailEnd/>
          </a:ln>
        </p:spPr>
        <p:txBody>
          <a:bodyPr lIns="68579" tIns="34289" rIns="68579" bIns="34289">
            <a:spAutoFit/>
          </a:bodyPr>
          <a:lstStyle/>
          <a:p>
            <a:pPr defTabSz="685800">
              <a:spcBef>
                <a:spcPct val="50000"/>
              </a:spcBef>
            </a:pPr>
            <a:r>
              <a:rPr lang="en-US" sz="1350">
                <a:solidFill>
                  <a:srgbClr val="000000"/>
                </a:solidFill>
                <a:latin typeface="Calibri"/>
                <a:ea typeface="+mn-ea"/>
                <a:cs typeface="Calibri"/>
              </a:rPr>
              <a:t>0.7</a:t>
            </a:r>
          </a:p>
        </p:txBody>
      </p:sp>
      <p:sp>
        <p:nvSpPr>
          <p:cNvPr id="34" name="Text Box 11"/>
          <p:cNvSpPr txBox="1">
            <a:spLocks noChangeArrowheads="1"/>
          </p:cNvSpPr>
          <p:nvPr/>
        </p:nvSpPr>
        <p:spPr bwMode="auto">
          <a:xfrm>
            <a:off x="5665526" y="3028950"/>
            <a:ext cx="400050" cy="276997"/>
          </a:xfrm>
          <a:prstGeom prst="rect">
            <a:avLst/>
          </a:prstGeom>
          <a:noFill/>
          <a:ln w="9525">
            <a:noFill/>
            <a:miter lim="800000"/>
            <a:headEnd/>
            <a:tailEnd/>
          </a:ln>
        </p:spPr>
        <p:txBody>
          <a:bodyPr lIns="68579" tIns="34289" rIns="68579" bIns="34289">
            <a:spAutoFit/>
          </a:bodyPr>
          <a:lstStyle/>
          <a:p>
            <a:pPr defTabSz="685800">
              <a:spcBef>
                <a:spcPct val="50000"/>
              </a:spcBef>
            </a:pPr>
            <a:r>
              <a:rPr lang="en-US" sz="1350">
                <a:solidFill>
                  <a:srgbClr val="000000"/>
                </a:solidFill>
                <a:latin typeface="Calibri"/>
                <a:ea typeface="+mn-ea"/>
                <a:cs typeface="Calibri"/>
              </a:rPr>
              <a:t>0.7</a:t>
            </a:r>
          </a:p>
        </p:txBody>
      </p:sp>
      <p:sp>
        <p:nvSpPr>
          <p:cNvPr id="35" name="Text Box 12"/>
          <p:cNvSpPr txBox="1">
            <a:spLocks noChangeArrowheads="1"/>
          </p:cNvSpPr>
          <p:nvPr/>
        </p:nvSpPr>
        <p:spPr bwMode="auto">
          <a:xfrm>
            <a:off x="6579926" y="2010966"/>
            <a:ext cx="400050" cy="276997"/>
          </a:xfrm>
          <a:prstGeom prst="rect">
            <a:avLst/>
          </a:prstGeom>
          <a:noFill/>
          <a:ln w="9525">
            <a:noFill/>
            <a:miter lim="800000"/>
            <a:headEnd/>
            <a:tailEnd/>
          </a:ln>
        </p:spPr>
        <p:txBody>
          <a:bodyPr lIns="68579" tIns="34289" rIns="68579" bIns="34289">
            <a:spAutoFit/>
          </a:bodyPr>
          <a:lstStyle/>
          <a:p>
            <a:pPr defTabSz="685800">
              <a:spcBef>
                <a:spcPct val="50000"/>
              </a:spcBef>
            </a:pPr>
            <a:r>
              <a:rPr lang="en-US" sz="1350">
                <a:solidFill>
                  <a:srgbClr val="000000"/>
                </a:solidFill>
                <a:latin typeface="Calibri"/>
                <a:ea typeface="+mn-ea"/>
                <a:cs typeface="Calibri"/>
              </a:rPr>
              <a:t>0.3</a:t>
            </a:r>
          </a:p>
        </p:txBody>
      </p:sp>
      <p:sp>
        <p:nvSpPr>
          <p:cNvPr id="36" name="Text Box 13"/>
          <p:cNvSpPr txBox="1">
            <a:spLocks noChangeArrowheads="1"/>
          </p:cNvSpPr>
          <p:nvPr/>
        </p:nvSpPr>
        <p:spPr bwMode="auto">
          <a:xfrm>
            <a:off x="6579926" y="3496866"/>
            <a:ext cx="400050" cy="276997"/>
          </a:xfrm>
          <a:prstGeom prst="rect">
            <a:avLst/>
          </a:prstGeom>
          <a:noFill/>
          <a:ln w="9525">
            <a:noFill/>
            <a:miter lim="800000"/>
            <a:headEnd/>
            <a:tailEnd/>
          </a:ln>
        </p:spPr>
        <p:txBody>
          <a:bodyPr lIns="68579" tIns="34289" rIns="68579" bIns="34289">
            <a:spAutoFit/>
          </a:bodyPr>
          <a:lstStyle/>
          <a:p>
            <a:pPr defTabSz="685800">
              <a:spcBef>
                <a:spcPct val="50000"/>
              </a:spcBef>
            </a:pPr>
            <a:r>
              <a:rPr lang="en-US" sz="1350">
                <a:solidFill>
                  <a:srgbClr val="000000"/>
                </a:solidFill>
                <a:latin typeface="Calibri"/>
                <a:ea typeface="+mn-ea"/>
                <a:cs typeface="Calibri"/>
              </a:rPr>
              <a:t>0.3</a:t>
            </a:r>
          </a:p>
        </p:txBody>
      </p:sp>
      <p:sp>
        <p:nvSpPr>
          <p:cNvPr id="7193" name="Oval 4"/>
          <p:cNvSpPr>
            <a:spLocks noChangeArrowheads="1"/>
          </p:cNvSpPr>
          <p:nvPr/>
        </p:nvSpPr>
        <p:spPr bwMode="auto">
          <a:xfrm>
            <a:off x="4171950" y="4457700"/>
            <a:ext cx="400050" cy="400050"/>
          </a:xfrm>
          <a:prstGeom prst="ellipse">
            <a:avLst/>
          </a:prstGeom>
          <a:solidFill>
            <a:schemeClr val="bg1"/>
          </a:solidFill>
          <a:ln w="28575">
            <a:solidFill>
              <a:schemeClr val="bg1"/>
            </a:solidFill>
            <a:round/>
            <a:headEnd/>
            <a:tailEnd/>
          </a:ln>
        </p:spPr>
        <p:txBody>
          <a:bodyPr wrap="none" lIns="68579" tIns="34289" rIns="68579" bIns="34289" anchor="ctr"/>
          <a:lstStyle/>
          <a:p>
            <a:pPr algn="ctr" defTabSz="685800"/>
            <a:r>
              <a:rPr lang="en-US" sz="1350" i="1" dirty="0">
                <a:solidFill>
                  <a:srgbClr val="FFFFFF"/>
                </a:solidFill>
                <a:latin typeface="Calibri"/>
                <a:ea typeface="+mn-ea"/>
                <a:cs typeface="Calibri"/>
              </a:rPr>
              <a:t>X</a:t>
            </a:r>
            <a:r>
              <a:rPr lang="en-US" sz="1350" baseline="-25000" dirty="0">
                <a:solidFill>
                  <a:srgbClr val="FFFFFF"/>
                </a:solidFill>
                <a:latin typeface="Calibri"/>
                <a:ea typeface="+mn-ea"/>
                <a:cs typeface="Calibri"/>
              </a:rPr>
              <a:t>5</a:t>
            </a:r>
          </a:p>
        </p:txBody>
      </p:sp>
      <p:cxnSp>
        <p:nvCxnSpPr>
          <p:cNvPr id="39" name="AutoShape 5"/>
          <p:cNvCxnSpPr>
            <a:cxnSpLocks noChangeShapeType="1"/>
          </p:cNvCxnSpPr>
          <p:nvPr/>
        </p:nvCxnSpPr>
        <p:spPr bwMode="auto">
          <a:xfrm>
            <a:off x="4600575" y="4868467"/>
            <a:ext cx="0" cy="378619"/>
          </a:xfrm>
          <a:prstGeom prst="straightConnector1">
            <a:avLst/>
          </a:prstGeom>
          <a:noFill/>
          <a:ln w="28575">
            <a:solidFill>
              <a:schemeClr val="bg1"/>
            </a:solidFill>
            <a:round/>
            <a:headEnd/>
            <a:tailEnd type="triangle" w="lg" len="lg"/>
          </a:ln>
        </p:spPr>
      </p:cxnSp>
      <p:sp>
        <p:nvSpPr>
          <p:cNvPr id="40" name="Oval 6"/>
          <p:cNvSpPr>
            <a:spLocks noChangeArrowheads="1"/>
          </p:cNvSpPr>
          <p:nvPr/>
        </p:nvSpPr>
        <p:spPr bwMode="auto">
          <a:xfrm>
            <a:off x="1657350" y="44577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2</a:t>
            </a:r>
          </a:p>
        </p:txBody>
      </p:sp>
      <p:cxnSp>
        <p:nvCxnSpPr>
          <p:cNvPr id="41" name="AutoShape 7"/>
          <p:cNvCxnSpPr>
            <a:cxnSpLocks noChangeShapeType="1"/>
            <a:stCxn id="40" idx="4"/>
            <a:endCxn id="51" idx="0"/>
          </p:cNvCxnSpPr>
          <p:nvPr/>
        </p:nvCxnSpPr>
        <p:spPr bwMode="auto">
          <a:xfrm>
            <a:off x="1857375" y="4868467"/>
            <a:ext cx="0" cy="378619"/>
          </a:xfrm>
          <a:prstGeom prst="straightConnector1">
            <a:avLst/>
          </a:prstGeom>
          <a:noFill/>
          <a:ln w="28575">
            <a:solidFill>
              <a:schemeClr val="tx1"/>
            </a:solidFill>
            <a:round/>
            <a:headEnd/>
            <a:tailEnd type="triangle" w="lg" len="lg"/>
          </a:ln>
        </p:spPr>
      </p:cxnSp>
      <p:sp>
        <p:nvSpPr>
          <p:cNvPr id="42" name="Oval 8"/>
          <p:cNvSpPr>
            <a:spLocks noChangeArrowheads="1"/>
          </p:cNvSpPr>
          <p:nvPr/>
        </p:nvSpPr>
        <p:spPr bwMode="auto">
          <a:xfrm>
            <a:off x="971550" y="5257800"/>
            <a:ext cx="400050" cy="400050"/>
          </a:xfrm>
          <a:prstGeom prst="ellipse">
            <a:avLst/>
          </a:prstGeom>
          <a:solidFill>
            <a:schemeClr val="accent2">
              <a:lumMod val="20000"/>
              <a:lumOff val="80000"/>
            </a:schemeClr>
          </a:solidFill>
          <a:ln w="28575">
            <a:solidFill>
              <a:schemeClr val="tx1"/>
            </a:solidFill>
            <a:round/>
            <a:headEnd/>
            <a:tailEnd/>
          </a:ln>
        </p:spPr>
        <p:txBody>
          <a:bodyPr wrap="none" lIns="68579" tIns="34289" rIns="68579" bIns="34289" anchor="ctr"/>
          <a:lstStyle/>
          <a:p>
            <a:pPr algn="ctr" defTabSz="685800">
              <a:defRPr/>
            </a:pPr>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1</a:t>
            </a:r>
          </a:p>
        </p:txBody>
      </p:sp>
      <p:cxnSp>
        <p:nvCxnSpPr>
          <p:cNvPr id="43" name="AutoShape 9"/>
          <p:cNvCxnSpPr>
            <a:cxnSpLocks noChangeShapeType="1"/>
            <a:stCxn id="44" idx="6"/>
            <a:endCxn id="40" idx="2"/>
          </p:cNvCxnSpPr>
          <p:nvPr/>
        </p:nvCxnSpPr>
        <p:spPr bwMode="auto">
          <a:xfrm>
            <a:off x="1382317" y="4657725"/>
            <a:ext cx="264319" cy="0"/>
          </a:xfrm>
          <a:prstGeom prst="straightConnector1">
            <a:avLst/>
          </a:prstGeom>
          <a:noFill/>
          <a:ln w="28575">
            <a:solidFill>
              <a:schemeClr val="tx1"/>
            </a:solidFill>
            <a:round/>
            <a:headEnd/>
            <a:tailEnd type="triangle" w="lg" len="lg"/>
          </a:ln>
        </p:spPr>
      </p:cxnSp>
      <p:sp>
        <p:nvSpPr>
          <p:cNvPr id="44" name="Oval 10"/>
          <p:cNvSpPr>
            <a:spLocks noChangeArrowheads="1"/>
          </p:cNvSpPr>
          <p:nvPr/>
        </p:nvSpPr>
        <p:spPr bwMode="auto">
          <a:xfrm>
            <a:off x="971550" y="44577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1</a:t>
            </a:r>
          </a:p>
        </p:txBody>
      </p:sp>
      <p:cxnSp>
        <p:nvCxnSpPr>
          <p:cNvPr id="45" name="AutoShape 11"/>
          <p:cNvCxnSpPr>
            <a:cxnSpLocks noChangeShapeType="1"/>
            <a:stCxn id="44" idx="4"/>
            <a:endCxn id="42" idx="0"/>
          </p:cNvCxnSpPr>
          <p:nvPr/>
        </p:nvCxnSpPr>
        <p:spPr bwMode="auto">
          <a:xfrm>
            <a:off x="1171575" y="4868467"/>
            <a:ext cx="0" cy="378619"/>
          </a:xfrm>
          <a:prstGeom prst="straightConnector1">
            <a:avLst/>
          </a:prstGeom>
          <a:noFill/>
          <a:ln w="28575">
            <a:solidFill>
              <a:schemeClr val="tx1"/>
            </a:solidFill>
            <a:round/>
            <a:headEnd/>
            <a:tailEnd type="triangle" w="lg" len="lg"/>
          </a:ln>
        </p:spPr>
      </p:cxnSp>
      <p:sp>
        <p:nvSpPr>
          <p:cNvPr id="46" name="Oval 12"/>
          <p:cNvSpPr>
            <a:spLocks noChangeArrowheads="1"/>
          </p:cNvSpPr>
          <p:nvPr/>
        </p:nvSpPr>
        <p:spPr bwMode="auto">
          <a:xfrm>
            <a:off x="2343150" y="44577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3</a:t>
            </a:r>
          </a:p>
        </p:txBody>
      </p:sp>
      <p:cxnSp>
        <p:nvCxnSpPr>
          <p:cNvPr id="47" name="AutoShape 13"/>
          <p:cNvCxnSpPr>
            <a:cxnSpLocks noChangeShapeType="1"/>
            <a:stCxn id="46" idx="6"/>
            <a:endCxn id="49" idx="2"/>
          </p:cNvCxnSpPr>
          <p:nvPr/>
        </p:nvCxnSpPr>
        <p:spPr bwMode="auto">
          <a:xfrm>
            <a:off x="2753917" y="4657725"/>
            <a:ext cx="264319" cy="0"/>
          </a:xfrm>
          <a:prstGeom prst="straightConnector1">
            <a:avLst/>
          </a:prstGeom>
          <a:noFill/>
          <a:ln w="28575">
            <a:solidFill>
              <a:schemeClr val="tx1"/>
            </a:solidFill>
            <a:round/>
            <a:headEnd/>
            <a:tailEnd type="triangle" w="lg" len="lg"/>
          </a:ln>
        </p:spPr>
      </p:cxnSp>
      <p:cxnSp>
        <p:nvCxnSpPr>
          <p:cNvPr id="48" name="AutoShape 14"/>
          <p:cNvCxnSpPr>
            <a:cxnSpLocks noChangeShapeType="1"/>
            <a:stCxn id="40" idx="6"/>
            <a:endCxn id="46" idx="2"/>
          </p:cNvCxnSpPr>
          <p:nvPr/>
        </p:nvCxnSpPr>
        <p:spPr bwMode="auto">
          <a:xfrm>
            <a:off x="2068117" y="4657725"/>
            <a:ext cx="264319" cy="0"/>
          </a:xfrm>
          <a:prstGeom prst="straightConnector1">
            <a:avLst/>
          </a:prstGeom>
          <a:noFill/>
          <a:ln w="28575">
            <a:solidFill>
              <a:schemeClr val="tx1"/>
            </a:solidFill>
            <a:round/>
            <a:headEnd/>
            <a:tailEnd type="triangle" w="lg" len="lg"/>
          </a:ln>
        </p:spPr>
      </p:cxnSp>
      <p:sp>
        <p:nvSpPr>
          <p:cNvPr id="49" name="Oval 15"/>
          <p:cNvSpPr>
            <a:spLocks noChangeArrowheads="1"/>
          </p:cNvSpPr>
          <p:nvPr/>
        </p:nvSpPr>
        <p:spPr bwMode="auto">
          <a:xfrm>
            <a:off x="3028950" y="4457700"/>
            <a:ext cx="400050" cy="400050"/>
          </a:xfrm>
          <a:prstGeom prst="ellipse">
            <a:avLst/>
          </a:prstGeom>
          <a:solidFill>
            <a:schemeClr val="bg1"/>
          </a:solidFill>
          <a:ln w="28575">
            <a:solidFill>
              <a:schemeClr val="tx1"/>
            </a:solidFill>
            <a:round/>
            <a:headEnd/>
            <a:tailEnd/>
          </a:ln>
        </p:spPr>
        <p:txBody>
          <a:bodyPr wrap="none" lIns="68579" tIns="34289" rIns="68579" bIns="34289" anchor="ctr"/>
          <a:lstStyle/>
          <a:p>
            <a:pPr algn="ctr" defTabSz="685800"/>
            <a:r>
              <a:rPr lang="en-US" sz="1350" i="1" dirty="0">
                <a:solidFill>
                  <a:srgbClr val="000000"/>
                </a:solidFill>
                <a:latin typeface="Calibri"/>
                <a:ea typeface="+mn-ea"/>
                <a:cs typeface="Calibri"/>
              </a:rPr>
              <a:t>X</a:t>
            </a:r>
            <a:r>
              <a:rPr lang="en-US" sz="1350" baseline="-25000" dirty="0">
                <a:solidFill>
                  <a:srgbClr val="000000"/>
                </a:solidFill>
                <a:latin typeface="Calibri"/>
                <a:ea typeface="+mn-ea"/>
                <a:cs typeface="Calibri"/>
              </a:rPr>
              <a:t>4</a:t>
            </a:r>
          </a:p>
        </p:txBody>
      </p:sp>
      <p:cxnSp>
        <p:nvCxnSpPr>
          <p:cNvPr id="50" name="AutoShape 16"/>
          <p:cNvCxnSpPr>
            <a:cxnSpLocks noChangeShapeType="1"/>
            <a:stCxn id="49" idx="6"/>
            <a:endCxn id="7193" idx="2"/>
          </p:cNvCxnSpPr>
          <p:nvPr/>
        </p:nvCxnSpPr>
        <p:spPr bwMode="auto">
          <a:xfrm>
            <a:off x="3439717" y="4657725"/>
            <a:ext cx="721519" cy="0"/>
          </a:xfrm>
          <a:prstGeom prst="straightConnector1">
            <a:avLst/>
          </a:prstGeom>
          <a:noFill/>
          <a:ln w="28575">
            <a:solidFill>
              <a:schemeClr val="tx1"/>
            </a:solidFill>
            <a:prstDash val="dash"/>
            <a:round/>
            <a:headEnd/>
            <a:tailEnd type="triangle" w="lg" len="lg"/>
          </a:ln>
        </p:spPr>
      </p:cxnSp>
      <p:sp>
        <p:nvSpPr>
          <p:cNvPr id="51" name="Oval 17"/>
          <p:cNvSpPr>
            <a:spLocks noChangeArrowheads="1"/>
          </p:cNvSpPr>
          <p:nvPr/>
        </p:nvSpPr>
        <p:spPr bwMode="auto">
          <a:xfrm>
            <a:off x="1657350" y="5257800"/>
            <a:ext cx="400050" cy="400050"/>
          </a:xfrm>
          <a:prstGeom prst="ellipse">
            <a:avLst/>
          </a:prstGeom>
          <a:solidFill>
            <a:schemeClr val="accent2">
              <a:lumMod val="20000"/>
              <a:lumOff val="80000"/>
            </a:schemeClr>
          </a:solidFill>
          <a:ln w="28575">
            <a:solidFill>
              <a:schemeClr val="tx1"/>
            </a:solidFill>
            <a:round/>
            <a:headEnd/>
            <a:tailEnd/>
          </a:ln>
        </p:spPr>
        <p:txBody>
          <a:bodyPr wrap="none" lIns="68579" tIns="34289" rIns="68579" bIns="34289" anchor="ctr"/>
          <a:lstStyle/>
          <a:p>
            <a:pPr algn="ctr" defTabSz="685800">
              <a:defRPr/>
            </a:pPr>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2</a:t>
            </a:r>
          </a:p>
        </p:txBody>
      </p:sp>
      <p:sp>
        <p:nvSpPr>
          <p:cNvPr id="52" name="Oval 18"/>
          <p:cNvSpPr>
            <a:spLocks noChangeArrowheads="1"/>
          </p:cNvSpPr>
          <p:nvPr/>
        </p:nvSpPr>
        <p:spPr bwMode="auto">
          <a:xfrm>
            <a:off x="2343150" y="5257800"/>
            <a:ext cx="400050" cy="400050"/>
          </a:xfrm>
          <a:prstGeom prst="ellipse">
            <a:avLst/>
          </a:prstGeom>
          <a:solidFill>
            <a:schemeClr val="accent2">
              <a:lumMod val="20000"/>
              <a:lumOff val="80000"/>
            </a:schemeClr>
          </a:solidFill>
          <a:ln w="28575">
            <a:solidFill>
              <a:schemeClr val="tx1"/>
            </a:solidFill>
            <a:round/>
            <a:headEnd/>
            <a:tailEnd/>
          </a:ln>
        </p:spPr>
        <p:txBody>
          <a:bodyPr wrap="none" lIns="68579" tIns="34289" rIns="68579" bIns="34289" anchor="ctr"/>
          <a:lstStyle/>
          <a:p>
            <a:pPr algn="ctr" defTabSz="685800">
              <a:defRPr/>
            </a:pPr>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3</a:t>
            </a:r>
          </a:p>
        </p:txBody>
      </p:sp>
      <p:sp>
        <p:nvSpPr>
          <p:cNvPr id="53" name="Oval 19"/>
          <p:cNvSpPr>
            <a:spLocks noChangeArrowheads="1"/>
          </p:cNvSpPr>
          <p:nvPr/>
        </p:nvSpPr>
        <p:spPr bwMode="auto">
          <a:xfrm>
            <a:off x="3028950" y="5257800"/>
            <a:ext cx="400050" cy="400050"/>
          </a:xfrm>
          <a:prstGeom prst="ellipse">
            <a:avLst/>
          </a:prstGeom>
          <a:solidFill>
            <a:schemeClr val="accent2">
              <a:lumMod val="20000"/>
              <a:lumOff val="80000"/>
            </a:schemeClr>
          </a:solidFill>
          <a:ln w="28575">
            <a:solidFill>
              <a:schemeClr val="tx1"/>
            </a:solidFill>
            <a:round/>
            <a:headEnd/>
            <a:tailEnd/>
          </a:ln>
        </p:spPr>
        <p:txBody>
          <a:bodyPr wrap="none" lIns="68579" tIns="34289" rIns="68579" bIns="34289" anchor="ctr"/>
          <a:lstStyle/>
          <a:p>
            <a:pPr algn="ctr" defTabSz="685800">
              <a:defRPr/>
            </a:pPr>
            <a:r>
              <a:rPr lang="en-US" sz="1350" i="1" dirty="0">
                <a:solidFill>
                  <a:srgbClr val="000000"/>
                </a:solidFill>
                <a:latin typeface="Calibri"/>
                <a:ea typeface="+mn-ea"/>
                <a:cs typeface="Calibri"/>
              </a:rPr>
              <a:t>E</a:t>
            </a:r>
            <a:r>
              <a:rPr lang="en-US" sz="1350" baseline="-25000" dirty="0">
                <a:solidFill>
                  <a:srgbClr val="000000"/>
                </a:solidFill>
                <a:latin typeface="Calibri"/>
                <a:ea typeface="+mn-ea"/>
                <a:cs typeface="Calibri"/>
              </a:rPr>
              <a:t>4</a:t>
            </a:r>
          </a:p>
        </p:txBody>
      </p:sp>
      <p:sp>
        <p:nvSpPr>
          <p:cNvPr id="7209" name="Oval 20"/>
          <p:cNvSpPr>
            <a:spLocks noChangeArrowheads="1"/>
          </p:cNvSpPr>
          <p:nvPr/>
        </p:nvSpPr>
        <p:spPr bwMode="auto">
          <a:xfrm>
            <a:off x="4171950" y="5257800"/>
            <a:ext cx="400050" cy="400050"/>
          </a:xfrm>
          <a:prstGeom prst="ellipse">
            <a:avLst/>
          </a:prstGeom>
          <a:solidFill>
            <a:schemeClr val="bg1"/>
          </a:solidFill>
          <a:ln w="28575">
            <a:solidFill>
              <a:schemeClr val="bg1"/>
            </a:solidFill>
            <a:round/>
            <a:headEnd/>
            <a:tailEnd/>
          </a:ln>
        </p:spPr>
        <p:txBody>
          <a:bodyPr wrap="none" lIns="68579" tIns="34289" rIns="68579" bIns="34289" anchor="ctr"/>
          <a:lstStyle/>
          <a:p>
            <a:pPr algn="ctr" defTabSz="685800"/>
            <a:r>
              <a:rPr lang="en-US" sz="1350" i="1" dirty="0">
                <a:solidFill>
                  <a:srgbClr val="FFFFFF"/>
                </a:solidFill>
                <a:latin typeface="Calibri"/>
                <a:ea typeface="+mn-ea"/>
                <a:cs typeface="Calibri"/>
              </a:rPr>
              <a:t>E</a:t>
            </a:r>
            <a:r>
              <a:rPr lang="en-US" sz="1350" baseline="-25000" dirty="0">
                <a:solidFill>
                  <a:srgbClr val="FFFFFF"/>
                </a:solidFill>
                <a:latin typeface="Calibri"/>
                <a:ea typeface="+mn-ea"/>
                <a:cs typeface="Calibri"/>
              </a:rPr>
              <a:t>5</a:t>
            </a:r>
          </a:p>
        </p:txBody>
      </p:sp>
      <p:cxnSp>
        <p:nvCxnSpPr>
          <p:cNvPr id="55" name="AutoShape 21"/>
          <p:cNvCxnSpPr>
            <a:cxnSpLocks noChangeShapeType="1"/>
            <a:stCxn id="46" idx="4"/>
            <a:endCxn id="52" idx="0"/>
          </p:cNvCxnSpPr>
          <p:nvPr/>
        </p:nvCxnSpPr>
        <p:spPr bwMode="auto">
          <a:xfrm>
            <a:off x="2543175" y="4868467"/>
            <a:ext cx="0" cy="378619"/>
          </a:xfrm>
          <a:prstGeom prst="straightConnector1">
            <a:avLst/>
          </a:prstGeom>
          <a:noFill/>
          <a:ln w="28575">
            <a:solidFill>
              <a:schemeClr val="tx1"/>
            </a:solidFill>
            <a:round/>
            <a:headEnd/>
            <a:tailEnd type="triangle" w="lg" len="lg"/>
          </a:ln>
        </p:spPr>
      </p:cxnSp>
      <p:cxnSp>
        <p:nvCxnSpPr>
          <p:cNvPr id="56" name="AutoShape 22"/>
          <p:cNvCxnSpPr>
            <a:cxnSpLocks noChangeShapeType="1"/>
            <a:stCxn id="49" idx="4"/>
            <a:endCxn id="53" idx="0"/>
          </p:cNvCxnSpPr>
          <p:nvPr/>
        </p:nvCxnSpPr>
        <p:spPr bwMode="auto">
          <a:xfrm>
            <a:off x="3228975" y="4868467"/>
            <a:ext cx="0" cy="378619"/>
          </a:xfrm>
          <a:prstGeom prst="straightConnector1">
            <a:avLst/>
          </a:prstGeom>
          <a:noFill/>
          <a:ln w="28575">
            <a:solidFill>
              <a:schemeClr val="tx1"/>
            </a:solidFill>
            <a:round/>
            <a:headEnd/>
            <a:tailEnd type="triangle" w="lg" len="lg"/>
          </a:ln>
        </p:spPr>
      </p:cxnSp>
      <p:pic>
        <p:nvPicPr>
          <p:cNvPr id="57" name="Picture 7" descr="txp_fig"/>
          <p:cNvPicPr>
            <a:picLocks noChangeAspect="1" noChangeArrowheads="1"/>
          </p:cNvPicPr>
          <p:nvPr>
            <p:custDataLst>
              <p:tags r:id="rId3"/>
            </p:custDataLst>
          </p:nvPr>
        </p:nvPicPr>
        <p:blipFill>
          <a:blip r:embed="rId8" cstate="print"/>
          <a:srcRect/>
          <a:stretch>
            <a:fillRect/>
          </a:stretch>
        </p:blipFill>
        <p:spPr bwMode="auto">
          <a:xfrm>
            <a:off x="6286501" y="4038601"/>
            <a:ext cx="964406" cy="270272"/>
          </a:xfrm>
          <a:prstGeom prst="rect">
            <a:avLst/>
          </a:prstGeom>
          <a:noFill/>
          <a:ln w="9525">
            <a:noFill/>
            <a:miter lim="800000"/>
            <a:headEnd/>
            <a:tailEnd/>
          </a:ln>
        </p:spPr>
      </p:pic>
      <p:graphicFrame>
        <p:nvGraphicFramePr>
          <p:cNvPr id="58" name="Group 4"/>
          <p:cNvGraphicFramePr>
            <a:graphicFrameLocks noGrp="1"/>
          </p:cNvGraphicFramePr>
          <p:nvPr>
            <p:extLst/>
          </p:nvPr>
        </p:nvGraphicFramePr>
        <p:xfrm>
          <a:off x="5600700" y="4438650"/>
          <a:ext cx="2457450" cy="1428750"/>
        </p:xfrm>
        <a:graphic>
          <a:graphicData uri="http://schemas.openxmlformats.org/drawingml/2006/table">
            <a:tbl>
              <a:tblPr/>
              <a:tblGrid>
                <a:gridCol w="776037">
                  <a:extLst>
                    <a:ext uri="{9D8B030D-6E8A-4147-A177-3AD203B41FA5}">
                      <a16:colId xmlns:a16="http://schemas.microsoft.com/office/drawing/2014/main" val="20000"/>
                    </a:ext>
                  </a:extLst>
                </a:gridCol>
                <a:gridCol w="1167063">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tblGrid>
              <a:tr h="2857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rain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umbrella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0.9</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7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rain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no umbrella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0.1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57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sun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umbrella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0.2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57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sun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no umbrella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accent2"/>
                          </a:solidFill>
                          <a:effectLst/>
                          <a:latin typeface="Calibri" pitchFamily="34" charset="0"/>
                        </a:rPr>
                        <a:t>0.8</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239" name="TextBox 14"/>
          <p:cNvSpPr txBox="1">
            <a:spLocks noChangeArrowheads="1"/>
          </p:cNvSpPr>
          <p:nvPr/>
        </p:nvSpPr>
        <p:spPr bwMode="auto">
          <a:xfrm>
            <a:off x="5543550" y="857251"/>
            <a:ext cx="3600450" cy="276997"/>
          </a:xfrm>
          <a:prstGeom prst="rect">
            <a:avLst/>
          </a:prstGeom>
          <a:noFill/>
          <a:ln w="9525">
            <a:noFill/>
            <a:miter lim="800000"/>
            <a:headEnd/>
            <a:tailEnd/>
          </a:ln>
        </p:spPr>
        <p:txBody>
          <a:bodyPr wrap="square" lIns="68579" tIns="34289" rIns="68579" bIns="34289">
            <a:spAutoFit/>
          </a:bodyPr>
          <a:lstStyle/>
          <a:p>
            <a:pPr algn="r" defTabSz="685800"/>
            <a:endParaRPr lang="en-US" sz="1350" dirty="0">
              <a:solidFill>
                <a:srgbClr val="FF0000"/>
              </a:solidFill>
              <a:latin typeface="Calibri"/>
              <a:ea typeface="+mn-ea"/>
              <a:cs typeface="Calibri"/>
            </a:endParaRPr>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1176" y="1856570"/>
            <a:ext cx="800100" cy="687410"/>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8100" y="3143251"/>
            <a:ext cx="849574" cy="724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3" grpId="0"/>
      <p:bldP spid="34" grpId="0"/>
      <p:bldP spid="35" grpId="0"/>
      <p:bldP spid="36" grpId="0"/>
      <p:bldP spid="40" grpId="0" animBg="1"/>
      <p:bldP spid="42" grpId="0" animBg="1"/>
      <p:bldP spid="44" grpId="0" animBg="1"/>
      <p:bldP spid="46" grpId="0" animBg="1"/>
      <p:bldP spid="49" grpId="0" animBg="1"/>
      <p:bldP spid="51"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 Localization (Laser)</a:t>
            </a:r>
          </a:p>
        </p:txBody>
      </p:sp>
      <p:pic>
        <p:nvPicPr>
          <p:cNvPr id="3" name="Picture 2" descr="global-floo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1885950"/>
            <a:ext cx="5048250" cy="3733800"/>
          </a:xfrm>
          <a:prstGeom prst="rect">
            <a:avLst/>
          </a:prstGeom>
        </p:spPr>
      </p:pic>
    </p:spTree>
    <p:extLst>
      <p:ext uri="{BB962C8B-B14F-4D97-AF65-F5344CB8AC3E}">
        <p14:creationId xmlns:p14="http://schemas.microsoft.com/office/powerpoint/2010/main" val="336028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zh-CN" altLang="en-US">
                <a:latin typeface="SimHei" charset="-122"/>
                <a:ea typeface="SimHei" charset="-122"/>
                <a:cs typeface="SimHei" charset="-122"/>
              </a:rPr>
              <a:t>机器人绘地图</a:t>
            </a:r>
            <a:endParaRPr lang="en-US" dirty="0">
              <a:latin typeface="SimHei" charset="-122"/>
              <a:ea typeface="SimHei" charset="-122"/>
              <a:cs typeface="SimHei" charset="-122"/>
            </a:endParaRPr>
          </a:p>
        </p:txBody>
      </p:sp>
      <p:sp>
        <p:nvSpPr>
          <p:cNvPr id="90114" name="Rectangle 3"/>
          <p:cNvSpPr>
            <a:spLocks noGrp="1" noChangeArrowheads="1"/>
          </p:cNvSpPr>
          <p:nvPr>
            <p:ph idx="1"/>
          </p:nvPr>
        </p:nvSpPr>
        <p:spPr>
          <a:xfrm>
            <a:off x="11151" y="1304366"/>
            <a:ext cx="6629400" cy="4729164"/>
          </a:xfrm>
        </p:spPr>
        <p:txBody>
          <a:bodyPr/>
          <a:lstStyle/>
          <a:p>
            <a:r>
              <a:rPr lang="en-US" sz="2400" dirty="0">
                <a:latin typeface="SimSun" charset="-122"/>
                <a:ea typeface="SimSun" charset="-122"/>
                <a:cs typeface="SimSun" charset="-122"/>
              </a:rPr>
              <a:t>SLAM: Simultaneous Localization And Mapping</a:t>
            </a:r>
            <a:r>
              <a:rPr lang="zh-CN" altLang="en-US" sz="2400" dirty="0">
                <a:latin typeface="SimSun" charset="-122"/>
                <a:ea typeface="SimSun" charset="-122"/>
                <a:cs typeface="SimSun" charset="-122"/>
              </a:rPr>
              <a:t>（同时定位和绘图）</a:t>
            </a:r>
            <a:endParaRPr lang="en-US" sz="2400" dirty="0">
              <a:latin typeface="SimSun" charset="-122"/>
              <a:ea typeface="SimSun" charset="-122"/>
              <a:cs typeface="SimSun" charset="-122"/>
            </a:endParaRPr>
          </a:p>
          <a:p>
            <a:pPr lvl="1"/>
            <a:r>
              <a:rPr lang="zh-CN" altLang="en-US" sz="2000" dirty="0">
                <a:latin typeface="SimSun" charset="-122"/>
                <a:ea typeface="SimSun" charset="-122"/>
                <a:cs typeface="SimSun" charset="-122"/>
              </a:rPr>
              <a:t>我们不知道地图和我们的位置</a:t>
            </a:r>
            <a:endParaRPr lang="en-US" sz="2000" dirty="0">
              <a:latin typeface="SimSun" charset="-122"/>
              <a:ea typeface="SimSun" charset="-122"/>
              <a:cs typeface="SimSun" charset="-122"/>
            </a:endParaRPr>
          </a:p>
          <a:p>
            <a:pPr lvl="1"/>
            <a:r>
              <a:rPr lang="zh-CN" altLang="en-US" sz="2000" dirty="0">
                <a:latin typeface="SimSun" charset="-122"/>
                <a:ea typeface="SimSun" charset="-122"/>
                <a:cs typeface="SimSun" charset="-122"/>
              </a:rPr>
              <a:t>状态由位置和地图构成</a:t>
            </a:r>
            <a:r>
              <a:rPr lang="en-US" sz="2000" dirty="0">
                <a:latin typeface="SimSun" charset="-122"/>
                <a:ea typeface="SimSun" charset="-122"/>
                <a:cs typeface="SimSun" charset="-122"/>
              </a:rPr>
              <a:t>!</a:t>
            </a:r>
          </a:p>
          <a:p>
            <a:pPr lvl="1"/>
            <a:r>
              <a:rPr lang="zh-CN" altLang="en-US" sz="2000" dirty="0">
                <a:latin typeface="SimSun" charset="-122"/>
                <a:ea typeface="SimSun" charset="-122"/>
                <a:cs typeface="SimSun" charset="-122"/>
              </a:rPr>
              <a:t>主要技术</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卡尔曼滤波器 </a:t>
            </a:r>
            <a:r>
              <a:rPr lang="en-US" sz="2000" dirty="0" err="1">
                <a:latin typeface="SimSun" charset="-122"/>
                <a:ea typeface="SimSun" charset="-122"/>
                <a:cs typeface="SimSun" charset="-122"/>
              </a:rPr>
              <a:t>Kalman</a:t>
            </a:r>
            <a:r>
              <a:rPr lang="en-US" sz="2000" dirty="0">
                <a:latin typeface="SimSun" charset="-122"/>
                <a:ea typeface="SimSun" charset="-122"/>
                <a:cs typeface="SimSun" charset="-122"/>
              </a:rPr>
              <a:t> filtering (Gaussian HMMs) </a:t>
            </a:r>
            <a:r>
              <a:rPr lang="zh-CN" altLang="en-US" sz="2000" dirty="0">
                <a:latin typeface="SimSun" charset="-122"/>
                <a:ea typeface="SimSun" charset="-122"/>
                <a:cs typeface="SimSun" charset="-122"/>
              </a:rPr>
              <a:t>和</a:t>
            </a:r>
            <a:r>
              <a:rPr lang="en-US" sz="2000" dirty="0">
                <a:latin typeface="SimSun" charset="-122"/>
                <a:ea typeface="SimSun" charset="-122"/>
                <a:cs typeface="SimSun" charset="-122"/>
              </a:rPr>
              <a:t> </a:t>
            </a:r>
            <a:r>
              <a:rPr lang="zh-CN" altLang="en-US" sz="2000" dirty="0">
                <a:latin typeface="SimSun" charset="-122"/>
                <a:ea typeface="SimSun" charset="-122"/>
                <a:cs typeface="SimSun" charset="-122"/>
              </a:rPr>
              <a:t>基于粒子的方法</a:t>
            </a:r>
            <a:endParaRPr lang="en-US" sz="2000" dirty="0">
              <a:latin typeface="SimSun" charset="-122"/>
              <a:ea typeface="SimSun" charset="-122"/>
              <a:cs typeface="SimSun" charset="-122"/>
            </a:endParaRPr>
          </a:p>
          <a:p>
            <a:endParaRPr lang="en-US" sz="2400" dirty="0">
              <a:latin typeface="SimSun" charset="-122"/>
              <a:ea typeface="SimSun" charset="-122"/>
              <a:cs typeface="SimSun" charset="-122"/>
            </a:endParaRPr>
          </a:p>
        </p:txBody>
      </p:sp>
      <p:graphicFrame>
        <p:nvGraphicFramePr>
          <p:cNvPr id="4" name="Object 2"/>
          <p:cNvGraphicFramePr>
            <a:graphicFrameLocks noChangeAspect="1"/>
          </p:cNvGraphicFramePr>
          <p:nvPr>
            <p:extLst>
              <p:ext uri="{D42A27DB-BD31-4B8C-83A1-F6EECF244321}">
                <p14:modId xmlns:p14="http://schemas.microsoft.com/office/powerpoint/2010/main" val="491942561"/>
              </p:ext>
            </p:extLst>
          </p:nvPr>
        </p:nvGraphicFramePr>
        <p:xfrm>
          <a:off x="538163" y="3505200"/>
          <a:ext cx="4500563" cy="3175000"/>
        </p:xfrm>
        <a:graphic>
          <a:graphicData uri="http://schemas.openxmlformats.org/presentationml/2006/ole">
            <mc:AlternateContent xmlns:mc="http://schemas.openxmlformats.org/markup-compatibility/2006">
              <mc:Choice xmlns:v="urn:schemas-microsoft-com:vml" Requires="v">
                <p:oleObj spid="_x0000_s2082" name="Photo Editor Photo" r:id="rId3" imgW="9000000" imgH="6348010" progId="MSPhotoEd.3">
                  <p:embed/>
                </p:oleObj>
              </mc:Choice>
              <mc:Fallback>
                <p:oleObj name="Photo Editor Photo" r:id="rId3" imgW="9000000" imgH="6348010" progId="MSPhotoEd.3">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3505200"/>
                        <a:ext cx="4500563" cy="317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sp>
        <p:nvSpPr>
          <p:cNvPr id="5" name="Text Box 5"/>
          <p:cNvSpPr txBox="1">
            <a:spLocks noChangeArrowheads="1"/>
          </p:cNvSpPr>
          <p:nvPr/>
        </p:nvSpPr>
        <p:spPr bwMode="auto">
          <a:xfrm>
            <a:off x="538163" y="6172200"/>
            <a:ext cx="2362200"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dirty="0">
                <a:latin typeface="Calibri" pitchFamily="34" charset="0"/>
              </a:rPr>
              <a:t>DP-SLAM, Ron Parr</a:t>
            </a:r>
          </a:p>
        </p:txBody>
      </p:sp>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76404" y="3200400"/>
            <a:ext cx="3267596" cy="2619676"/>
          </a:xfrm>
          <a:prstGeom prst="rect">
            <a:avLst/>
          </a:prstGeom>
          <a:noFill/>
        </p:spPr>
      </p:pic>
    </p:spTree>
    <p:extLst>
      <p:ext uri="{BB962C8B-B14F-4D97-AF65-F5344CB8AC3E}">
        <p14:creationId xmlns:p14="http://schemas.microsoft.com/office/powerpoint/2010/main" val="83645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粒子过滤 </a:t>
            </a:r>
            <a:r>
              <a:rPr lang="en-US" dirty="0"/>
              <a:t>SLAM – Video 1</a:t>
            </a:r>
          </a:p>
        </p:txBody>
      </p:sp>
      <p:pic>
        <p:nvPicPr>
          <p:cNvPr id="5" name="PARTICLES-SLAM-mapping1-ne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5800" y="1143000"/>
            <a:ext cx="5232400" cy="5232400"/>
          </a:xfrm>
          <a:prstGeom prst="rect">
            <a:avLst/>
          </a:prstGeom>
        </p:spPr>
      </p:pic>
      <p:sp>
        <p:nvSpPr>
          <p:cNvPr id="7" name="TextBox 6"/>
          <p:cNvSpPr txBox="1"/>
          <p:nvPr/>
        </p:nvSpPr>
        <p:spPr>
          <a:xfrm>
            <a:off x="152400" y="6488668"/>
            <a:ext cx="2514600" cy="369332"/>
          </a:xfrm>
          <a:prstGeom prst="rect">
            <a:avLst/>
          </a:prstGeom>
          <a:noFill/>
        </p:spPr>
        <p:txBody>
          <a:bodyPr wrap="square" rtlCol="0">
            <a:spAutoFit/>
          </a:bodyPr>
          <a:lstStyle/>
          <a:p>
            <a:r>
              <a:rPr lang="en-US" dirty="0">
                <a:latin typeface="Calibri"/>
                <a:cs typeface="Calibri"/>
              </a:rPr>
              <a:t>[Sebastian </a:t>
            </a:r>
            <a:r>
              <a:rPr lang="en-US" dirty="0" err="1">
                <a:latin typeface="Calibri"/>
                <a:cs typeface="Calibri"/>
              </a:rPr>
              <a:t>Thrun</a:t>
            </a:r>
            <a:r>
              <a:rPr lang="en-US" dirty="0">
                <a:latin typeface="Calibri"/>
                <a:cs typeface="Calibri"/>
              </a:rPr>
              <a:t>, et al.]</a:t>
            </a:r>
          </a:p>
        </p:txBody>
      </p:sp>
    </p:spTree>
    <p:extLst>
      <p:ext uri="{BB962C8B-B14F-4D97-AF65-F5344CB8AC3E}">
        <p14:creationId xmlns:p14="http://schemas.microsoft.com/office/powerpoint/2010/main" val="3975749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粒子过滤 </a:t>
            </a:r>
            <a:r>
              <a:rPr lang="en-US" dirty="0"/>
              <a:t>SLAM – Video 2</a:t>
            </a:r>
          </a:p>
        </p:txBody>
      </p:sp>
      <p:pic>
        <p:nvPicPr>
          <p:cNvPr id="3" name="PARTICLES-SLAM-fastsla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7000" y="1168400"/>
            <a:ext cx="6350000" cy="5080000"/>
          </a:xfrm>
          <a:prstGeom prst="rect">
            <a:avLst/>
          </a:prstGeom>
        </p:spPr>
      </p:pic>
      <p:sp>
        <p:nvSpPr>
          <p:cNvPr id="5" name="TextBox 4"/>
          <p:cNvSpPr txBox="1"/>
          <p:nvPr/>
        </p:nvSpPr>
        <p:spPr>
          <a:xfrm>
            <a:off x="-55756" y="6488668"/>
            <a:ext cx="2341756" cy="369332"/>
          </a:xfrm>
          <a:prstGeom prst="rect">
            <a:avLst/>
          </a:prstGeom>
          <a:noFill/>
        </p:spPr>
        <p:txBody>
          <a:bodyPr wrap="square" rtlCol="0">
            <a:spAutoFit/>
          </a:bodyPr>
          <a:lstStyle/>
          <a:p>
            <a:r>
              <a:rPr lang="en-US" dirty="0">
                <a:latin typeface="Calibri"/>
                <a:cs typeface="Calibri"/>
              </a:rPr>
              <a:t>[Dirk </a:t>
            </a:r>
            <a:r>
              <a:rPr lang="en-US" dirty="0" err="1">
                <a:latin typeface="Calibri"/>
                <a:cs typeface="Calibri"/>
              </a:rPr>
              <a:t>Haehnel</a:t>
            </a:r>
            <a:r>
              <a:rPr lang="en-US" dirty="0">
                <a:latin typeface="Calibri"/>
                <a:cs typeface="Calibri"/>
              </a:rPr>
              <a:t>, et al.]</a:t>
            </a:r>
          </a:p>
        </p:txBody>
      </p:sp>
    </p:spTree>
    <p:extLst>
      <p:ext uri="{BB962C8B-B14F-4D97-AF65-F5344CB8AC3E}">
        <p14:creationId xmlns:p14="http://schemas.microsoft.com/office/powerpoint/2010/main" val="1383315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lstStyle/>
          <a:p>
            <a:r>
              <a:rPr lang="zh-CN" altLang="en-US" dirty="0">
                <a:latin typeface="SimHei" charset="-122"/>
                <a:ea typeface="SimHei" charset="-122"/>
                <a:cs typeface="SimHei" charset="-122"/>
              </a:rPr>
              <a:t>动态贝叶斯网络 </a:t>
            </a:r>
            <a:br>
              <a:rPr lang="en-US" altLang="zh-CN" dirty="0">
                <a:latin typeface="SimHei" charset="-122"/>
                <a:ea typeface="SimHei" charset="-122"/>
                <a:cs typeface="SimHei" charset="-122"/>
              </a:rPr>
            </a:br>
            <a:r>
              <a:rPr lang="en-US" dirty="0">
                <a:latin typeface="SimHei" charset="-122"/>
                <a:ea typeface="SimHei" charset="-122"/>
                <a:cs typeface="SimHei" charset="-122"/>
              </a:rPr>
              <a:t>Dynamic Bayes Nets</a:t>
            </a:r>
          </a:p>
        </p:txBody>
      </p:sp>
    </p:spTree>
    <p:extLst>
      <p:ext uri="{BB962C8B-B14F-4D97-AF65-F5344CB8AC3E}">
        <p14:creationId xmlns:p14="http://schemas.microsoft.com/office/powerpoint/2010/main" val="4099350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zh-CN" altLang="en-US" dirty="0">
                <a:latin typeface="SimHei" charset="-122"/>
                <a:ea typeface="SimHei" charset="-122"/>
                <a:cs typeface="SimHei" charset="-122"/>
              </a:rPr>
              <a:t>动态贝叶斯网络</a:t>
            </a:r>
            <a:r>
              <a:rPr lang="en-US" dirty="0">
                <a:latin typeface="SimHei" charset="-122"/>
                <a:ea typeface="SimHei" charset="-122"/>
                <a:cs typeface="SimHei" charset="-122"/>
              </a:rPr>
              <a:t>(DBNs)</a:t>
            </a:r>
          </a:p>
        </p:txBody>
      </p:sp>
      <p:sp>
        <p:nvSpPr>
          <p:cNvPr id="5" name="Content Placeholder 2"/>
          <p:cNvSpPr>
            <a:spLocks noGrp="1"/>
          </p:cNvSpPr>
          <p:nvPr>
            <p:ph idx="1"/>
          </p:nvPr>
        </p:nvSpPr>
        <p:spPr>
          <a:xfrm>
            <a:off x="47702" y="1171303"/>
            <a:ext cx="8486698" cy="5381897"/>
          </a:xfrm>
        </p:spPr>
        <p:txBody>
          <a:bodyPr/>
          <a:lstStyle/>
          <a:p>
            <a:r>
              <a:rPr lang="zh-CN" altLang="en-US" sz="2400" dirty="0">
                <a:latin typeface="SimSun" charset="-122"/>
                <a:ea typeface="SimSun" charset="-122"/>
                <a:cs typeface="SimSun" charset="-122"/>
              </a:rPr>
              <a:t>我们想要随时间的发展追踪多个变量</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使用多个可观察变量</a:t>
            </a:r>
            <a:endParaRPr lang="en-US" altLang="zh-CN" sz="2400" dirty="0">
              <a:latin typeface="SimSun" charset="-122"/>
              <a:ea typeface="SimSun" charset="-122"/>
              <a:cs typeface="SimSun" charset="-122"/>
            </a:endParaRPr>
          </a:p>
          <a:p>
            <a:endParaRPr lang="en-US" sz="600" dirty="0">
              <a:latin typeface="SimSun" charset="-122"/>
              <a:ea typeface="SimSun" charset="-122"/>
              <a:cs typeface="SimSun" charset="-122"/>
            </a:endParaRPr>
          </a:p>
          <a:p>
            <a:r>
              <a:rPr lang="zh-CN" altLang="en-US" sz="2400" dirty="0">
                <a:latin typeface="SimSun" charset="-122"/>
                <a:ea typeface="SimSun" charset="-122"/>
                <a:cs typeface="SimSun" charset="-122"/>
              </a:rPr>
              <a:t>思想</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在每一时刻重复一个固定的贝叶斯网络结构</a:t>
            </a:r>
            <a:endParaRPr lang="en-US" sz="2400" dirty="0">
              <a:latin typeface="SimSun" charset="-122"/>
              <a:ea typeface="SimSun" charset="-122"/>
              <a:cs typeface="SimSun" charset="-122"/>
            </a:endParaRPr>
          </a:p>
          <a:p>
            <a:pPr lvl="7"/>
            <a:endParaRPr lang="en-US" sz="600" dirty="0">
              <a:latin typeface="SimSun" charset="-122"/>
              <a:ea typeface="SimSun" charset="-122"/>
              <a:cs typeface="SimSun" charset="-122"/>
            </a:endParaRPr>
          </a:p>
          <a:p>
            <a:r>
              <a:rPr lang="zh-CN" altLang="en-US" sz="2400" dirty="0">
                <a:latin typeface="SimSun" charset="-122"/>
                <a:ea typeface="SimSun" charset="-122"/>
                <a:cs typeface="SimSun" charset="-122"/>
              </a:rPr>
              <a:t>时刻</a:t>
            </a:r>
            <a:r>
              <a:rPr lang="en-US" altLang="zh-CN" sz="2400" dirty="0">
                <a:latin typeface="SimSun" charset="-122"/>
                <a:ea typeface="SimSun" charset="-122"/>
                <a:cs typeface="SimSun" charset="-122"/>
              </a:rPr>
              <a:t>t</a:t>
            </a:r>
            <a:r>
              <a:rPr lang="zh-CN" altLang="en-US" sz="2400" dirty="0">
                <a:latin typeface="SimSun" charset="-122"/>
                <a:ea typeface="SimSun" charset="-122"/>
                <a:cs typeface="SimSun" charset="-122"/>
              </a:rPr>
              <a:t>的变量可能条件基于时刻</a:t>
            </a:r>
            <a:r>
              <a:rPr lang="en-US" altLang="zh-CN" sz="2400" dirty="0">
                <a:latin typeface="SimSun" charset="-122"/>
                <a:ea typeface="SimSun" charset="-122"/>
                <a:cs typeface="SimSun" charset="-122"/>
              </a:rPr>
              <a:t>t-1</a:t>
            </a:r>
            <a:r>
              <a:rPr lang="zh-CN" altLang="en-US" sz="2400" dirty="0">
                <a:latin typeface="SimSun" charset="-122"/>
                <a:ea typeface="SimSun" charset="-122"/>
                <a:cs typeface="SimSun" charset="-122"/>
              </a:rPr>
              <a:t>的变量</a:t>
            </a:r>
            <a:endParaRPr lang="en-US" altLang="zh-CN"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1800" i="1" dirty="0">
              <a:latin typeface="SimSun" charset="-122"/>
              <a:ea typeface="SimSun" charset="-122"/>
              <a:cs typeface="SimSun" charset="-122"/>
            </a:endParaRPr>
          </a:p>
          <a:p>
            <a:r>
              <a:rPr lang="zh-CN" altLang="en-US" sz="2400" dirty="0">
                <a:latin typeface="SimSun" charset="-122"/>
                <a:ea typeface="SimSun" charset="-122"/>
                <a:cs typeface="SimSun" charset="-122"/>
              </a:rPr>
              <a:t>动态贝叶斯网络是一种广义化的隐式马科夫模型</a:t>
            </a:r>
            <a:r>
              <a:rPr lang="en-US" altLang="zh-CN" sz="2400" dirty="0">
                <a:latin typeface="SimSun" charset="-122"/>
                <a:ea typeface="SimSun" charset="-122"/>
                <a:cs typeface="SimSun" charset="-122"/>
              </a:rPr>
              <a:t>(</a:t>
            </a:r>
            <a:r>
              <a:rPr lang="en-US" sz="2400" dirty="0">
                <a:latin typeface="SimSun" charset="-122"/>
                <a:ea typeface="SimSun" charset="-122"/>
                <a:cs typeface="SimSun" charset="-122"/>
              </a:rPr>
              <a:t>HMMs</a:t>
            </a:r>
            <a:r>
              <a:rPr lang="en-US" altLang="zh-CN" sz="2400" dirty="0">
                <a:latin typeface="SimSun" charset="-122"/>
                <a:ea typeface="SimSun" charset="-122"/>
                <a:cs typeface="SimSun" charset="-122"/>
              </a:rPr>
              <a:t>)</a:t>
            </a:r>
            <a:endParaRPr lang="en-US" sz="2400" dirty="0">
              <a:latin typeface="SimSun" charset="-122"/>
              <a:ea typeface="SimSun" charset="-122"/>
              <a:cs typeface="SimSun" charset="-122"/>
            </a:endParaRPr>
          </a:p>
          <a:p>
            <a:endParaRPr lang="en-US" sz="2400" i="1" dirty="0">
              <a:latin typeface="SimSun" charset="-122"/>
              <a:ea typeface="SimSun" charset="-122"/>
              <a:cs typeface="SimSun" charset="-122"/>
            </a:endParaRPr>
          </a:p>
          <a:p>
            <a:endParaRPr lang="en-US" sz="2400" i="1" dirty="0">
              <a:latin typeface="SimSun" charset="-122"/>
              <a:ea typeface="SimSun" charset="-122"/>
              <a:cs typeface="SimSun" charset="-122"/>
            </a:endParaRPr>
          </a:p>
        </p:txBody>
      </p:sp>
      <p:grpSp>
        <p:nvGrpSpPr>
          <p:cNvPr id="46" name="Group 50"/>
          <p:cNvGrpSpPr>
            <a:grpSpLocks/>
          </p:cNvGrpSpPr>
          <p:nvPr/>
        </p:nvGrpSpPr>
        <p:grpSpPr bwMode="auto">
          <a:xfrm>
            <a:off x="1231901" y="3762375"/>
            <a:ext cx="1357313" cy="1970088"/>
            <a:chOff x="1231366" y="3762103"/>
            <a:chExt cx="1358537" cy="1970314"/>
          </a:xfrm>
        </p:grpSpPr>
        <p:sp>
          <p:nvSpPr>
            <p:cNvPr id="47" name="Oval 2"/>
            <p:cNvSpPr>
              <a:spLocks noChangeArrowheads="1"/>
            </p:cNvSpPr>
            <p:nvPr/>
          </p:nvSpPr>
          <p:spPr bwMode="auto">
            <a:xfrm>
              <a:off x="1231366" y="376210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1</a:t>
              </a:r>
              <a:r>
                <a:rPr lang="en-US" b="1" baseline="30000">
                  <a:latin typeface="Calibri"/>
                  <a:cs typeface="Calibri"/>
                </a:rPr>
                <a:t>a</a:t>
              </a:r>
              <a:endParaRPr lang="en-US" b="1">
                <a:latin typeface="Calibri"/>
                <a:cs typeface="Calibri"/>
              </a:endParaRPr>
            </a:p>
          </p:txBody>
        </p:sp>
        <p:sp>
          <p:nvSpPr>
            <p:cNvPr id="48" name="Oval 3"/>
            <p:cNvSpPr>
              <a:spLocks noChangeArrowheads="1"/>
            </p:cNvSpPr>
            <p:nvPr/>
          </p:nvSpPr>
          <p:spPr bwMode="auto">
            <a:xfrm>
              <a:off x="1231366" y="5105282"/>
              <a:ext cx="627628"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1</a:t>
              </a:r>
              <a:r>
                <a:rPr lang="en-US" b="1" baseline="30000" dirty="0">
                  <a:latin typeface="Calibri"/>
                  <a:cs typeface="Calibri"/>
                </a:rPr>
                <a:t>a</a:t>
              </a:r>
              <a:endParaRPr lang="en-US" sz="2000" b="1" dirty="0">
                <a:latin typeface="Calibri"/>
                <a:cs typeface="Calibri"/>
              </a:endParaRPr>
            </a:p>
          </p:txBody>
        </p:sp>
        <p:cxnSp>
          <p:nvCxnSpPr>
            <p:cNvPr id="49" name="AutoShape 4"/>
            <p:cNvCxnSpPr>
              <a:cxnSpLocks noChangeShapeType="1"/>
              <a:endCxn id="53" idx="0"/>
            </p:cNvCxnSpPr>
            <p:nvPr/>
          </p:nvCxnSpPr>
          <p:spPr bwMode="auto">
            <a:xfrm rot="5400000">
              <a:off x="1186735" y="4747260"/>
              <a:ext cx="71628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50" name="Oval 5"/>
            <p:cNvSpPr>
              <a:spLocks noChangeArrowheads="1"/>
            </p:cNvSpPr>
            <p:nvPr/>
          </p:nvSpPr>
          <p:spPr bwMode="auto">
            <a:xfrm>
              <a:off x="1962275" y="5105282"/>
              <a:ext cx="627628"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1</a:t>
              </a:r>
              <a:r>
                <a:rPr lang="en-US" b="1" baseline="30000" dirty="0">
                  <a:latin typeface="Calibri"/>
                  <a:cs typeface="Calibri"/>
                </a:rPr>
                <a:t>b</a:t>
              </a:r>
              <a:endParaRPr lang="en-US" sz="2000" b="1" dirty="0">
                <a:latin typeface="Calibri"/>
                <a:cs typeface="Calibri"/>
              </a:endParaRPr>
            </a:p>
          </p:txBody>
        </p:sp>
        <p:cxnSp>
          <p:nvCxnSpPr>
            <p:cNvPr id="51" name="AutoShape 6"/>
            <p:cNvCxnSpPr>
              <a:cxnSpLocks noChangeShapeType="1"/>
              <a:endCxn id="55" idx="0"/>
            </p:cNvCxnSpPr>
            <p:nvPr/>
          </p:nvCxnSpPr>
          <p:spPr bwMode="auto">
            <a:xfrm rot="5400000">
              <a:off x="2162095" y="4991100"/>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52" name="Oval 9"/>
            <p:cNvSpPr>
              <a:spLocks noChangeArrowheads="1"/>
            </p:cNvSpPr>
            <p:nvPr/>
          </p:nvSpPr>
          <p:spPr bwMode="auto">
            <a:xfrm>
              <a:off x="1962886" y="424978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1</a:t>
              </a:r>
              <a:r>
                <a:rPr lang="en-US" b="1" baseline="30000">
                  <a:latin typeface="Calibri"/>
                  <a:cs typeface="Calibri"/>
                </a:rPr>
                <a:t>b</a:t>
              </a:r>
              <a:endParaRPr lang="en-US" b="1">
                <a:latin typeface="Calibri"/>
                <a:cs typeface="Calibri"/>
              </a:endParaRPr>
            </a:p>
          </p:txBody>
        </p:sp>
      </p:grpSp>
      <p:grpSp>
        <p:nvGrpSpPr>
          <p:cNvPr id="53" name="Group 51"/>
          <p:cNvGrpSpPr>
            <a:grpSpLocks/>
          </p:cNvGrpSpPr>
          <p:nvPr/>
        </p:nvGrpSpPr>
        <p:grpSpPr bwMode="auto">
          <a:xfrm>
            <a:off x="1858353" y="3762375"/>
            <a:ext cx="2891447" cy="1970088"/>
            <a:chOff x="1857773" y="3762103"/>
            <a:chExt cx="2891855" cy="1970314"/>
          </a:xfrm>
        </p:grpSpPr>
        <p:sp>
          <p:nvSpPr>
            <p:cNvPr id="54" name="Oval 17"/>
            <p:cNvSpPr>
              <a:spLocks noChangeArrowheads="1"/>
            </p:cNvSpPr>
            <p:nvPr/>
          </p:nvSpPr>
          <p:spPr bwMode="auto">
            <a:xfrm>
              <a:off x="3391091" y="376210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2</a:t>
              </a:r>
              <a:r>
                <a:rPr lang="en-US" b="1" baseline="30000">
                  <a:latin typeface="Calibri"/>
                  <a:cs typeface="Calibri"/>
                </a:rPr>
                <a:t>a</a:t>
              </a:r>
              <a:endParaRPr lang="en-US" b="1">
                <a:latin typeface="Calibri"/>
                <a:cs typeface="Calibri"/>
              </a:endParaRPr>
            </a:p>
          </p:txBody>
        </p:sp>
        <p:sp>
          <p:nvSpPr>
            <p:cNvPr id="55" name="Oval 18"/>
            <p:cNvSpPr>
              <a:spLocks noChangeArrowheads="1"/>
            </p:cNvSpPr>
            <p:nvPr/>
          </p:nvSpPr>
          <p:spPr bwMode="auto">
            <a:xfrm>
              <a:off x="3390536" y="5105282"/>
              <a:ext cx="627152"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2</a:t>
              </a:r>
              <a:r>
                <a:rPr lang="en-US" b="1" baseline="30000" dirty="0">
                  <a:latin typeface="Calibri"/>
                  <a:cs typeface="Calibri"/>
                </a:rPr>
                <a:t>a</a:t>
              </a:r>
              <a:endParaRPr lang="en-US" sz="2000" b="1" dirty="0">
                <a:latin typeface="Calibri"/>
                <a:cs typeface="Calibri"/>
              </a:endParaRPr>
            </a:p>
          </p:txBody>
        </p:sp>
        <p:cxnSp>
          <p:nvCxnSpPr>
            <p:cNvPr id="56" name="AutoShape 19"/>
            <p:cNvCxnSpPr>
              <a:cxnSpLocks noChangeShapeType="1"/>
              <a:endCxn id="59" idx="0"/>
            </p:cNvCxnSpPr>
            <p:nvPr/>
          </p:nvCxnSpPr>
          <p:spPr bwMode="auto">
            <a:xfrm rot="5400000">
              <a:off x="3346460" y="4747260"/>
              <a:ext cx="71628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57" name="Oval 20"/>
            <p:cNvSpPr>
              <a:spLocks noChangeArrowheads="1"/>
            </p:cNvSpPr>
            <p:nvPr/>
          </p:nvSpPr>
          <p:spPr bwMode="auto">
            <a:xfrm>
              <a:off x="4122477" y="5105282"/>
              <a:ext cx="627151"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2</a:t>
              </a:r>
              <a:r>
                <a:rPr lang="en-US" b="1" baseline="30000" dirty="0">
                  <a:latin typeface="Calibri"/>
                  <a:cs typeface="Calibri"/>
                </a:rPr>
                <a:t>b</a:t>
              </a:r>
              <a:endParaRPr lang="en-US" sz="2000" b="1" dirty="0">
                <a:latin typeface="Calibri"/>
                <a:cs typeface="Calibri"/>
              </a:endParaRPr>
            </a:p>
          </p:txBody>
        </p:sp>
        <p:cxnSp>
          <p:nvCxnSpPr>
            <p:cNvPr id="58" name="AutoShape 21"/>
            <p:cNvCxnSpPr>
              <a:cxnSpLocks noChangeShapeType="1"/>
              <a:endCxn id="61" idx="0"/>
            </p:cNvCxnSpPr>
            <p:nvPr/>
          </p:nvCxnSpPr>
          <p:spPr bwMode="auto">
            <a:xfrm rot="5400000">
              <a:off x="4321820" y="4991100"/>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59" name="Oval 22"/>
            <p:cNvSpPr>
              <a:spLocks noChangeArrowheads="1"/>
            </p:cNvSpPr>
            <p:nvPr/>
          </p:nvSpPr>
          <p:spPr bwMode="auto">
            <a:xfrm>
              <a:off x="4122611" y="424978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2</a:t>
              </a:r>
              <a:r>
                <a:rPr lang="en-US" b="1" baseline="30000">
                  <a:latin typeface="Calibri"/>
                  <a:cs typeface="Calibri"/>
                </a:rPr>
                <a:t>b</a:t>
              </a:r>
              <a:endParaRPr lang="en-US" b="1">
                <a:latin typeface="Calibri"/>
                <a:cs typeface="Calibri"/>
              </a:endParaRPr>
            </a:p>
          </p:txBody>
        </p:sp>
        <p:cxnSp>
          <p:nvCxnSpPr>
            <p:cNvPr id="60" name="AutoShape 25"/>
            <p:cNvCxnSpPr>
              <a:cxnSpLocks noChangeShapeType="1"/>
            </p:cNvCxnSpPr>
            <p:nvPr/>
          </p:nvCxnSpPr>
          <p:spPr bwMode="auto">
            <a:xfrm flipV="1">
              <a:off x="1857773" y="4075612"/>
              <a:ext cx="1533318" cy="76209"/>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61" name="AutoShape 26"/>
            <p:cNvCxnSpPr>
              <a:cxnSpLocks noChangeShapeType="1"/>
            </p:cNvCxnSpPr>
            <p:nvPr/>
          </p:nvCxnSpPr>
          <p:spPr bwMode="auto">
            <a:xfrm flipV="1">
              <a:off x="2588737" y="4563292"/>
              <a:ext cx="1533873" cy="76209"/>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62" name="AutoShape 27"/>
            <p:cNvCxnSpPr>
              <a:cxnSpLocks noChangeShapeType="1"/>
            </p:cNvCxnSpPr>
            <p:nvPr/>
          </p:nvCxnSpPr>
          <p:spPr bwMode="auto">
            <a:xfrm flipV="1">
              <a:off x="2588737" y="4297295"/>
              <a:ext cx="894179" cy="342205"/>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63" name="AutoShape 28"/>
            <p:cNvCxnSpPr>
              <a:cxnSpLocks noChangeShapeType="1"/>
            </p:cNvCxnSpPr>
            <p:nvPr/>
          </p:nvCxnSpPr>
          <p:spPr bwMode="auto">
            <a:xfrm>
              <a:off x="4018108" y="4075612"/>
              <a:ext cx="196328" cy="265995"/>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grpSp>
      <p:grpSp>
        <p:nvGrpSpPr>
          <p:cNvPr id="64" name="Group 53"/>
          <p:cNvGrpSpPr>
            <a:grpSpLocks/>
          </p:cNvGrpSpPr>
          <p:nvPr/>
        </p:nvGrpSpPr>
        <p:grpSpPr bwMode="auto">
          <a:xfrm>
            <a:off x="1035051" y="3276600"/>
            <a:ext cx="1727200" cy="2590800"/>
            <a:chOff x="1035423" y="3276600"/>
            <a:chExt cx="1726474" cy="2590800"/>
          </a:xfrm>
        </p:grpSpPr>
        <p:sp>
          <p:nvSpPr>
            <p:cNvPr id="65" name="Rectangle 16"/>
            <p:cNvSpPr>
              <a:spLocks noChangeArrowheads="1"/>
            </p:cNvSpPr>
            <p:nvPr/>
          </p:nvSpPr>
          <p:spPr bwMode="auto">
            <a:xfrm>
              <a:off x="1035423" y="3657600"/>
              <a:ext cx="1726474"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66" name="TextBox 26"/>
            <p:cNvSpPr txBox="1">
              <a:spLocks noChangeArrowheads="1"/>
            </p:cNvSpPr>
            <p:nvPr/>
          </p:nvSpPr>
          <p:spPr bwMode="auto">
            <a:xfrm>
              <a:off x="1618898" y="3276600"/>
              <a:ext cx="565974"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=1</a:t>
              </a:r>
            </a:p>
          </p:txBody>
        </p:sp>
      </p:grpSp>
      <p:grpSp>
        <p:nvGrpSpPr>
          <p:cNvPr id="67" name="Group 54"/>
          <p:cNvGrpSpPr>
            <a:grpSpLocks/>
          </p:cNvGrpSpPr>
          <p:nvPr/>
        </p:nvGrpSpPr>
        <p:grpSpPr bwMode="auto">
          <a:xfrm>
            <a:off x="3219451" y="3276600"/>
            <a:ext cx="1676400" cy="2590800"/>
            <a:chOff x="3219097" y="3276600"/>
            <a:chExt cx="1676400" cy="2590800"/>
          </a:xfrm>
        </p:grpSpPr>
        <p:sp>
          <p:nvSpPr>
            <p:cNvPr id="68" name="Rectangle 16"/>
            <p:cNvSpPr>
              <a:spLocks noChangeArrowheads="1"/>
            </p:cNvSpPr>
            <p:nvPr/>
          </p:nvSpPr>
          <p:spPr bwMode="auto">
            <a:xfrm>
              <a:off x="3219097" y="3657600"/>
              <a:ext cx="1676400"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69" name="TextBox 27"/>
            <p:cNvSpPr txBox="1">
              <a:spLocks noChangeArrowheads="1"/>
            </p:cNvSpPr>
            <p:nvPr/>
          </p:nvSpPr>
          <p:spPr bwMode="auto">
            <a:xfrm>
              <a:off x="3862498" y="3276600"/>
              <a:ext cx="566212"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=2</a:t>
              </a:r>
            </a:p>
          </p:txBody>
        </p:sp>
      </p:grpSp>
      <p:grpSp>
        <p:nvGrpSpPr>
          <p:cNvPr id="70" name="Group 52"/>
          <p:cNvGrpSpPr>
            <a:grpSpLocks/>
          </p:cNvGrpSpPr>
          <p:nvPr/>
        </p:nvGrpSpPr>
        <p:grpSpPr bwMode="auto">
          <a:xfrm>
            <a:off x="4018384" y="3276600"/>
            <a:ext cx="4363616" cy="2590800"/>
            <a:chOff x="4018529" y="3276600"/>
            <a:chExt cx="4363471" cy="2590800"/>
          </a:xfrm>
        </p:grpSpPr>
        <p:sp>
          <p:nvSpPr>
            <p:cNvPr id="71" name="Oval 17"/>
            <p:cNvSpPr>
              <a:spLocks noChangeArrowheads="1"/>
            </p:cNvSpPr>
            <p:nvPr/>
          </p:nvSpPr>
          <p:spPr bwMode="auto">
            <a:xfrm>
              <a:off x="5518160" y="376210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3</a:t>
              </a:r>
              <a:r>
                <a:rPr lang="en-US" b="1" baseline="30000">
                  <a:latin typeface="Calibri"/>
                  <a:cs typeface="Calibri"/>
                </a:rPr>
                <a:t>a</a:t>
              </a:r>
              <a:endParaRPr lang="en-US" b="1">
                <a:latin typeface="Calibri"/>
                <a:cs typeface="Calibri"/>
              </a:endParaRPr>
            </a:p>
          </p:txBody>
        </p:sp>
        <p:sp>
          <p:nvSpPr>
            <p:cNvPr id="72" name="Oval 18"/>
            <p:cNvSpPr>
              <a:spLocks noChangeArrowheads="1"/>
            </p:cNvSpPr>
            <p:nvPr/>
          </p:nvSpPr>
          <p:spPr bwMode="auto">
            <a:xfrm>
              <a:off x="5518245" y="5105400"/>
              <a:ext cx="627042" cy="627063"/>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3</a:t>
              </a:r>
              <a:r>
                <a:rPr lang="en-US" b="1" baseline="30000" dirty="0">
                  <a:latin typeface="Calibri"/>
                  <a:cs typeface="Calibri"/>
                </a:rPr>
                <a:t>a</a:t>
              </a:r>
              <a:endParaRPr lang="en-US" sz="2000" b="1" dirty="0">
                <a:latin typeface="Calibri"/>
                <a:cs typeface="Calibri"/>
              </a:endParaRPr>
            </a:p>
          </p:txBody>
        </p:sp>
        <p:cxnSp>
          <p:nvCxnSpPr>
            <p:cNvPr id="73" name="AutoShape 19"/>
            <p:cNvCxnSpPr>
              <a:cxnSpLocks noChangeShapeType="1"/>
              <a:endCxn id="75" idx="0"/>
            </p:cNvCxnSpPr>
            <p:nvPr/>
          </p:nvCxnSpPr>
          <p:spPr bwMode="auto">
            <a:xfrm rot="5400000">
              <a:off x="5473529" y="4747260"/>
              <a:ext cx="71628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74" name="Oval 20"/>
            <p:cNvSpPr>
              <a:spLocks noChangeArrowheads="1"/>
            </p:cNvSpPr>
            <p:nvPr/>
          </p:nvSpPr>
          <p:spPr bwMode="auto">
            <a:xfrm>
              <a:off x="6250059" y="5105400"/>
              <a:ext cx="627041" cy="627063"/>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3</a:t>
              </a:r>
              <a:r>
                <a:rPr lang="en-US" b="1" baseline="30000" dirty="0">
                  <a:latin typeface="Calibri"/>
                  <a:cs typeface="Calibri"/>
                </a:rPr>
                <a:t>b</a:t>
              </a:r>
              <a:endParaRPr lang="en-US" sz="2000" b="1" dirty="0">
                <a:latin typeface="Calibri"/>
                <a:cs typeface="Calibri"/>
              </a:endParaRPr>
            </a:p>
          </p:txBody>
        </p:sp>
        <p:cxnSp>
          <p:nvCxnSpPr>
            <p:cNvPr id="75" name="AutoShape 21"/>
            <p:cNvCxnSpPr>
              <a:cxnSpLocks noChangeShapeType="1"/>
              <a:endCxn id="77" idx="0"/>
            </p:cNvCxnSpPr>
            <p:nvPr/>
          </p:nvCxnSpPr>
          <p:spPr bwMode="auto">
            <a:xfrm rot="5400000">
              <a:off x="6448889" y="4991100"/>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76" name="Oval 22"/>
            <p:cNvSpPr>
              <a:spLocks noChangeArrowheads="1"/>
            </p:cNvSpPr>
            <p:nvPr/>
          </p:nvSpPr>
          <p:spPr bwMode="auto">
            <a:xfrm>
              <a:off x="6249680" y="424978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3</a:t>
              </a:r>
              <a:r>
                <a:rPr lang="en-US" b="1" baseline="30000">
                  <a:latin typeface="Calibri"/>
                  <a:cs typeface="Calibri"/>
                </a:rPr>
                <a:t>b</a:t>
              </a:r>
              <a:endParaRPr lang="en-US" b="1">
                <a:latin typeface="Calibri"/>
                <a:cs typeface="Calibri"/>
              </a:endParaRPr>
            </a:p>
          </p:txBody>
        </p:sp>
        <p:cxnSp>
          <p:nvCxnSpPr>
            <p:cNvPr id="77" name="AutoShape 28"/>
            <p:cNvCxnSpPr>
              <a:cxnSpLocks noChangeShapeType="1"/>
            </p:cNvCxnSpPr>
            <p:nvPr/>
          </p:nvCxnSpPr>
          <p:spPr bwMode="auto">
            <a:xfrm>
              <a:off x="6145177" y="4075612"/>
              <a:ext cx="196328" cy="265995"/>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78" name="TextBox 36"/>
            <p:cNvSpPr txBox="1">
              <a:spLocks noChangeArrowheads="1"/>
            </p:cNvSpPr>
            <p:nvPr/>
          </p:nvSpPr>
          <p:spPr bwMode="auto">
            <a:xfrm>
              <a:off x="5989568" y="3276600"/>
              <a:ext cx="566193"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=3</a:t>
              </a:r>
            </a:p>
          </p:txBody>
        </p:sp>
        <p:cxnSp>
          <p:nvCxnSpPr>
            <p:cNvPr id="79" name="AutoShape 25"/>
            <p:cNvCxnSpPr>
              <a:cxnSpLocks noChangeShapeType="1"/>
            </p:cNvCxnSpPr>
            <p:nvPr/>
          </p:nvCxnSpPr>
          <p:spPr bwMode="auto">
            <a:xfrm flipV="1">
              <a:off x="4018529" y="4075612"/>
              <a:ext cx="1499631" cy="76436"/>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80" name="AutoShape 27"/>
            <p:cNvCxnSpPr>
              <a:cxnSpLocks noChangeShapeType="1"/>
            </p:cNvCxnSpPr>
            <p:nvPr/>
          </p:nvCxnSpPr>
          <p:spPr bwMode="auto">
            <a:xfrm flipV="1">
              <a:off x="4749921" y="4297296"/>
              <a:ext cx="860064" cy="342376"/>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81" name="AutoShape 26"/>
            <p:cNvCxnSpPr>
              <a:cxnSpLocks noChangeShapeType="1"/>
            </p:cNvCxnSpPr>
            <p:nvPr/>
          </p:nvCxnSpPr>
          <p:spPr bwMode="auto">
            <a:xfrm flipV="1">
              <a:off x="4749921" y="4563292"/>
              <a:ext cx="1499759" cy="76380"/>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82" name="Rectangle 16"/>
            <p:cNvSpPr>
              <a:spLocks noChangeArrowheads="1"/>
            </p:cNvSpPr>
            <p:nvPr/>
          </p:nvSpPr>
          <p:spPr bwMode="auto">
            <a:xfrm>
              <a:off x="5352697" y="3657600"/>
              <a:ext cx="1676400"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cxnSp>
          <p:nvCxnSpPr>
            <p:cNvPr id="83" name="AutoShape 25"/>
            <p:cNvCxnSpPr>
              <a:cxnSpLocks noChangeShapeType="1"/>
            </p:cNvCxnSpPr>
            <p:nvPr/>
          </p:nvCxnSpPr>
          <p:spPr bwMode="auto">
            <a:xfrm>
              <a:off x="6150428" y="4078941"/>
              <a:ext cx="1500052" cy="1588"/>
            </a:xfrm>
            <a:prstGeom prst="straightConnector1">
              <a:avLst/>
            </a:prstGeom>
            <a:noFill/>
            <a:ln w="19050">
              <a:solidFill>
                <a:schemeClr val="tx1"/>
              </a:solidFill>
              <a:prstDash val="dash"/>
              <a:round/>
              <a:headEnd/>
              <a:tailEnd type="triangle" w="lg" len="med"/>
            </a:ln>
            <a:extLst>
              <a:ext uri="{909E8E84-426E-40dd-AFC4-6F175D3DCCD1}">
                <a14:hiddenFill xmlns:a14="http://schemas.microsoft.com/office/drawing/2010/main" xmlns="">
                  <a:noFill/>
                </a14:hiddenFill>
              </a:ext>
            </a:extLst>
          </p:spPr>
        </p:cxnSp>
        <p:cxnSp>
          <p:nvCxnSpPr>
            <p:cNvPr id="84" name="AutoShape 27"/>
            <p:cNvCxnSpPr>
              <a:cxnSpLocks noChangeShapeType="1"/>
            </p:cNvCxnSpPr>
            <p:nvPr/>
          </p:nvCxnSpPr>
          <p:spPr bwMode="auto">
            <a:xfrm flipV="1">
              <a:off x="6881948" y="4300625"/>
              <a:ext cx="860357" cy="265996"/>
            </a:xfrm>
            <a:prstGeom prst="straightConnector1">
              <a:avLst/>
            </a:prstGeom>
            <a:noFill/>
            <a:ln w="19050">
              <a:solidFill>
                <a:schemeClr val="tx1"/>
              </a:solidFill>
              <a:prstDash val="dash"/>
              <a:round/>
              <a:headEnd/>
              <a:tailEnd type="triangle" w="lg" len="med"/>
            </a:ln>
            <a:extLst>
              <a:ext uri="{909E8E84-426E-40dd-AFC4-6F175D3DCCD1}">
                <a14:hiddenFill xmlns:a14="http://schemas.microsoft.com/office/drawing/2010/main" xmlns="">
                  <a:noFill/>
                </a14:hiddenFill>
              </a:ext>
            </a:extLst>
          </p:spPr>
        </p:cxnSp>
        <p:cxnSp>
          <p:nvCxnSpPr>
            <p:cNvPr id="85" name="AutoShape 26"/>
            <p:cNvCxnSpPr>
              <a:cxnSpLocks noChangeShapeType="1"/>
            </p:cNvCxnSpPr>
            <p:nvPr/>
          </p:nvCxnSpPr>
          <p:spPr bwMode="auto">
            <a:xfrm>
              <a:off x="6881948" y="4566621"/>
              <a:ext cx="1500052" cy="1588"/>
            </a:xfrm>
            <a:prstGeom prst="straightConnector1">
              <a:avLst/>
            </a:prstGeom>
            <a:noFill/>
            <a:ln w="19050">
              <a:solidFill>
                <a:schemeClr val="tx1"/>
              </a:solidFill>
              <a:prstDash val="dash"/>
              <a:round/>
              <a:headEnd/>
              <a:tailEnd type="triangle" w="lg"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2644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49.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294" y="1771650"/>
            <a:ext cx="4723413" cy="3957895"/>
          </a:xfrm>
          <a:prstGeom prst="rect">
            <a:avLst/>
          </a:prstGeom>
        </p:spPr>
      </p:pic>
    </p:spTree>
    <p:extLst>
      <p:ext uri="{BB962C8B-B14F-4D97-AF65-F5344CB8AC3E}">
        <p14:creationId xmlns:p14="http://schemas.microsoft.com/office/powerpoint/2010/main" val="1877871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SimHei" charset="-122"/>
                <a:ea typeface="SimHei" charset="-122"/>
                <a:cs typeface="SimHei" charset="-122"/>
              </a:rPr>
              <a:t>Pacman </a:t>
            </a:r>
            <a:r>
              <a:rPr lang="zh-CN" altLang="en-US" sz="3600" dirty="0">
                <a:latin typeface="SimHei" charset="-122"/>
                <a:ea typeface="SimHei" charset="-122"/>
                <a:cs typeface="SimHei" charset="-122"/>
              </a:rPr>
              <a:t>追踪幽灵视频演示</a:t>
            </a:r>
            <a:r>
              <a:rPr lang="en-US" sz="3600" dirty="0">
                <a:latin typeface="SimHei" charset="-122"/>
                <a:ea typeface="SimHei" charset="-122"/>
                <a:cs typeface="SimHei" charset="-122"/>
              </a:rPr>
              <a:t> Ghost DBN </a:t>
            </a:r>
            <a:r>
              <a:rPr lang="zh-CN" altLang="en-US" sz="3600" dirty="0">
                <a:latin typeface="SimHei" charset="-122"/>
                <a:ea typeface="SimHei" charset="-122"/>
                <a:cs typeface="SimHei" charset="-122"/>
              </a:rPr>
              <a:t>模型</a:t>
            </a:r>
            <a:endParaRPr lang="en-US" sz="3600" dirty="0">
              <a:latin typeface="SimHei" charset="-122"/>
              <a:ea typeface="SimHei" charset="-122"/>
              <a:cs typeface="SimHei" charset="-122"/>
            </a:endParaRPr>
          </a:p>
        </p:txBody>
      </p:sp>
      <p:pic>
        <p:nvPicPr>
          <p:cNvPr id="5" name="pacman-sonar-ghost-dbn-mod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4174" y="1143001"/>
            <a:ext cx="8531225" cy="5332015"/>
          </a:xfrm>
          <a:prstGeom prst="rect">
            <a:avLst/>
          </a:prstGeom>
        </p:spPr>
      </p:pic>
    </p:spTree>
    <p:extLst>
      <p:ext uri="{BB962C8B-B14F-4D97-AF65-F5344CB8AC3E}">
        <p14:creationId xmlns:p14="http://schemas.microsoft.com/office/powerpoint/2010/main" val="109992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dirty="0">
                <a:latin typeface="SimHei" charset="-122"/>
                <a:ea typeface="SimHei" charset="-122"/>
                <a:cs typeface="SimHei" charset="-122"/>
              </a:rPr>
              <a:t>DBNs</a:t>
            </a:r>
            <a:r>
              <a:rPr lang="zh-CN" altLang="en-US" dirty="0">
                <a:latin typeface="SimHei" charset="-122"/>
                <a:ea typeface="SimHei" charset="-122"/>
                <a:cs typeface="SimHei" charset="-122"/>
              </a:rPr>
              <a:t>中的精确推理</a:t>
            </a:r>
            <a:endParaRPr lang="en-US" dirty="0">
              <a:latin typeface="SimHei" charset="-122"/>
              <a:ea typeface="SimHei" charset="-122"/>
              <a:cs typeface="SimHei" charset="-122"/>
            </a:endParaRPr>
          </a:p>
        </p:txBody>
      </p:sp>
      <p:sp>
        <p:nvSpPr>
          <p:cNvPr id="19459" name="Content Placeholder 2"/>
          <p:cNvSpPr>
            <a:spLocks noGrp="1"/>
          </p:cNvSpPr>
          <p:nvPr>
            <p:ph idx="1"/>
          </p:nvPr>
        </p:nvSpPr>
        <p:spPr>
          <a:xfrm>
            <a:off x="164897" y="1272380"/>
            <a:ext cx="8902903" cy="5357020"/>
          </a:xfrm>
        </p:spPr>
        <p:txBody>
          <a:bodyPr/>
          <a:lstStyle/>
          <a:p>
            <a:r>
              <a:rPr lang="zh-CN" altLang="en-US" sz="2400" dirty="0">
                <a:latin typeface="SimSun" charset="-122"/>
                <a:ea typeface="SimSun" charset="-122"/>
                <a:cs typeface="SimSun" charset="-122"/>
              </a:rPr>
              <a:t>变量消除法同样应用于动态贝叶斯网络</a:t>
            </a:r>
            <a:endParaRPr lang="en-US" sz="2400" dirty="0">
              <a:latin typeface="SimSun" charset="-122"/>
              <a:ea typeface="SimSun" charset="-122"/>
              <a:cs typeface="SimSun" charset="-122"/>
            </a:endParaRPr>
          </a:p>
          <a:p>
            <a:pPr lvl="6"/>
            <a:endParaRPr lang="en-US" sz="1200" dirty="0">
              <a:latin typeface="SimSun" charset="-122"/>
              <a:ea typeface="SimSun" charset="-122"/>
              <a:cs typeface="SimSun" charset="-122"/>
            </a:endParaRPr>
          </a:p>
          <a:p>
            <a:r>
              <a:rPr lang="zh-CN" altLang="en-US" sz="2400" dirty="0">
                <a:latin typeface="SimSun" charset="-122"/>
                <a:ea typeface="SimSun" charset="-122"/>
                <a:cs typeface="SimSun" charset="-122"/>
              </a:rPr>
              <a:t>步骤</a:t>
            </a:r>
            <a:r>
              <a:rPr lang="en-US" sz="2400" dirty="0">
                <a:latin typeface="SimSun" charset="-122"/>
                <a:ea typeface="SimSun" charset="-122"/>
                <a:cs typeface="SimSun" charset="-122"/>
              </a:rPr>
              <a:t>: </a:t>
            </a:r>
            <a:r>
              <a:rPr lang="ja-JP" altLang="en-US" sz="2400" dirty="0">
                <a:latin typeface="SimSun" charset="-122"/>
                <a:ea typeface="SimSun" charset="-122"/>
                <a:cs typeface="SimSun" charset="-122"/>
              </a:rPr>
              <a:t>“</a:t>
            </a:r>
            <a:r>
              <a:rPr lang="zh-CN" altLang="en-US" sz="2400" dirty="0">
                <a:latin typeface="SimSun" charset="-122"/>
                <a:ea typeface="SimSun" charset="-122"/>
                <a:cs typeface="SimSun" charset="-122"/>
              </a:rPr>
              <a:t>展开</a:t>
            </a:r>
            <a:r>
              <a:rPr lang="ja-JP" altLang="en-US" sz="2400" dirty="0">
                <a:latin typeface="SimSun" charset="-122"/>
                <a:ea typeface="SimSun" charset="-122"/>
                <a:cs typeface="SimSun" charset="-122"/>
              </a:rPr>
              <a:t>”</a:t>
            </a:r>
            <a:r>
              <a:rPr lang="en-US" altLang="zh-CN" sz="2400" dirty="0">
                <a:latin typeface="SimSun" charset="-122"/>
                <a:ea typeface="SimSun" charset="-122"/>
                <a:cs typeface="SimSun" charset="-122"/>
              </a:rPr>
              <a:t>T</a:t>
            </a:r>
            <a:r>
              <a:rPr lang="zh-CN" altLang="en-US" sz="2400" dirty="0">
                <a:latin typeface="SimSun" charset="-122"/>
                <a:ea typeface="SimSun" charset="-122"/>
                <a:cs typeface="SimSun" charset="-122"/>
              </a:rPr>
              <a:t> 个时刻的网络结构</a:t>
            </a:r>
            <a:r>
              <a:rPr lang="en-US" altLang="ja-JP" sz="2400" dirty="0">
                <a:latin typeface="SimSun" charset="-122"/>
                <a:ea typeface="SimSun" charset="-122"/>
                <a:cs typeface="SimSun" charset="-122"/>
              </a:rPr>
              <a:t>, </a:t>
            </a:r>
            <a:r>
              <a:rPr lang="zh-CN" altLang="en-US" sz="2400" dirty="0">
                <a:latin typeface="SimSun" charset="-122"/>
                <a:ea typeface="SimSun" charset="-122"/>
                <a:cs typeface="SimSun" charset="-122"/>
              </a:rPr>
              <a:t>然后消除变量，直到计算出</a:t>
            </a:r>
            <a:r>
              <a:rPr lang="en-US" altLang="ja-JP" sz="2400" dirty="0">
                <a:latin typeface="SimSun" charset="-122"/>
                <a:ea typeface="SimSun" charset="-122"/>
                <a:cs typeface="SimSun" charset="-122"/>
              </a:rPr>
              <a:t> P(X</a:t>
            </a:r>
            <a:r>
              <a:rPr lang="en-US" altLang="ja-JP" sz="2400" baseline="-25000" dirty="0">
                <a:latin typeface="SimSun" charset="-122"/>
                <a:ea typeface="SimSun" charset="-122"/>
                <a:cs typeface="SimSun" charset="-122"/>
              </a:rPr>
              <a:t>T</a:t>
            </a:r>
            <a:r>
              <a:rPr lang="en-US" altLang="ja-JP" sz="2400" dirty="0">
                <a:latin typeface="SimSun" charset="-122"/>
                <a:ea typeface="SimSun" charset="-122"/>
                <a:cs typeface="SimSun" charset="-122"/>
              </a:rPr>
              <a:t>|e</a:t>
            </a:r>
            <a:r>
              <a:rPr lang="en-US" altLang="ja-JP" sz="2400" baseline="-25000" dirty="0">
                <a:latin typeface="SimSun" charset="-122"/>
                <a:ea typeface="SimSun" charset="-122"/>
                <a:cs typeface="SimSun" charset="-122"/>
              </a:rPr>
              <a:t>1:T</a:t>
            </a:r>
            <a:r>
              <a:rPr lang="en-US" altLang="ja-JP" sz="2400" dirty="0">
                <a:latin typeface="SimSun" charset="-122"/>
                <a:ea typeface="SimSun" charset="-122"/>
                <a:cs typeface="SimSun" charset="-122"/>
              </a:rPr>
              <a:t>)</a:t>
            </a:r>
          </a:p>
          <a:p>
            <a:endParaRPr lang="en-US" sz="2400" dirty="0">
              <a:latin typeface="SimSun" charset="-122"/>
              <a:ea typeface="SimSun" charset="-122"/>
              <a:cs typeface="SimSun" charset="-122"/>
            </a:endParaRPr>
          </a:p>
          <a:p>
            <a:pPr lvl="4"/>
            <a:endParaRPr lang="en-US" sz="1200" dirty="0">
              <a:latin typeface="SimSun" charset="-122"/>
              <a:ea typeface="SimSun" charset="-122"/>
              <a:cs typeface="SimSun" charset="-122"/>
            </a:endParaRPr>
          </a:p>
          <a:p>
            <a:pPr lvl="2"/>
            <a:endParaRPr lang="en-US" sz="16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3600" dirty="0">
              <a:latin typeface="SimSun" charset="-122"/>
              <a:ea typeface="SimSun" charset="-122"/>
              <a:cs typeface="SimSun" charset="-122"/>
            </a:endParaRPr>
          </a:p>
          <a:p>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在线置信度更新</a:t>
            </a:r>
            <a:r>
              <a:rPr lang="en-US" sz="2400" dirty="0">
                <a:latin typeface="SimSun" charset="-122"/>
                <a:ea typeface="SimSun" charset="-122"/>
                <a:cs typeface="SimSun" charset="-122"/>
              </a:rPr>
              <a:t>: Eliminate all variables from the previous time step; store factors for current time only</a:t>
            </a:r>
          </a:p>
          <a:p>
            <a:endParaRPr lang="en-US" sz="2400" dirty="0">
              <a:latin typeface="SimSun" charset="-122"/>
              <a:ea typeface="SimSun" charset="-122"/>
              <a:cs typeface="SimSun" charset="-122"/>
            </a:endParaRPr>
          </a:p>
          <a:p>
            <a:pPr>
              <a:buFont typeface="Wingdings" pitchFamily="2" charset="2"/>
              <a:buNone/>
            </a:pP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p:txBody>
      </p:sp>
      <p:grpSp>
        <p:nvGrpSpPr>
          <p:cNvPr id="2" name="Group 4"/>
          <p:cNvGrpSpPr>
            <a:grpSpLocks/>
          </p:cNvGrpSpPr>
          <p:nvPr/>
        </p:nvGrpSpPr>
        <p:grpSpPr bwMode="auto">
          <a:xfrm>
            <a:off x="1822451" y="3152775"/>
            <a:ext cx="1358900" cy="1970088"/>
            <a:chOff x="1231366" y="3762103"/>
            <a:chExt cx="1358537" cy="1970314"/>
          </a:xfrm>
        </p:grpSpPr>
        <p:sp>
          <p:nvSpPr>
            <p:cNvPr id="80932" name="Oval 2"/>
            <p:cNvSpPr>
              <a:spLocks noChangeArrowheads="1"/>
            </p:cNvSpPr>
            <p:nvPr/>
          </p:nvSpPr>
          <p:spPr bwMode="auto">
            <a:xfrm>
              <a:off x="1231366" y="376210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1</a:t>
              </a:r>
              <a:r>
                <a:rPr lang="en-US" b="1" baseline="30000">
                  <a:latin typeface="Calibri"/>
                  <a:cs typeface="Calibri"/>
                </a:rPr>
                <a:t>a</a:t>
              </a:r>
              <a:endParaRPr lang="en-US" b="1">
                <a:latin typeface="Calibri"/>
                <a:cs typeface="Calibri"/>
              </a:endParaRPr>
            </a:p>
          </p:txBody>
        </p:sp>
        <p:sp>
          <p:nvSpPr>
            <p:cNvPr id="7" name="Oval 3"/>
            <p:cNvSpPr>
              <a:spLocks noChangeArrowheads="1"/>
            </p:cNvSpPr>
            <p:nvPr/>
          </p:nvSpPr>
          <p:spPr bwMode="auto">
            <a:xfrm>
              <a:off x="1231366" y="5105282"/>
              <a:ext cx="626895"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1</a:t>
              </a:r>
              <a:r>
                <a:rPr lang="en-US" b="1" baseline="30000" dirty="0">
                  <a:latin typeface="Calibri"/>
                  <a:cs typeface="Calibri"/>
                </a:rPr>
                <a:t>a</a:t>
              </a:r>
              <a:endParaRPr lang="en-US" sz="2000" b="1" dirty="0">
                <a:latin typeface="Calibri"/>
                <a:cs typeface="Calibri"/>
              </a:endParaRPr>
            </a:p>
          </p:txBody>
        </p:sp>
        <p:cxnSp>
          <p:nvCxnSpPr>
            <p:cNvPr id="80934" name="AutoShape 4"/>
            <p:cNvCxnSpPr>
              <a:cxnSpLocks noChangeShapeType="1"/>
              <a:stCxn id="80932" idx="4"/>
              <a:endCxn id="7" idx="0"/>
            </p:cNvCxnSpPr>
            <p:nvPr/>
          </p:nvCxnSpPr>
          <p:spPr bwMode="auto">
            <a:xfrm rot="5400000">
              <a:off x="1186735" y="4747260"/>
              <a:ext cx="71628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9" name="Oval 5"/>
            <p:cNvSpPr>
              <a:spLocks noChangeArrowheads="1"/>
            </p:cNvSpPr>
            <p:nvPr/>
          </p:nvSpPr>
          <p:spPr bwMode="auto">
            <a:xfrm>
              <a:off x="1963009" y="5105282"/>
              <a:ext cx="626894"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1</a:t>
              </a:r>
              <a:r>
                <a:rPr lang="en-US" b="1" baseline="30000" dirty="0">
                  <a:latin typeface="Calibri"/>
                  <a:cs typeface="Calibri"/>
                </a:rPr>
                <a:t>b</a:t>
              </a:r>
              <a:endParaRPr lang="en-US" sz="2000" b="1" dirty="0">
                <a:latin typeface="Calibri"/>
                <a:cs typeface="Calibri"/>
              </a:endParaRPr>
            </a:p>
          </p:txBody>
        </p:sp>
        <p:cxnSp>
          <p:nvCxnSpPr>
            <p:cNvPr id="80936" name="AutoShape 6"/>
            <p:cNvCxnSpPr>
              <a:cxnSpLocks noChangeShapeType="1"/>
              <a:stCxn id="80937" idx="4"/>
              <a:endCxn id="9" idx="0"/>
            </p:cNvCxnSpPr>
            <p:nvPr/>
          </p:nvCxnSpPr>
          <p:spPr bwMode="auto">
            <a:xfrm rot="5400000">
              <a:off x="2162095" y="4991100"/>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80937" name="Oval 9"/>
            <p:cNvSpPr>
              <a:spLocks noChangeArrowheads="1"/>
            </p:cNvSpPr>
            <p:nvPr/>
          </p:nvSpPr>
          <p:spPr bwMode="auto">
            <a:xfrm>
              <a:off x="1962886" y="424978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1</a:t>
              </a:r>
              <a:r>
                <a:rPr lang="en-US" b="1" baseline="30000">
                  <a:latin typeface="Calibri"/>
                  <a:cs typeface="Calibri"/>
                </a:rPr>
                <a:t>b</a:t>
              </a:r>
              <a:endParaRPr lang="en-US" b="1">
                <a:latin typeface="Calibri"/>
                <a:cs typeface="Calibri"/>
              </a:endParaRPr>
            </a:p>
          </p:txBody>
        </p:sp>
      </p:grpSp>
      <p:grpSp>
        <p:nvGrpSpPr>
          <p:cNvPr id="3" name="Group 11"/>
          <p:cNvGrpSpPr>
            <a:grpSpLocks/>
          </p:cNvGrpSpPr>
          <p:nvPr/>
        </p:nvGrpSpPr>
        <p:grpSpPr bwMode="auto">
          <a:xfrm>
            <a:off x="2449636" y="3152775"/>
            <a:ext cx="2890714" cy="1970088"/>
            <a:chOff x="1858495" y="3762103"/>
            <a:chExt cx="2891133" cy="1970314"/>
          </a:xfrm>
        </p:grpSpPr>
        <p:sp>
          <p:nvSpPr>
            <p:cNvPr id="80922" name="Oval 17"/>
            <p:cNvSpPr>
              <a:spLocks noChangeArrowheads="1"/>
            </p:cNvSpPr>
            <p:nvPr/>
          </p:nvSpPr>
          <p:spPr bwMode="auto">
            <a:xfrm>
              <a:off x="3391091" y="376210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2</a:t>
              </a:r>
              <a:r>
                <a:rPr lang="en-US" b="1" baseline="30000">
                  <a:latin typeface="Calibri"/>
                  <a:cs typeface="Calibri"/>
                </a:rPr>
                <a:t>a</a:t>
              </a:r>
              <a:endParaRPr lang="en-US" b="1">
                <a:latin typeface="Calibri"/>
                <a:cs typeface="Calibri"/>
              </a:endParaRPr>
            </a:p>
          </p:txBody>
        </p:sp>
        <p:sp>
          <p:nvSpPr>
            <p:cNvPr id="14" name="Oval 18"/>
            <p:cNvSpPr>
              <a:spLocks noChangeArrowheads="1"/>
            </p:cNvSpPr>
            <p:nvPr/>
          </p:nvSpPr>
          <p:spPr bwMode="auto">
            <a:xfrm>
              <a:off x="3390531" y="5105282"/>
              <a:ext cx="627154"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2</a:t>
              </a:r>
              <a:r>
                <a:rPr lang="en-US" b="1" baseline="30000" dirty="0">
                  <a:latin typeface="Calibri"/>
                  <a:cs typeface="Calibri"/>
                </a:rPr>
                <a:t>a</a:t>
              </a:r>
              <a:endParaRPr lang="en-US" sz="2000" b="1" dirty="0">
                <a:latin typeface="Calibri"/>
                <a:cs typeface="Calibri"/>
              </a:endParaRPr>
            </a:p>
          </p:txBody>
        </p:sp>
        <p:cxnSp>
          <p:nvCxnSpPr>
            <p:cNvPr id="80924" name="AutoShape 19"/>
            <p:cNvCxnSpPr>
              <a:cxnSpLocks noChangeShapeType="1"/>
              <a:stCxn id="80922" idx="4"/>
              <a:endCxn id="14" idx="0"/>
            </p:cNvCxnSpPr>
            <p:nvPr/>
          </p:nvCxnSpPr>
          <p:spPr bwMode="auto">
            <a:xfrm rot="5400000">
              <a:off x="3346460" y="4747260"/>
              <a:ext cx="71628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16" name="Oval 20"/>
            <p:cNvSpPr>
              <a:spLocks noChangeArrowheads="1"/>
            </p:cNvSpPr>
            <p:nvPr/>
          </p:nvSpPr>
          <p:spPr bwMode="auto">
            <a:xfrm>
              <a:off x="4122475" y="5105282"/>
              <a:ext cx="627153" cy="627135"/>
            </a:xfrm>
            <a:prstGeom prst="ellipse">
              <a:avLst/>
            </a:prstGeom>
            <a:solidFill>
              <a:schemeClr val="accent2">
                <a:lumMod val="20000"/>
                <a:lumOff val="80000"/>
              </a:schemeClr>
            </a:solidFill>
            <a:ln w="9525">
              <a:solidFill>
                <a:schemeClr val="tx1"/>
              </a:solidFill>
              <a:round/>
              <a:headEnd/>
              <a:tailEnd/>
            </a:ln>
            <a:effectLst/>
          </p:spPr>
          <p:txBody>
            <a:bodyPr wrap="none" anchor="ctr"/>
            <a:lstStyle/>
            <a:p>
              <a:pPr algn="ctr">
                <a:defRPr/>
              </a:pPr>
              <a:r>
                <a:rPr lang="en-US" b="1" dirty="0">
                  <a:latin typeface="Calibri"/>
                  <a:cs typeface="Calibri"/>
                </a:rPr>
                <a:t>E</a:t>
              </a:r>
              <a:r>
                <a:rPr lang="en-US" sz="1600" b="1" baseline="-25000" dirty="0">
                  <a:latin typeface="Calibri"/>
                  <a:cs typeface="Calibri"/>
                </a:rPr>
                <a:t>2</a:t>
              </a:r>
              <a:r>
                <a:rPr lang="en-US" b="1" baseline="30000" dirty="0">
                  <a:latin typeface="Calibri"/>
                  <a:cs typeface="Calibri"/>
                </a:rPr>
                <a:t>b</a:t>
              </a:r>
              <a:endParaRPr lang="en-US" sz="2000" b="1" dirty="0">
                <a:latin typeface="Calibri"/>
                <a:cs typeface="Calibri"/>
              </a:endParaRPr>
            </a:p>
          </p:txBody>
        </p:sp>
        <p:cxnSp>
          <p:nvCxnSpPr>
            <p:cNvPr id="80926" name="AutoShape 21"/>
            <p:cNvCxnSpPr>
              <a:cxnSpLocks noChangeShapeType="1"/>
              <a:stCxn id="80927" idx="4"/>
              <a:endCxn id="16" idx="0"/>
            </p:cNvCxnSpPr>
            <p:nvPr/>
          </p:nvCxnSpPr>
          <p:spPr bwMode="auto">
            <a:xfrm rot="5400000">
              <a:off x="4321820" y="4991100"/>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80927" name="Oval 22"/>
            <p:cNvSpPr>
              <a:spLocks noChangeArrowheads="1"/>
            </p:cNvSpPr>
            <p:nvPr/>
          </p:nvSpPr>
          <p:spPr bwMode="auto">
            <a:xfrm>
              <a:off x="4122611" y="4249783"/>
              <a:ext cx="627017" cy="6270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b="1">
                  <a:latin typeface="Calibri"/>
                  <a:cs typeface="Calibri"/>
                </a:rPr>
                <a:t>G</a:t>
              </a:r>
              <a:r>
                <a:rPr lang="en-US" b="1" baseline="-25000">
                  <a:latin typeface="Calibri"/>
                  <a:cs typeface="Calibri"/>
                </a:rPr>
                <a:t>2</a:t>
              </a:r>
              <a:r>
                <a:rPr lang="en-US" b="1" baseline="30000">
                  <a:latin typeface="Calibri"/>
                  <a:cs typeface="Calibri"/>
                </a:rPr>
                <a:t>b</a:t>
              </a:r>
              <a:endParaRPr lang="en-US" b="1">
                <a:latin typeface="Calibri"/>
                <a:cs typeface="Calibri"/>
              </a:endParaRPr>
            </a:p>
          </p:txBody>
        </p:sp>
        <p:cxnSp>
          <p:nvCxnSpPr>
            <p:cNvPr id="80928" name="AutoShape 25"/>
            <p:cNvCxnSpPr>
              <a:cxnSpLocks noChangeShapeType="1"/>
              <a:stCxn id="80932" idx="6"/>
              <a:endCxn id="80922" idx="2"/>
            </p:cNvCxnSpPr>
            <p:nvPr/>
          </p:nvCxnSpPr>
          <p:spPr bwMode="auto">
            <a:xfrm>
              <a:off x="1858495" y="3999403"/>
              <a:ext cx="1532596" cy="76209"/>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80929" name="AutoShape 26"/>
            <p:cNvCxnSpPr>
              <a:cxnSpLocks noChangeShapeType="1"/>
              <a:stCxn id="80937" idx="6"/>
              <a:endCxn id="80927" idx="2"/>
            </p:cNvCxnSpPr>
            <p:nvPr/>
          </p:nvCxnSpPr>
          <p:spPr bwMode="auto">
            <a:xfrm>
              <a:off x="2590316" y="4487083"/>
              <a:ext cx="1532295" cy="76209"/>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80930" name="AutoShape 27"/>
            <p:cNvCxnSpPr>
              <a:cxnSpLocks noChangeShapeType="1"/>
              <a:stCxn id="80937" idx="6"/>
              <a:endCxn id="80922" idx="3"/>
            </p:cNvCxnSpPr>
            <p:nvPr/>
          </p:nvCxnSpPr>
          <p:spPr bwMode="auto">
            <a:xfrm flipV="1">
              <a:off x="2590316" y="4297295"/>
              <a:ext cx="892599" cy="1897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80931" name="AutoShape 28"/>
            <p:cNvCxnSpPr>
              <a:cxnSpLocks noChangeShapeType="1"/>
              <a:stCxn id="80922" idx="6"/>
              <a:endCxn id="80927" idx="1"/>
            </p:cNvCxnSpPr>
            <p:nvPr/>
          </p:nvCxnSpPr>
          <p:spPr bwMode="auto">
            <a:xfrm>
              <a:off x="4018108" y="4075612"/>
              <a:ext cx="196328" cy="265995"/>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grpSp>
      <p:sp>
        <p:nvSpPr>
          <p:cNvPr id="30" name="Oval 17"/>
          <p:cNvSpPr>
            <a:spLocks noChangeArrowheads="1"/>
          </p:cNvSpPr>
          <p:nvPr/>
        </p:nvSpPr>
        <p:spPr bwMode="auto">
          <a:xfrm>
            <a:off x="6108703" y="3152778"/>
            <a:ext cx="627063" cy="627063"/>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8" tIns="45719" rIns="91438" bIns="45719" anchor="ctr"/>
          <a:lstStyle/>
          <a:p>
            <a:pPr algn="ctr"/>
            <a:r>
              <a:rPr lang="en-US" b="1">
                <a:latin typeface="Calibri"/>
                <a:cs typeface="Calibri"/>
              </a:rPr>
              <a:t>G</a:t>
            </a:r>
            <a:r>
              <a:rPr lang="en-US" b="1" baseline="-25000">
                <a:latin typeface="Calibri"/>
                <a:cs typeface="Calibri"/>
              </a:rPr>
              <a:t>3</a:t>
            </a:r>
            <a:r>
              <a:rPr lang="en-US" b="1" baseline="30000">
                <a:latin typeface="Calibri"/>
                <a:cs typeface="Calibri"/>
              </a:rPr>
              <a:t>a</a:t>
            </a:r>
            <a:endParaRPr lang="en-US" b="1">
              <a:latin typeface="Calibri"/>
              <a:cs typeface="Calibri"/>
            </a:endParaRPr>
          </a:p>
        </p:txBody>
      </p:sp>
      <p:sp>
        <p:nvSpPr>
          <p:cNvPr id="31" name="Oval 18"/>
          <p:cNvSpPr>
            <a:spLocks noChangeArrowheads="1"/>
          </p:cNvSpPr>
          <p:nvPr/>
        </p:nvSpPr>
        <p:spPr bwMode="auto">
          <a:xfrm>
            <a:off x="6108703" y="4495803"/>
            <a:ext cx="627063" cy="627063"/>
          </a:xfrm>
          <a:prstGeom prst="ellipse">
            <a:avLst/>
          </a:prstGeom>
          <a:solidFill>
            <a:schemeClr val="accent2">
              <a:lumMod val="20000"/>
              <a:lumOff val="80000"/>
            </a:schemeClr>
          </a:solidFill>
          <a:ln w="9525">
            <a:solidFill>
              <a:schemeClr val="tx1"/>
            </a:solidFill>
            <a:round/>
            <a:headEnd/>
            <a:tailEnd/>
          </a:ln>
          <a:effectLst/>
        </p:spPr>
        <p:txBody>
          <a:bodyPr wrap="none" lIns="91438" tIns="45719" rIns="91438" bIns="45719" anchor="ctr"/>
          <a:lstStyle/>
          <a:p>
            <a:pPr algn="ctr">
              <a:defRPr/>
            </a:pPr>
            <a:r>
              <a:rPr lang="en-US" b="1" dirty="0">
                <a:latin typeface="Calibri"/>
                <a:cs typeface="Calibri"/>
              </a:rPr>
              <a:t>E</a:t>
            </a:r>
            <a:r>
              <a:rPr lang="en-US" sz="1600" b="1" baseline="-25000" dirty="0">
                <a:latin typeface="Calibri"/>
                <a:cs typeface="Calibri"/>
              </a:rPr>
              <a:t>3</a:t>
            </a:r>
            <a:r>
              <a:rPr lang="en-US" b="1" baseline="30000" dirty="0">
                <a:latin typeface="Calibri"/>
                <a:cs typeface="Calibri"/>
              </a:rPr>
              <a:t>a</a:t>
            </a:r>
            <a:endParaRPr lang="en-US" sz="2000" b="1" dirty="0">
              <a:latin typeface="Calibri"/>
              <a:cs typeface="Calibri"/>
            </a:endParaRPr>
          </a:p>
        </p:txBody>
      </p:sp>
      <p:cxnSp>
        <p:nvCxnSpPr>
          <p:cNvPr id="32" name="AutoShape 19"/>
          <p:cNvCxnSpPr>
            <a:cxnSpLocks noChangeShapeType="1"/>
            <a:stCxn id="30" idx="4"/>
            <a:endCxn id="31" idx="0"/>
          </p:cNvCxnSpPr>
          <p:nvPr/>
        </p:nvCxnSpPr>
        <p:spPr bwMode="auto">
          <a:xfrm rot="5400000">
            <a:off x="6063459" y="4137821"/>
            <a:ext cx="717551" cy="1587"/>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33" name="Oval 20"/>
          <p:cNvSpPr>
            <a:spLocks noChangeArrowheads="1"/>
          </p:cNvSpPr>
          <p:nvPr/>
        </p:nvSpPr>
        <p:spPr bwMode="auto">
          <a:xfrm>
            <a:off x="6840539" y="4495803"/>
            <a:ext cx="627063" cy="627063"/>
          </a:xfrm>
          <a:prstGeom prst="ellipse">
            <a:avLst/>
          </a:prstGeom>
          <a:solidFill>
            <a:schemeClr val="accent2">
              <a:lumMod val="20000"/>
              <a:lumOff val="80000"/>
            </a:schemeClr>
          </a:solidFill>
          <a:ln w="9525">
            <a:solidFill>
              <a:schemeClr val="tx1"/>
            </a:solidFill>
            <a:round/>
            <a:headEnd/>
            <a:tailEnd/>
          </a:ln>
          <a:effectLst/>
        </p:spPr>
        <p:txBody>
          <a:bodyPr wrap="none" lIns="91438" tIns="45719" rIns="91438" bIns="45719" anchor="ctr"/>
          <a:lstStyle/>
          <a:p>
            <a:pPr algn="ctr">
              <a:defRPr/>
            </a:pPr>
            <a:r>
              <a:rPr lang="en-US" b="1" dirty="0">
                <a:latin typeface="Calibri"/>
                <a:cs typeface="Calibri"/>
              </a:rPr>
              <a:t>E</a:t>
            </a:r>
            <a:r>
              <a:rPr lang="en-US" sz="1600" b="1" baseline="-25000" dirty="0">
                <a:latin typeface="Calibri"/>
                <a:cs typeface="Calibri"/>
              </a:rPr>
              <a:t>3</a:t>
            </a:r>
            <a:r>
              <a:rPr lang="en-US" b="1" baseline="30000" dirty="0">
                <a:latin typeface="Calibri"/>
                <a:cs typeface="Calibri"/>
              </a:rPr>
              <a:t>b</a:t>
            </a:r>
            <a:endParaRPr lang="en-US" sz="2000" b="1" dirty="0">
              <a:latin typeface="Calibri"/>
              <a:cs typeface="Calibri"/>
            </a:endParaRPr>
          </a:p>
        </p:txBody>
      </p:sp>
      <p:cxnSp>
        <p:nvCxnSpPr>
          <p:cNvPr id="34" name="AutoShape 21"/>
          <p:cNvCxnSpPr>
            <a:cxnSpLocks noChangeShapeType="1"/>
            <a:stCxn id="35" idx="4"/>
            <a:endCxn id="33" idx="0"/>
          </p:cNvCxnSpPr>
          <p:nvPr/>
        </p:nvCxnSpPr>
        <p:spPr bwMode="auto">
          <a:xfrm rot="5400000">
            <a:off x="7039769" y="4382295"/>
            <a:ext cx="228600" cy="1588"/>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sp>
        <p:nvSpPr>
          <p:cNvPr id="35" name="Oval 22"/>
          <p:cNvSpPr>
            <a:spLocks noChangeArrowheads="1"/>
          </p:cNvSpPr>
          <p:nvPr/>
        </p:nvSpPr>
        <p:spPr bwMode="auto">
          <a:xfrm>
            <a:off x="6840539" y="3640139"/>
            <a:ext cx="627063" cy="627063"/>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8" tIns="45719" rIns="91438" bIns="45719" anchor="ctr"/>
          <a:lstStyle/>
          <a:p>
            <a:pPr algn="ctr"/>
            <a:r>
              <a:rPr lang="en-US" b="1">
                <a:latin typeface="Calibri"/>
                <a:cs typeface="Calibri"/>
              </a:rPr>
              <a:t>G</a:t>
            </a:r>
            <a:r>
              <a:rPr lang="en-US" b="1" baseline="-25000">
                <a:latin typeface="Calibri"/>
                <a:cs typeface="Calibri"/>
              </a:rPr>
              <a:t>3</a:t>
            </a:r>
            <a:r>
              <a:rPr lang="en-US" b="1" baseline="30000">
                <a:latin typeface="Calibri"/>
                <a:cs typeface="Calibri"/>
              </a:rPr>
              <a:t>b</a:t>
            </a:r>
            <a:endParaRPr lang="en-US" b="1">
              <a:latin typeface="Calibri"/>
              <a:cs typeface="Calibri"/>
            </a:endParaRPr>
          </a:p>
        </p:txBody>
      </p:sp>
      <p:cxnSp>
        <p:nvCxnSpPr>
          <p:cNvPr id="36" name="AutoShape 28"/>
          <p:cNvCxnSpPr>
            <a:cxnSpLocks noChangeShapeType="1"/>
            <a:stCxn id="30" idx="6"/>
            <a:endCxn id="35" idx="1"/>
          </p:cNvCxnSpPr>
          <p:nvPr/>
        </p:nvCxnSpPr>
        <p:spPr bwMode="auto">
          <a:xfrm>
            <a:off x="6735764" y="3465514"/>
            <a:ext cx="196851" cy="266700"/>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8" name="AutoShape 25"/>
          <p:cNvCxnSpPr>
            <a:cxnSpLocks noChangeShapeType="1"/>
            <a:stCxn id="80922" idx="6"/>
            <a:endCxn id="30" idx="2"/>
          </p:cNvCxnSpPr>
          <p:nvPr/>
        </p:nvCxnSpPr>
        <p:spPr bwMode="auto">
          <a:xfrm>
            <a:off x="4608514" y="3465514"/>
            <a:ext cx="1500187" cy="1587"/>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9" name="AutoShape 27"/>
          <p:cNvCxnSpPr>
            <a:cxnSpLocks noChangeShapeType="1"/>
            <a:endCxn id="30" idx="3"/>
          </p:cNvCxnSpPr>
          <p:nvPr/>
        </p:nvCxnSpPr>
        <p:spPr bwMode="auto">
          <a:xfrm flipV="1">
            <a:off x="5340353" y="3687763"/>
            <a:ext cx="860425" cy="190500"/>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40" name="AutoShape 26"/>
          <p:cNvCxnSpPr>
            <a:cxnSpLocks noChangeShapeType="1"/>
            <a:stCxn id="80927" idx="6"/>
            <a:endCxn id="35" idx="2"/>
          </p:cNvCxnSpPr>
          <p:nvPr/>
        </p:nvCxnSpPr>
        <p:spPr bwMode="auto">
          <a:xfrm flipV="1">
            <a:off x="5340351" y="3954463"/>
            <a:ext cx="1500188" cy="0"/>
          </a:xfrm>
          <a:prstGeom prst="straightConnector1">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cxnSp>
      <p:grpSp>
        <p:nvGrpSpPr>
          <p:cNvPr id="4" name="Group 45"/>
          <p:cNvGrpSpPr>
            <a:grpSpLocks/>
          </p:cNvGrpSpPr>
          <p:nvPr/>
        </p:nvGrpSpPr>
        <p:grpSpPr bwMode="auto">
          <a:xfrm>
            <a:off x="1625600" y="2667000"/>
            <a:ext cx="5994400" cy="2590800"/>
            <a:chOff x="1035423" y="3048000"/>
            <a:chExt cx="5993674" cy="2590800"/>
          </a:xfrm>
        </p:grpSpPr>
        <p:grpSp>
          <p:nvGrpSpPr>
            <p:cNvPr id="5" name="Group 22"/>
            <p:cNvGrpSpPr>
              <a:grpSpLocks/>
            </p:cNvGrpSpPr>
            <p:nvPr/>
          </p:nvGrpSpPr>
          <p:grpSpPr bwMode="auto">
            <a:xfrm>
              <a:off x="1035423" y="3048000"/>
              <a:ext cx="1726474" cy="2590800"/>
              <a:chOff x="1035423" y="3276600"/>
              <a:chExt cx="1726474" cy="2590800"/>
            </a:xfrm>
          </p:grpSpPr>
          <p:sp>
            <p:nvSpPr>
              <p:cNvPr id="80920" name="Rectangle 16"/>
              <p:cNvSpPr>
                <a:spLocks noChangeArrowheads="1"/>
              </p:cNvSpPr>
              <p:nvPr/>
            </p:nvSpPr>
            <p:spPr bwMode="auto">
              <a:xfrm>
                <a:off x="1035423" y="3657600"/>
                <a:ext cx="1726474"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80921" name="TextBox 24"/>
              <p:cNvSpPr txBox="1">
                <a:spLocks noChangeArrowheads="1"/>
              </p:cNvSpPr>
              <p:nvPr/>
            </p:nvSpPr>
            <p:spPr bwMode="auto">
              <a:xfrm>
                <a:off x="1618896" y="3276600"/>
                <a:ext cx="566143"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=1</a:t>
                </a:r>
              </a:p>
            </p:txBody>
          </p:sp>
        </p:grpSp>
        <p:grpSp>
          <p:nvGrpSpPr>
            <p:cNvPr id="6" name="Group 25"/>
            <p:cNvGrpSpPr>
              <a:grpSpLocks/>
            </p:cNvGrpSpPr>
            <p:nvPr/>
          </p:nvGrpSpPr>
          <p:grpSpPr bwMode="auto">
            <a:xfrm>
              <a:off x="3219097" y="3048000"/>
              <a:ext cx="1676400" cy="2590800"/>
              <a:chOff x="3219097" y="3276600"/>
              <a:chExt cx="1676400" cy="2590800"/>
            </a:xfrm>
          </p:grpSpPr>
          <p:sp>
            <p:nvSpPr>
              <p:cNvPr id="80918" name="Rectangle 16"/>
              <p:cNvSpPr>
                <a:spLocks noChangeArrowheads="1"/>
              </p:cNvSpPr>
              <p:nvPr/>
            </p:nvSpPr>
            <p:spPr bwMode="auto">
              <a:xfrm>
                <a:off x="3219097" y="3657600"/>
                <a:ext cx="1676400"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sp>
            <p:nvSpPr>
              <p:cNvPr id="80919" name="TextBox 27"/>
              <p:cNvSpPr txBox="1">
                <a:spLocks noChangeArrowheads="1"/>
              </p:cNvSpPr>
              <p:nvPr/>
            </p:nvSpPr>
            <p:spPr bwMode="auto">
              <a:xfrm>
                <a:off x="3862498" y="3276600"/>
                <a:ext cx="566143"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=2</a:t>
                </a:r>
              </a:p>
            </p:txBody>
          </p:sp>
        </p:grpSp>
        <p:sp>
          <p:nvSpPr>
            <p:cNvPr id="80916" name="TextBox 36"/>
            <p:cNvSpPr txBox="1">
              <a:spLocks noChangeArrowheads="1"/>
            </p:cNvSpPr>
            <p:nvPr/>
          </p:nvSpPr>
          <p:spPr bwMode="auto">
            <a:xfrm>
              <a:off x="5989567" y="3048000"/>
              <a:ext cx="566143"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900" dirty="0">
                  <a:latin typeface="Calibri"/>
                  <a:cs typeface="Calibri"/>
                </a:rPr>
                <a:t>t =3</a:t>
              </a:r>
            </a:p>
          </p:txBody>
        </p:sp>
        <p:sp>
          <p:nvSpPr>
            <p:cNvPr id="80917" name="Rectangle 16"/>
            <p:cNvSpPr>
              <a:spLocks noChangeArrowheads="1"/>
            </p:cNvSpPr>
            <p:nvPr/>
          </p:nvSpPr>
          <p:spPr bwMode="auto">
            <a:xfrm>
              <a:off x="5352697" y="3429000"/>
              <a:ext cx="1676400"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a:cs typeface="Calibri"/>
              </a:endParaRPr>
            </a:p>
          </p:txBody>
        </p:sp>
      </p:grpSp>
      <p:sp>
        <p:nvSpPr>
          <p:cNvPr id="47" name="Oval 22"/>
          <p:cNvSpPr>
            <a:spLocks noChangeArrowheads="1"/>
          </p:cNvSpPr>
          <p:nvPr/>
        </p:nvSpPr>
        <p:spPr bwMode="auto">
          <a:xfrm>
            <a:off x="6838952" y="3638552"/>
            <a:ext cx="627063" cy="627063"/>
          </a:xfrm>
          <a:prstGeom prst="ellipse">
            <a:avLst/>
          </a:prstGeom>
          <a:solidFill>
            <a:srgbClr val="33CC33"/>
          </a:solidFill>
          <a:ln w="9525">
            <a:solidFill>
              <a:schemeClr val="tx1"/>
            </a:solidFill>
            <a:round/>
            <a:headEnd/>
            <a:tailEnd/>
          </a:ln>
        </p:spPr>
        <p:txBody>
          <a:bodyPr wrap="none" lIns="91438" tIns="45719" rIns="91438" bIns="45719" anchor="ctr"/>
          <a:lstStyle/>
          <a:p>
            <a:pPr algn="ctr"/>
            <a:r>
              <a:rPr lang="en-US" b="1">
                <a:latin typeface="Calibri"/>
                <a:cs typeface="Calibri"/>
              </a:rPr>
              <a:t>G</a:t>
            </a:r>
            <a:r>
              <a:rPr lang="en-US" b="1" baseline="-25000">
                <a:latin typeface="Calibri"/>
                <a:cs typeface="Calibri"/>
              </a:rPr>
              <a:t>3</a:t>
            </a:r>
            <a:r>
              <a:rPr lang="en-US" b="1" baseline="30000">
                <a:latin typeface="Calibri"/>
                <a:cs typeface="Calibri"/>
              </a:rPr>
              <a:t>b</a:t>
            </a:r>
            <a:endParaRPr lang="en-US" b="1">
              <a:latin typeface="Calibri"/>
              <a:cs typeface="Calibri"/>
            </a:endParaRPr>
          </a:p>
        </p:txBody>
      </p:sp>
    </p:spTree>
    <p:extLst>
      <p:ext uri="{BB962C8B-B14F-4D97-AF65-F5344CB8AC3E}">
        <p14:creationId xmlns:p14="http://schemas.microsoft.com/office/powerpoint/2010/main" val="942053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4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35" grpId="0" animBg="1"/>
      <p:bldP spid="47" grpId="0" animBg="1"/>
      <p:bldP spid="4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dirty="0">
                <a:latin typeface="SimHei" charset="-122"/>
                <a:ea typeface="SimHei" charset="-122"/>
                <a:cs typeface="SimHei" charset="-122"/>
              </a:rPr>
              <a:t>DBN</a:t>
            </a:r>
            <a:r>
              <a:rPr lang="zh-CN" altLang="en-US" dirty="0">
                <a:latin typeface="SimHei" charset="-122"/>
                <a:ea typeface="SimHei" charset="-122"/>
                <a:cs typeface="SimHei" charset="-122"/>
              </a:rPr>
              <a:t>中的粒子过滤方法</a:t>
            </a:r>
            <a:endParaRPr lang="en-US" dirty="0">
              <a:latin typeface="SimHei" charset="-122"/>
              <a:ea typeface="SimHei" charset="-122"/>
              <a:cs typeface="SimHei" charset="-122"/>
            </a:endParaRPr>
          </a:p>
        </p:txBody>
      </p:sp>
      <p:sp>
        <p:nvSpPr>
          <p:cNvPr id="81922" name="Content Placeholder 2"/>
          <p:cNvSpPr>
            <a:spLocks noGrp="1"/>
          </p:cNvSpPr>
          <p:nvPr>
            <p:ph idx="1"/>
          </p:nvPr>
        </p:nvSpPr>
        <p:spPr>
          <a:xfrm>
            <a:off x="304800" y="1397000"/>
            <a:ext cx="8534400" cy="5384799"/>
          </a:xfrm>
        </p:spPr>
        <p:txBody>
          <a:bodyPr/>
          <a:lstStyle/>
          <a:p>
            <a:r>
              <a:rPr lang="zh-CN" altLang="en-US" sz="2400" dirty="0">
                <a:latin typeface="SimSun" charset="-122"/>
                <a:ea typeface="SimSun" charset="-122"/>
                <a:cs typeface="SimSun" charset="-122"/>
              </a:rPr>
              <a:t>一个粒子是一个时刻的一个</a:t>
            </a:r>
            <a:r>
              <a:rPr lang="zh-CN" altLang="en-US" sz="2400" i="1" dirty="0">
                <a:latin typeface="SimSun" charset="-122"/>
                <a:ea typeface="SimSun" charset="-122"/>
                <a:cs typeface="SimSun" charset="-122"/>
              </a:rPr>
              <a:t>完整</a:t>
            </a:r>
            <a:r>
              <a:rPr lang="zh-CN" altLang="en-US" sz="2400" dirty="0">
                <a:latin typeface="SimSun" charset="-122"/>
                <a:ea typeface="SimSun" charset="-122"/>
                <a:cs typeface="SimSun" charset="-122"/>
              </a:rPr>
              <a:t>样本</a:t>
            </a:r>
            <a:r>
              <a:rPr lang="en-US" sz="2400" dirty="0">
                <a:latin typeface="SimSun" charset="-122"/>
                <a:ea typeface="SimSun" charset="-122"/>
                <a:cs typeface="SimSun" charset="-122"/>
              </a:rPr>
              <a:t> </a:t>
            </a:r>
          </a:p>
          <a:p>
            <a:pPr lvl="6"/>
            <a:endParaRPr lang="en-US" sz="1200" dirty="0">
              <a:latin typeface="Calibri"/>
              <a:ea typeface="ＭＳ Ｐゴシック" pitchFamily="34" charset="-128"/>
              <a:cs typeface="Calibri"/>
            </a:endParaRPr>
          </a:p>
          <a:p>
            <a:r>
              <a:rPr lang="zh-CN" altLang="en-US" sz="2400" b="1" dirty="0">
                <a:latin typeface="SimSun" charset="-122"/>
                <a:ea typeface="SimSun" charset="-122"/>
                <a:cs typeface="SimSun" charset="-122"/>
              </a:rPr>
              <a:t>初始化</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产生</a:t>
            </a:r>
            <a:r>
              <a:rPr lang="en-US" altLang="zh-CN" sz="2400" dirty="0">
                <a:latin typeface="SimSun" charset="-122"/>
                <a:ea typeface="SimSun" charset="-122"/>
                <a:cs typeface="SimSun" charset="-122"/>
              </a:rPr>
              <a:t>t=1</a:t>
            </a:r>
            <a:r>
              <a:rPr lang="zh-CN" altLang="en-US" sz="2400" dirty="0">
                <a:latin typeface="SimSun" charset="-122"/>
                <a:ea typeface="SimSun" charset="-122"/>
                <a:cs typeface="SimSun" charset="-122"/>
              </a:rPr>
              <a:t>时刻贝叶斯网络的</a:t>
            </a:r>
            <a:r>
              <a:rPr lang="en-US" altLang="zh-CN" sz="2400" dirty="0">
                <a:latin typeface="SimSun" charset="-122"/>
                <a:ea typeface="SimSun" charset="-122"/>
                <a:cs typeface="SimSun" charset="-122"/>
              </a:rPr>
              <a:t>N</a:t>
            </a:r>
            <a:r>
              <a:rPr lang="zh-CN" altLang="en-US" sz="2400" dirty="0">
                <a:latin typeface="SimSun" charset="-122"/>
                <a:ea typeface="SimSun" charset="-122"/>
                <a:cs typeface="SimSun" charset="-122"/>
              </a:rPr>
              <a:t>个先验样本</a:t>
            </a:r>
            <a:endParaRPr lang="en-US" sz="2400" dirty="0">
              <a:latin typeface="SimSun" charset="-122"/>
              <a:ea typeface="SimSun" charset="-122"/>
              <a:cs typeface="SimSun" charset="-122"/>
            </a:endParaRPr>
          </a:p>
          <a:p>
            <a:pPr lvl="1"/>
            <a:r>
              <a:rPr lang="zh-CN" altLang="en-US" sz="2400" dirty="0">
                <a:latin typeface="SimSun" charset="-122"/>
                <a:ea typeface="SimSun" charset="-122"/>
                <a:cs typeface="SimSun" charset="-122"/>
              </a:rPr>
              <a:t>粒子举例</a:t>
            </a:r>
            <a:r>
              <a:rPr lang="en-US" sz="2400" dirty="0">
                <a:latin typeface="Calibri"/>
                <a:ea typeface="ＭＳ Ｐゴシック" pitchFamily="34" charset="-128"/>
                <a:cs typeface="Calibri"/>
              </a:rPr>
              <a:t>: </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a </a:t>
            </a:r>
            <a:r>
              <a:rPr lang="en-US" sz="2400" dirty="0">
                <a:latin typeface="Calibri"/>
                <a:ea typeface="ＭＳ Ｐゴシック" pitchFamily="34" charset="-128"/>
                <a:cs typeface="Calibri"/>
              </a:rPr>
              <a:t>= (3,3) </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b </a:t>
            </a:r>
            <a:r>
              <a:rPr lang="en-US" sz="2400" dirty="0">
                <a:latin typeface="Calibri"/>
                <a:ea typeface="ＭＳ Ｐゴシック" pitchFamily="34" charset="-128"/>
                <a:cs typeface="Calibri"/>
              </a:rPr>
              <a:t>= (5,3) </a:t>
            </a:r>
          </a:p>
          <a:p>
            <a:pPr lvl="1"/>
            <a:endParaRPr lang="en-US" sz="1100" dirty="0">
              <a:latin typeface="Calibri"/>
              <a:ea typeface="ＭＳ Ｐゴシック" pitchFamily="34" charset="-128"/>
              <a:cs typeface="Calibri"/>
            </a:endParaRPr>
          </a:p>
          <a:p>
            <a:r>
              <a:rPr lang="zh-CN" altLang="en-US" sz="2400" b="1" dirty="0">
                <a:latin typeface="SimSun" charset="-122"/>
                <a:ea typeface="SimSun" charset="-122"/>
                <a:cs typeface="SimSun" charset="-122"/>
              </a:rPr>
              <a:t>时间迁移</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对于每个粒子采样一个其后继样本</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粒子</a:t>
            </a:r>
            <a:r>
              <a:rPr lang="en-US" altLang="zh-CN" sz="2400" dirty="0">
                <a:latin typeface="SimSun" charset="-122"/>
                <a:ea typeface="SimSun" charset="-122"/>
                <a:cs typeface="SimSun" charset="-122"/>
              </a:rPr>
              <a:t>)</a:t>
            </a:r>
            <a:endParaRPr lang="en-US" sz="2400" dirty="0">
              <a:latin typeface="SimSun" charset="-122"/>
              <a:ea typeface="SimSun" charset="-122"/>
              <a:cs typeface="SimSun" charset="-122"/>
            </a:endParaRPr>
          </a:p>
          <a:p>
            <a:pPr lvl="1"/>
            <a:r>
              <a:rPr lang="zh-CN" altLang="en-US" sz="2400" dirty="0">
                <a:latin typeface="SimSun" charset="-122"/>
                <a:ea typeface="SimSun" charset="-122"/>
                <a:cs typeface="SimSun" charset="-122"/>
              </a:rPr>
              <a:t>比如</a:t>
            </a:r>
            <a:r>
              <a:rPr lang="en-US" sz="2400" dirty="0">
                <a:latin typeface="Calibri"/>
                <a:ea typeface="ＭＳ Ｐゴシック" pitchFamily="34" charset="-128"/>
                <a:cs typeface="Calibri"/>
              </a:rPr>
              <a:t>: </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2</a:t>
            </a:r>
            <a:r>
              <a:rPr lang="en-US" sz="2400" b="1" baseline="30000" dirty="0">
                <a:latin typeface="Calibri"/>
                <a:ea typeface="ＭＳ Ｐゴシック" pitchFamily="34" charset="-128"/>
                <a:cs typeface="Calibri"/>
              </a:rPr>
              <a:t>a </a:t>
            </a:r>
            <a:r>
              <a:rPr lang="en-US" sz="2400" dirty="0">
                <a:latin typeface="Calibri"/>
                <a:ea typeface="ＭＳ Ｐゴシック" pitchFamily="34" charset="-128"/>
                <a:cs typeface="Calibri"/>
              </a:rPr>
              <a:t>= (2,3) </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2</a:t>
            </a:r>
            <a:r>
              <a:rPr lang="en-US" sz="2400" b="1" baseline="30000" dirty="0">
                <a:latin typeface="Calibri"/>
                <a:ea typeface="ＭＳ Ｐゴシック" pitchFamily="34" charset="-128"/>
                <a:cs typeface="Calibri"/>
              </a:rPr>
              <a:t>b </a:t>
            </a:r>
            <a:r>
              <a:rPr lang="en-US" sz="2400" dirty="0">
                <a:latin typeface="Calibri"/>
                <a:ea typeface="ＭＳ Ｐゴシック" pitchFamily="34" charset="-128"/>
                <a:cs typeface="Calibri"/>
              </a:rPr>
              <a:t>= (6,3)</a:t>
            </a:r>
          </a:p>
          <a:p>
            <a:pPr lvl="8"/>
            <a:endParaRPr lang="en-US" sz="1600" b="1" dirty="0">
              <a:latin typeface="Calibri"/>
              <a:ea typeface="ＭＳ Ｐゴシック" pitchFamily="34" charset="-128"/>
              <a:cs typeface="Calibri"/>
            </a:endParaRPr>
          </a:p>
          <a:p>
            <a:r>
              <a:rPr lang="zh-CN" altLang="en-US" sz="2400" b="1" dirty="0">
                <a:latin typeface="SimSun" charset="-122"/>
                <a:ea typeface="SimSun" charset="-122"/>
                <a:cs typeface="SimSun" charset="-122"/>
              </a:rPr>
              <a:t>观察</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权重每个</a:t>
            </a:r>
            <a:r>
              <a:rPr lang="en-US" sz="2400" dirty="0">
                <a:latin typeface="SimSun" charset="-122"/>
                <a:ea typeface="SimSun" charset="-122"/>
                <a:cs typeface="SimSun" charset="-122"/>
              </a:rPr>
              <a:t> </a:t>
            </a:r>
            <a:r>
              <a:rPr lang="zh-CN" altLang="en-US" sz="2400" i="1" u="sng" dirty="0">
                <a:latin typeface="SimSun" charset="-122"/>
                <a:ea typeface="SimSun" charset="-122"/>
                <a:cs typeface="SimSun" charset="-122"/>
              </a:rPr>
              <a:t>完整的</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样本，通过观察值条件于样本的似然值</a:t>
            </a:r>
            <a:endParaRPr lang="en-US" sz="2400" dirty="0">
              <a:latin typeface="SimSun" charset="-122"/>
              <a:ea typeface="SimSun" charset="-122"/>
              <a:cs typeface="SimSun" charset="-122"/>
            </a:endParaRPr>
          </a:p>
          <a:p>
            <a:pPr lvl="1"/>
            <a:r>
              <a:rPr lang="zh-CN" altLang="en-US" sz="2400" dirty="0">
                <a:latin typeface="SimSun" charset="-122"/>
                <a:ea typeface="SimSun" charset="-122"/>
                <a:cs typeface="SimSun" charset="-122"/>
              </a:rPr>
              <a:t>似然权值</a:t>
            </a:r>
            <a:r>
              <a:rPr lang="en-US" sz="2400" dirty="0">
                <a:latin typeface="Calibri"/>
                <a:ea typeface="ＭＳ Ｐゴシック" pitchFamily="34" charset="-128"/>
                <a:cs typeface="Calibri"/>
              </a:rPr>
              <a:t>: P(</a:t>
            </a:r>
            <a:r>
              <a:rPr lang="en-US" sz="2400" b="1" dirty="0">
                <a:latin typeface="Calibri"/>
                <a:ea typeface="ＭＳ Ｐゴシック" pitchFamily="34" charset="-128"/>
                <a:cs typeface="Calibri"/>
              </a:rPr>
              <a:t>E</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a </a:t>
            </a:r>
            <a:r>
              <a:rPr lang="en-US" sz="2400" dirty="0">
                <a:latin typeface="Calibri"/>
                <a:ea typeface="ＭＳ Ｐゴシック" pitchFamily="34" charset="-128"/>
                <a:cs typeface="Calibri"/>
              </a:rPr>
              <a:t>|</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a </a:t>
            </a:r>
            <a:r>
              <a:rPr lang="en-US" sz="2400" dirty="0">
                <a:latin typeface="Calibri"/>
                <a:ea typeface="ＭＳ Ｐゴシック" pitchFamily="34" charset="-128"/>
                <a:cs typeface="Calibri"/>
              </a:rPr>
              <a:t>) * P(</a:t>
            </a:r>
            <a:r>
              <a:rPr lang="en-US" sz="2400" b="1" dirty="0">
                <a:latin typeface="Calibri"/>
                <a:ea typeface="ＭＳ Ｐゴシック" pitchFamily="34" charset="-128"/>
                <a:cs typeface="Calibri"/>
              </a:rPr>
              <a:t>E</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b </a:t>
            </a:r>
            <a:r>
              <a:rPr lang="en-US" sz="2400" dirty="0">
                <a:latin typeface="Calibri"/>
                <a:ea typeface="ＭＳ Ｐゴシック" pitchFamily="34" charset="-128"/>
                <a:cs typeface="Calibri"/>
              </a:rPr>
              <a:t>|</a:t>
            </a:r>
            <a:r>
              <a:rPr lang="en-US" sz="2400" b="1" dirty="0">
                <a:latin typeface="Calibri"/>
                <a:ea typeface="ＭＳ Ｐゴシック" pitchFamily="34" charset="-128"/>
                <a:cs typeface="Calibri"/>
              </a:rPr>
              <a:t>G</a:t>
            </a:r>
            <a:r>
              <a:rPr lang="en-US" sz="2400" b="1" baseline="-25000" dirty="0">
                <a:latin typeface="Calibri"/>
                <a:ea typeface="ＭＳ Ｐゴシック" pitchFamily="34" charset="-128"/>
                <a:cs typeface="Calibri"/>
              </a:rPr>
              <a:t>1</a:t>
            </a:r>
            <a:r>
              <a:rPr lang="en-US" sz="2400" b="1" baseline="30000" dirty="0">
                <a:latin typeface="Calibri"/>
                <a:ea typeface="ＭＳ Ｐゴシック" pitchFamily="34" charset="-128"/>
                <a:cs typeface="Calibri"/>
              </a:rPr>
              <a:t>b </a:t>
            </a:r>
            <a:r>
              <a:rPr lang="en-US" sz="2400" dirty="0">
                <a:latin typeface="Calibri"/>
                <a:ea typeface="ＭＳ Ｐゴシック" pitchFamily="34" charset="-128"/>
                <a:cs typeface="Calibri"/>
              </a:rPr>
              <a:t>) </a:t>
            </a:r>
          </a:p>
          <a:p>
            <a:endParaRPr lang="en-US" sz="1100" b="1" dirty="0">
              <a:latin typeface="Calibri"/>
              <a:ea typeface="ＭＳ Ｐゴシック" pitchFamily="34" charset="-128"/>
              <a:cs typeface="Calibri"/>
            </a:endParaRPr>
          </a:p>
          <a:p>
            <a:r>
              <a:rPr lang="zh-CN" altLang="en-US" sz="2400" b="1" dirty="0">
                <a:latin typeface="SimSun" charset="-122"/>
                <a:ea typeface="SimSun" charset="-122"/>
                <a:cs typeface="SimSun" charset="-122"/>
              </a:rPr>
              <a:t>重新采样</a:t>
            </a:r>
            <a:r>
              <a:rPr lang="en-US" sz="2400" b="1" dirty="0">
                <a:latin typeface="SimSun" charset="-122"/>
                <a:ea typeface="SimSun" charset="-122"/>
                <a:cs typeface="SimSun" charset="-122"/>
              </a:rPr>
              <a:t>: </a:t>
            </a:r>
            <a:r>
              <a:rPr lang="zh-CN" altLang="en-US" sz="2400" dirty="0">
                <a:latin typeface="SimSun" charset="-122"/>
                <a:ea typeface="SimSun" charset="-122"/>
                <a:cs typeface="SimSun" charset="-122"/>
              </a:rPr>
              <a:t>在加权后的分布上，重新采集先验样本</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粒子</a:t>
            </a:r>
            <a:r>
              <a:rPr lang="en-US" altLang="zh-CN" sz="2400" dirty="0">
                <a:latin typeface="SimSun" charset="-122"/>
                <a:ea typeface="SimSun" charset="-122"/>
                <a:cs typeface="SimSun" charset="-122"/>
              </a:rPr>
              <a:t>)</a:t>
            </a:r>
            <a:endParaRPr lang="en-US" sz="2400" dirty="0">
              <a:latin typeface="SimSun" charset="-122"/>
              <a:ea typeface="SimSun" charset="-122"/>
              <a:cs typeface="SimSun" charset="-122"/>
            </a:endParaRPr>
          </a:p>
          <a:p>
            <a:endParaRPr lang="en-US" sz="1100" b="1" dirty="0">
              <a:latin typeface="Calibri"/>
              <a:ea typeface="ＭＳ Ｐゴシック" pitchFamily="34" charset="-128"/>
              <a:cs typeface="Calibri"/>
            </a:endParaRPr>
          </a:p>
        </p:txBody>
      </p:sp>
    </p:spTree>
    <p:extLst>
      <p:ext uri="{BB962C8B-B14F-4D97-AF65-F5344CB8AC3E}">
        <p14:creationId xmlns:p14="http://schemas.microsoft.com/office/powerpoint/2010/main" val="422863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Video of Demo Ghostbusters Markov Model (Reminder)</a:t>
            </a:r>
          </a:p>
        </p:txBody>
      </p:sp>
      <p:pic>
        <p:nvPicPr>
          <p:cNvPr id="5" name="Ghostbusters -- Markov Mod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714500"/>
            <a:ext cx="6217920" cy="3886200"/>
          </a:xfrm>
          <a:prstGeom prst="rect">
            <a:avLst/>
          </a:prstGeom>
        </p:spPr>
      </p:pic>
    </p:spTree>
    <p:extLst>
      <p:ext uri="{BB962C8B-B14F-4D97-AF65-F5344CB8AC3E}">
        <p14:creationId xmlns:p14="http://schemas.microsoft.com/office/powerpoint/2010/main" val="631524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3200" dirty="0">
                <a:latin typeface="SimHei" charset="-122"/>
                <a:ea typeface="SimHei" charset="-122"/>
                <a:cs typeface="SimHei" charset="-122"/>
              </a:rPr>
              <a:t>最可能的解释 </a:t>
            </a:r>
            <a:br>
              <a:rPr lang="en-US" altLang="zh-CN" sz="3200" dirty="0">
                <a:latin typeface="SimHei" charset="-122"/>
                <a:ea typeface="SimHei" charset="-122"/>
                <a:cs typeface="SimHei" charset="-122"/>
              </a:rPr>
            </a:br>
            <a:r>
              <a:rPr lang="en-US" sz="3200" dirty="0">
                <a:latin typeface="SimHei" charset="-122"/>
                <a:ea typeface="SimHei" charset="-122"/>
                <a:cs typeface="SimHei" charset="-122"/>
              </a:rPr>
              <a:t>Most Likely Explanation</a:t>
            </a:r>
          </a:p>
        </p:txBody>
      </p:sp>
      <p:sp>
        <p:nvSpPr>
          <p:cNvPr id="3" name="Content Placeholder 2"/>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4387" y="1442418"/>
            <a:ext cx="7797750" cy="4729782"/>
          </a:xfrm>
          <a:prstGeom prst="rect">
            <a:avLst/>
          </a:prstGeom>
          <a:noFill/>
        </p:spPr>
      </p:pic>
    </p:spTree>
    <p:extLst>
      <p:ext uri="{BB962C8B-B14F-4D97-AF65-F5344CB8AC3E}">
        <p14:creationId xmlns:p14="http://schemas.microsoft.com/office/powerpoint/2010/main" val="3004276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latin typeface="Calibri"/>
                <a:cs typeface="Calibri"/>
              </a:rPr>
              <a:t>HMMs: MLE </a:t>
            </a:r>
            <a:r>
              <a:rPr lang="zh-CN" altLang="en-US" dirty="0">
                <a:latin typeface="Calibri"/>
                <a:cs typeface="Calibri"/>
              </a:rPr>
              <a:t>查询</a:t>
            </a:r>
            <a:endParaRPr lang="en-US" dirty="0">
              <a:latin typeface="Calibri"/>
              <a:cs typeface="Calibri"/>
            </a:endParaRPr>
          </a:p>
        </p:txBody>
      </p:sp>
      <p:sp>
        <p:nvSpPr>
          <p:cNvPr id="18435" name="Rectangle 3"/>
          <p:cNvSpPr>
            <a:spLocks noGrp="1" noChangeArrowheads="1"/>
          </p:cNvSpPr>
          <p:nvPr>
            <p:ph type="body" idx="1"/>
          </p:nvPr>
        </p:nvSpPr>
        <p:spPr>
          <a:xfrm>
            <a:off x="126066" y="3125053"/>
            <a:ext cx="9017934" cy="3504347"/>
          </a:xfrm>
        </p:spPr>
        <p:txBody>
          <a:bodyPr/>
          <a:lstStyle/>
          <a:p>
            <a:pPr>
              <a:lnSpc>
                <a:spcPct val="80000"/>
              </a:lnSpc>
            </a:pPr>
            <a:r>
              <a:rPr lang="en-US" sz="2400" dirty="0">
                <a:latin typeface="SimSun" charset="-122"/>
                <a:ea typeface="SimSun" charset="-122"/>
                <a:cs typeface="SimSun" charset="-122"/>
              </a:rPr>
              <a:t>HMMs </a:t>
            </a:r>
            <a:r>
              <a:rPr lang="zh-CN" altLang="en-US" sz="2400" dirty="0">
                <a:latin typeface="SimSun" charset="-122"/>
                <a:ea typeface="SimSun" charset="-122"/>
                <a:cs typeface="SimSun" charset="-122"/>
              </a:rPr>
              <a:t>的定义</a:t>
            </a:r>
            <a:endParaRPr lang="en-US" sz="2400" dirty="0">
              <a:latin typeface="SimSun" charset="-122"/>
              <a:ea typeface="SimSun" charset="-122"/>
              <a:cs typeface="SimSun" charset="-122"/>
            </a:endParaRPr>
          </a:p>
          <a:p>
            <a:pPr lvl="1">
              <a:lnSpc>
                <a:spcPct val="80000"/>
              </a:lnSpc>
            </a:pPr>
            <a:r>
              <a:rPr lang="zh-CN" altLang="en-US" sz="2000" dirty="0">
                <a:latin typeface="SimSun" charset="-122"/>
                <a:ea typeface="SimSun" charset="-122"/>
                <a:cs typeface="SimSun" charset="-122"/>
              </a:rPr>
              <a:t>状态</a:t>
            </a:r>
            <a:r>
              <a:rPr lang="en-US" sz="2000" dirty="0">
                <a:latin typeface="SimSun" charset="-122"/>
                <a:ea typeface="SimSun" charset="-122"/>
                <a:cs typeface="SimSun" charset="-122"/>
              </a:rPr>
              <a:t> X</a:t>
            </a:r>
          </a:p>
          <a:p>
            <a:pPr lvl="1">
              <a:lnSpc>
                <a:spcPct val="80000"/>
              </a:lnSpc>
            </a:pPr>
            <a:r>
              <a:rPr lang="zh-CN" altLang="en-US" sz="2000" dirty="0">
                <a:latin typeface="SimSun" charset="-122"/>
                <a:ea typeface="SimSun" charset="-122"/>
                <a:cs typeface="SimSun" charset="-122"/>
              </a:rPr>
              <a:t>观察变量</a:t>
            </a:r>
            <a:r>
              <a:rPr lang="en-US" sz="2000" dirty="0">
                <a:latin typeface="SimSun" charset="-122"/>
                <a:ea typeface="SimSun" charset="-122"/>
                <a:cs typeface="SimSun" charset="-122"/>
              </a:rPr>
              <a:t> E</a:t>
            </a:r>
          </a:p>
          <a:p>
            <a:pPr lvl="1">
              <a:lnSpc>
                <a:spcPct val="80000"/>
              </a:lnSpc>
            </a:pPr>
            <a:r>
              <a:rPr lang="zh-CN" altLang="en-US" sz="2000" dirty="0">
                <a:latin typeface="SimSun" charset="-122"/>
                <a:ea typeface="SimSun" charset="-122"/>
                <a:cs typeface="SimSun" charset="-122"/>
              </a:rPr>
              <a:t>初始分布</a:t>
            </a:r>
            <a:r>
              <a:rPr lang="en-US" sz="2000" dirty="0">
                <a:latin typeface="SimSun" charset="-122"/>
                <a:ea typeface="SimSun" charset="-122"/>
                <a:cs typeface="SimSun" charset="-122"/>
              </a:rPr>
              <a:t>:</a:t>
            </a:r>
          </a:p>
          <a:p>
            <a:pPr lvl="1">
              <a:lnSpc>
                <a:spcPct val="80000"/>
              </a:lnSpc>
            </a:pPr>
            <a:r>
              <a:rPr lang="zh-CN" altLang="en-US" sz="2000" dirty="0">
                <a:latin typeface="SimSun" charset="-122"/>
                <a:ea typeface="SimSun" charset="-122"/>
                <a:cs typeface="SimSun" charset="-122"/>
              </a:rPr>
              <a:t>转移模型</a:t>
            </a:r>
            <a:r>
              <a:rPr lang="en-US" sz="2000" dirty="0">
                <a:latin typeface="SimSun" charset="-122"/>
                <a:ea typeface="SimSun" charset="-122"/>
                <a:cs typeface="SimSun" charset="-122"/>
              </a:rPr>
              <a:t>:</a:t>
            </a:r>
          </a:p>
          <a:p>
            <a:pPr lvl="1">
              <a:lnSpc>
                <a:spcPct val="80000"/>
              </a:lnSpc>
            </a:pPr>
            <a:r>
              <a:rPr lang="zh-CN" altLang="en-US" sz="2000" dirty="0">
                <a:latin typeface="SimSun" charset="-122"/>
                <a:ea typeface="SimSun" charset="-122"/>
                <a:cs typeface="SimSun" charset="-122"/>
              </a:rPr>
              <a:t>输出或观察模型</a:t>
            </a:r>
            <a:r>
              <a:rPr lang="en-US" sz="2000" dirty="0">
                <a:latin typeface="SimSun" charset="-122"/>
                <a:ea typeface="SimSun" charset="-122"/>
                <a:cs typeface="SimSun" charset="-122"/>
              </a:rPr>
              <a:t>:</a:t>
            </a:r>
          </a:p>
          <a:p>
            <a:pPr lvl="1">
              <a:lnSpc>
                <a:spcPct val="80000"/>
              </a:lnSpc>
            </a:pPr>
            <a:endParaRPr lang="en-US" sz="2400" dirty="0">
              <a:latin typeface="SimSun" charset="-122"/>
              <a:ea typeface="SimSun" charset="-122"/>
              <a:cs typeface="SimSun" charset="-122"/>
            </a:endParaRPr>
          </a:p>
          <a:p>
            <a:pPr>
              <a:lnSpc>
                <a:spcPct val="80000"/>
              </a:lnSpc>
            </a:pPr>
            <a:r>
              <a:rPr lang="zh-CN" altLang="en-US" sz="2400" dirty="0">
                <a:latin typeface="SimSun" charset="-122"/>
                <a:ea typeface="SimSun" charset="-122"/>
                <a:cs typeface="SimSun" charset="-122"/>
              </a:rPr>
              <a:t>新的查询</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最有可能的解释</a:t>
            </a:r>
            <a:r>
              <a:rPr lang="en-US" sz="2400" dirty="0">
                <a:latin typeface="SimSun" charset="-122"/>
                <a:ea typeface="SimSun" charset="-122"/>
                <a:cs typeface="SimSun" charset="-122"/>
              </a:rPr>
              <a:t>:</a:t>
            </a:r>
          </a:p>
          <a:p>
            <a:pPr>
              <a:lnSpc>
                <a:spcPct val="80000"/>
              </a:lnSpc>
            </a:pPr>
            <a:endParaRPr lang="en-US" sz="2400" dirty="0">
              <a:latin typeface="SimSun" charset="-122"/>
              <a:ea typeface="SimSun" charset="-122"/>
              <a:cs typeface="SimSun" charset="-122"/>
            </a:endParaRPr>
          </a:p>
          <a:p>
            <a:pPr>
              <a:lnSpc>
                <a:spcPct val="80000"/>
              </a:lnSpc>
            </a:pPr>
            <a:r>
              <a:rPr lang="zh-CN" altLang="en-US" sz="2400" dirty="0">
                <a:latin typeface="SimSun" charset="-122"/>
                <a:ea typeface="SimSun" charset="-122"/>
                <a:cs typeface="SimSun" charset="-122"/>
              </a:rPr>
              <a:t>方法</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维特比算法</a:t>
            </a:r>
            <a:r>
              <a:rPr lang="en-US" sz="2400" dirty="0">
                <a:latin typeface="SimSun" charset="-122"/>
                <a:ea typeface="SimSun" charset="-122"/>
                <a:cs typeface="SimSun" charset="-122"/>
              </a:rPr>
              <a:t> Viterbi algorithm</a:t>
            </a:r>
          </a:p>
        </p:txBody>
      </p:sp>
      <p:pic>
        <p:nvPicPr>
          <p:cNvPr id="18437" name="Picture 6" descr="txp_fig"/>
          <p:cNvPicPr>
            <a:picLocks noChangeAspect="1" noChangeArrowheads="1"/>
          </p:cNvPicPr>
          <p:nvPr>
            <p:custDataLst>
              <p:tags r:id="rId1"/>
            </p:custDataLst>
          </p:nvPr>
        </p:nvPicPr>
        <p:blipFill>
          <a:blip r:embed="rId6" cstate="print"/>
          <a:srcRect/>
          <a:stretch>
            <a:fillRect/>
          </a:stretch>
        </p:blipFill>
        <p:spPr bwMode="auto">
          <a:xfrm>
            <a:off x="2670194" y="4001531"/>
            <a:ext cx="963227" cy="284163"/>
          </a:xfrm>
          <a:prstGeom prst="rect">
            <a:avLst/>
          </a:prstGeom>
          <a:noFill/>
          <a:ln w="9525">
            <a:noFill/>
            <a:miter lim="800000"/>
            <a:headEnd/>
            <a:tailEnd/>
          </a:ln>
        </p:spPr>
      </p:pic>
      <p:pic>
        <p:nvPicPr>
          <p:cNvPr id="18438" name="Picture 7" descr="txp_fig"/>
          <p:cNvPicPr>
            <a:picLocks noChangeAspect="1" noChangeArrowheads="1"/>
          </p:cNvPicPr>
          <p:nvPr>
            <p:custDataLst>
              <p:tags r:id="rId2"/>
            </p:custDataLst>
          </p:nvPr>
        </p:nvPicPr>
        <p:blipFill>
          <a:blip r:embed="rId7" cstate="print"/>
          <a:srcRect/>
          <a:stretch>
            <a:fillRect/>
          </a:stretch>
        </p:blipFill>
        <p:spPr bwMode="auto">
          <a:xfrm>
            <a:off x="3187667" y="4877226"/>
            <a:ext cx="1183341" cy="298451"/>
          </a:xfrm>
          <a:prstGeom prst="rect">
            <a:avLst/>
          </a:prstGeom>
          <a:noFill/>
          <a:ln w="9525">
            <a:noFill/>
            <a:miter lim="800000"/>
            <a:headEnd/>
            <a:tailEnd/>
          </a:ln>
        </p:spPr>
      </p:pic>
      <p:sp>
        <p:nvSpPr>
          <p:cNvPr id="18439" name="Oval 8"/>
          <p:cNvSpPr>
            <a:spLocks noChangeArrowheads="1"/>
          </p:cNvSpPr>
          <p:nvPr/>
        </p:nvSpPr>
        <p:spPr bwMode="auto">
          <a:xfrm>
            <a:off x="6657007" y="1382810"/>
            <a:ext cx="711200" cy="533400"/>
          </a:xfrm>
          <a:prstGeom prst="ellipse">
            <a:avLst/>
          </a:prstGeom>
          <a:solidFill>
            <a:schemeClr val="bg1"/>
          </a:solidFill>
          <a:ln w="28575">
            <a:solidFill>
              <a:schemeClr val="bg1"/>
            </a:solidFill>
            <a:round/>
            <a:headEnd/>
            <a:tailEnd/>
          </a:ln>
        </p:spPr>
        <p:txBody>
          <a:bodyPr wrap="none" lIns="91438" tIns="45719" rIns="91438" bIns="45719" anchor="ctr"/>
          <a:lstStyle/>
          <a:p>
            <a:pPr algn="ctr"/>
            <a:r>
              <a:rPr lang="en-US" i="1" dirty="0">
                <a:solidFill>
                  <a:schemeClr val="bg1"/>
                </a:solidFill>
                <a:latin typeface="Calibri"/>
                <a:cs typeface="Calibri"/>
              </a:rPr>
              <a:t>X</a:t>
            </a:r>
            <a:r>
              <a:rPr lang="en-US" baseline="-25000" dirty="0">
                <a:solidFill>
                  <a:schemeClr val="bg1"/>
                </a:solidFill>
                <a:latin typeface="Calibri"/>
                <a:cs typeface="Calibri"/>
              </a:rPr>
              <a:t>5</a:t>
            </a:r>
          </a:p>
        </p:txBody>
      </p:sp>
      <p:cxnSp>
        <p:nvCxnSpPr>
          <p:cNvPr id="18440" name="AutoShape 9"/>
          <p:cNvCxnSpPr>
            <a:cxnSpLocks noChangeShapeType="1"/>
            <a:stCxn id="18439" idx="4"/>
            <a:endCxn id="18455" idx="0"/>
          </p:cNvCxnSpPr>
          <p:nvPr/>
        </p:nvCxnSpPr>
        <p:spPr bwMode="auto">
          <a:xfrm>
            <a:off x="7012607" y="1930501"/>
            <a:ext cx="0" cy="504825"/>
          </a:xfrm>
          <a:prstGeom prst="straightConnector1">
            <a:avLst/>
          </a:prstGeom>
          <a:noFill/>
          <a:ln w="28575">
            <a:solidFill>
              <a:schemeClr val="bg1"/>
            </a:solidFill>
            <a:round/>
            <a:headEnd/>
            <a:tailEnd type="triangle" w="lg" len="lg"/>
          </a:ln>
        </p:spPr>
      </p:cxnSp>
      <p:sp>
        <p:nvSpPr>
          <p:cNvPr id="18441" name="Oval 10"/>
          <p:cNvSpPr>
            <a:spLocks noChangeArrowheads="1"/>
          </p:cNvSpPr>
          <p:nvPr/>
        </p:nvSpPr>
        <p:spPr bwMode="auto">
          <a:xfrm>
            <a:off x="2186607" y="1382810"/>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2</a:t>
            </a:r>
          </a:p>
        </p:txBody>
      </p:sp>
      <p:cxnSp>
        <p:nvCxnSpPr>
          <p:cNvPr id="18442" name="AutoShape 11"/>
          <p:cNvCxnSpPr>
            <a:cxnSpLocks noChangeShapeType="1"/>
            <a:stCxn id="18441" idx="4"/>
            <a:endCxn id="18452" idx="0"/>
          </p:cNvCxnSpPr>
          <p:nvPr/>
        </p:nvCxnSpPr>
        <p:spPr bwMode="auto">
          <a:xfrm>
            <a:off x="2542207" y="1930501"/>
            <a:ext cx="0" cy="504825"/>
          </a:xfrm>
          <a:prstGeom prst="straightConnector1">
            <a:avLst/>
          </a:prstGeom>
          <a:noFill/>
          <a:ln w="28575">
            <a:solidFill>
              <a:schemeClr val="tx1"/>
            </a:solidFill>
            <a:round/>
            <a:headEnd/>
            <a:tailEnd type="triangle" w="lg" len="lg"/>
          </a:ln>
        </p:spPr>
      </p:cxnSp>
      <p:sp>
        <p:nvSpPr>
          <p:cNvPr id="18443" name="Oval 12"/>
          <p:cNvSpPr>
            <a:spLocks noChangeArrowheads="1"/>
          </p:cNvSpPr>
          <p:nvPr/>
        </p:nvSpPr>
        <p:spPr bwMode="auto">
          <a:xfrm>
            <a:off x="967407" y="2449610"/>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1</a:t>
            </a:r>
          </a:p>
        </p:txBody>
      </p:sp>
      <p:cxnSp>
        <p:nvCxnSpPr>
          <p:cNvPr id="18444" name="AutoShape 13"/>
          <p:cNvCxnSpPr>
            <a:cxnSpLocks noChangeShapeType="1"/>
            <a:stCxn id="18445" idx="6"/>
            <a:endCxn id="18441" idx="2"/>
          </p:cNvCxnSpPr>
          <p:nvPr/>
        </p:nvCxnSpPr>
        <p:spPr bwMode="auto">
          <a:xfrm>
            <a:off x="1697658" y="1649510"/>
            <a:ext cx="469900" cy="0"/>
          </a:xfrm>
          <a:prstGeom prst="straightConnector1">
            <a:avLst/>
          </a:prstGeom>
          <a:noFill/>
          <a:ln w="28575">
            <a:solidFill>
              <a:schemeClr val="tx1"/>
            </a:solidFill>
            <a:round/>
            <a:headEnd/>
            <a:tailEnd type="triangle" w="lg" len="lg"/>
          </a:ln>
        </p:spPr>
      </p:cxnSp>
      <p:sp>
        <p:nvSpPr>
          <p:cNvPr id="18445" name="Oval 14"/>
          <p:cNvSpPr>
            <a:spLocks noChangeArrowheads="1"/>
          </p:cNvSpPr>
          <p:nvPr/>
        </p:nvSpPr>
        <p:spPr bwMode="auto">
          <a:xfrm>
            <a:off x="967407" y="1382810"/>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1</a:t>
            </a:r>
          </a:p>
        </p:txBody>
      </p:sp>
      <p:cxnSp>
        <p:nvCxnSpPr>
          <p:cNvPr id="18446" name="AutoShape 15"/>
          <p:cNvCxnSpPr>
            <a:cxnSpLocks noChangeShapeType="1"/>
            <a:stCxn id="18445" idx="4"/>
            <a:endCxn id="18443" idx="0"/>
          </p:cNvCxnSpPr>
          <p:nvPr/>
        </p:nvCxnSpPr>
        <p:spPr bwMode="auto">
          <a:xfrm>
            <a:off x="1323007" y="1930501"/>
            <a:ext cx="0" cy="504825"/>
          </a:xfrm>
          <a:prstGeom prst="straightConnector1">
            <a:avLst/>
          </a:prstGeom>
          <a:noFill/>
          <a:ln w="28575">
            <a:solidFill>
              <a:schemeClr val="tx1"/>
            </a:solidFill>
            <a:round/>
            <a:headEnd/>
            <a:tailEnd type="triangle" w="lg" len="lg"/>
          </a:ln>
        </p:spPr>
      </p:cxnSp>
      <p:sp>
        <p:nvSpPr>
          <p:cNvPr id="18447" name="Oval 16"/>
          <p:cNvSpPr>
            <a:spLocks noChangeArrowheads="1"/>
          </p:cNvSpPr>
          <p:nvPr/>
        </p:nvSpPr>
        <p:spPr bwMode="auto">
          <a:xfrm>
            <a:off x="3405807" y="1382810"/>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3</a:t>
            </a:r>
          </a:p>
        </p:txBody>
      </p:sp>
      <p:cxnSp>
        <p:nvCxnSpPr>
          <p:cNvPr id="18448" name="AutoShape 17"/>
          <p:cNvCxnSpPr>
            <a:cxnSpLocks noChangeShapeType="1"/>
            <a:stCxn id="18447" idx="6"/>
            <a:endCxn id="18450" idx="2"/>
          </p:cNvCxnSpPr>
          <p:nvPr/>
        </p:nvCxnSpPr>
        <p:spPr bwMode="auto">
          <a:xfrm>
            <a:off x="4136058" y="1649510"/>
            <a:ext cx="469900" cy="0"/>
          </a:xfrm>
          <a:prstGeom prst="straightConnector1">
            <a:avLst/>
          </a:prstGeom>
          <a:noFill/>
          <a:ln w="28575">
            <a:solidFill>
              <a:schemeClr val="tx1"/>
            </a:solidFill>
            <a:round/>
            <a:headEnd/>
            <a:tailEnd type="triangle" w="lg" len="lg"/>
          </a:ln>
        </p:spPr>
      </p:cxnSp>
      <p:cxnSp>
        <p:nvCxnSpPr>
          <p:cNvPr id="18449" name="AutoShape 18"/>
          <p:cNvCxnSpPr>
            <a:cxnSpLocks noChangeShapeType="1"/>
            <a:stCxn id="18441" idx="6"/>
            <a:endCxn id="18447" idx="2"/>
          </p:cNvCxnSpPr>
          <p:nvPr/>
        </p:nvCxnSpPr>
        <p:spPr bwMode="auto">
          <a:xfrm>
            <a:off x="2916858" y="1649510"/>
            <a:ext cx="469900" cy="0"/>
          </a:xfrm>
          <a:prstGeom prst="straightConnector1">
            <a:avLst/>
          </a:prstGeom>
          <a:noFill/>
          <a:ln w="28575">
            <a:solidFill>
              <a:schemeClr val="tx1"/>
            </a:solidFill>
            <a:round/>
            <a:headEnd/>
            <a:tailEnd type="triangle" w="lg" len="lg"/>
          </a:ln>
        </p:spPr>
      </p:cxnSp>
      <p:sp>
        <p:nvSpPr>
          <p:cNvPr id="18450" name="Oval 19"/>
          <p:cNvSpPr>
            <a:spLocks noChangeArrowheads="1"/>
          </p:cNvSpPr>
          <p:nvPr/>
        </p:nvSpPr>
        <p:spPr bwMode="auto">
          <a:xfrm>
            <a:off x="4625007" y="1382810"/>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4</a:t>
            </a:r>
          </a:p>
        </p:txBody>
      </p:sp>
      <p:cxnSp>
        <p:nvCxnSpPr>
          <p:cNvPr id="18451" name="AutoShape 20"/>
          <p:cNvCxnSpPr>
            <a:cxnSpLocks noChangeShapeType="1"/>
            <a:stCxn id="18450" idx="6"/>
            <a:endCxn id="18439" idx="2"/>
          </p:cNvCxnSpPr>
          <p:nvPr/>
        </p:nvCxnSpPr>
        <p:spPr bwMode="auto">
          <a:xfrm>
            <a:off x="5355258" y="1649510"/>
            <a:ext cx="1282700" cy="0"/>
          </a:xfrm>
          <a:prstGeom prst="straightConnector1">
            <a:avLst/>
          </a:prstGeom>
          <a:noFill/>
          <a:ln w="28575">
            <a:solidFill>
              <a:schemeClr val="tx1"/>
            </a:solidFill>
            <a:prstDash val="dash"/>
            <a:round/>
            <a:headEnd/>
            <a:tailEnd type="triangle" w="lg" len="lg"/>
          </a:ln>
        </p:spPr>
      </p:cxnSp>
      <p:sp>
        <p:nvSpPr>
          <p:cNvPr id="18452" name="Oval 21"/>
          <p:cNvSpPr>
            <a:spLocks noChangeArrowheads="1"/>
          </p:cNvSpPr>
          <p:nvPr/>
        </p:nvSpPr>
        <p:spPr bwMode="auto">
          <a:xfrm>
            <a:off x="2186607" y="2449610"/>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2</a:t>
            </a:r>
          </a:p>
        </p:txBody>
      </p:sp>
      <p:sp>
        <p:nvSpPr>
          <p:cNvPr id="18453" name="Oval 22"/>
          <p:cNvSpPr>
            <a:spLocks noChangeArrowheads="1"/>
          </p:cNvSpPr>
          <p:nvPr/>
        </p:nvSpPr>
        <p:spPr bwMode="auto">
          <a:xfrm>
            <a:off x="3405807" y="2449610"/>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3</a:t>
            </a:r>
          </a:p>
        </p:txBody>
      </p:sp>
      <p:sp>
        <p:nvSpPr>
          <p:cNvPr id="18454" name="Oval 23"/>
          <p:cNvSpPr>
            <a:spLocks noChangeArrowheads="1"/>
          </p:cNvSpPr>
          <p:nvPr/>
        </p:nvSpPr>
        <p:spPr bwMode="auto">
          <a:xfrm>
            <a:off x="4625007" y="2449610"/>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4</a:t>
            </a:r>
          </a:p>
        </p:txBody>
      </p:sp>
      <p:sp>
        <p:nvSpPr>
          <p:cNvPr id="18455" name="Oval 24"/>
          <p:cNvSpPr>
            <a:spLocks noChangeArrowheads="1"/>
          </p:cNvSpPr>
          <p:nvPr/>
        </p:nvSpPr>
        <p:spPr bwMode="auto">
          <a:xfrm>
            <a:off x="6657007" y="2449610"/>
            <a:ext cx="711200" cy="533400"/>
          </a:xfrm>
          <a:prstGeom prst="ellipse">
            <a:avLst/>
          </a:prstGeom>
          <a:solidFill>
            <a:schemeClr val="bg1"/>
          </a:solidFill>
          <a:ln w="28575">
            <a:solidFill>
              <a:schemeClr val="bg1"/>
            </a:solidFill>
            <a:round/>
            <a:headEnd/>
            <a:tailEnd/>
          </a:ln>
        </p:spPr>
        <p:txBody>
          <a:bodyPr wrap="none" lIns="91438" tIns="45719" rIns="91438" bIns="45719" anchor="ctr"/>
          <a:lstStyle/>
          <a:p>
            <a:pPr algn="ctr"/>
            <a:r>
              <a:rPr lang="en-US" i="1" dirty="0">
                <a:solidFill>
                  <a:schemeClr val="bg1"/>
                </a:solidFill>
                <a:latin typeface="Calibri"/>
                <a:cs typeface="Calibri"/>
              </a:rPr>
              <a:t>E</a:t>
            </a:r>
            <a:r>
              <a:rPr lang="en-US" baseline="-25000" dirty="0">
                <a:solidFill>
                  <a:schemeClr val="bg1"/>
                </a:solidFill>
                <a:latin typeface="Calibri"/>
                <a:cs typeface="Calibri"/>
              </a:rPr>
              <a:t>5</a:t>
            </a:r>
          </a:p>
        </p:txBody>
      </p:sp>
      <p:cxnSp>
        <p:nvCxnSpPr>
          <p:cNvPr id="18456" name="AutoShape 25"/>
          <p:cNvCxnSpPr>
            <a:cxnSpLocks noChangeShapeType="1"/>
            <a:stCxn id="18447" idx="4"/>
            <a:endCxn id="18453" idx="0"/>
          </p:cNvCxnSpPr>
          <p:nvPr/>
        </p:nvCxnSpPr>
        <p:spPr bwMode="auto">
          <a:xfrm>
            <a:off x="3761407" y="1930501"/>
            <a:ext cx="0" cy="504825"/>
          </a:xfrm>
          <a:prstGeom prst="straightConnector1">
            <a:avLst/>
          </a:prstGeom>
          <a:noFill/>
          <a:ln w="28575">
            <a:solidFill>
              <a:schemeClr val="tx1"/>
            </a:solidFill>
            <a:round/>
            <a:headEnd/>
            <a:tailEnd type="triangle" w="lg" len="lg"/>
          </a:ln>
        </p:spPr>
      </p:cxnSp>
      <p:cxnSp>
        <p:nvCxnSpPr>
          <p:cNvPr id="18457" name="AutoShape 26"/>
          <p:cNvCxnSpPr>
            <a:cxnSpLocks noChangeShapeType="1"/>
            <a:stCxn id="18450" idx="4"/>
            <a:endCxn id="18454" idx="0"/>
          </p:cNvCxnSpPr>
          <p:nvPr/>
        </p:nvCxnSpPr>
        <p:spPr bwMode="auto">
          <a:xfrm>
            <a:off x="4980607" y="1930501"/>
            <a:ext cx="0" cy="504825"/>
          </a:xfrm>
          <a:prstGeom prst="straightConnector1">
            <a:avLst/>
          </a:prstGeom>
          <a:noFill/>
          <a:ln w="28575">
            <a:solidFill>
              <a:schemeClr val="tx1"/>
            </a:solidFill>
            <a:round/>
            <a:headEnd/>
            <a:tailEnd type="triangle" w="lg" len="lg"/>
          </a:ln>
        </p:spPr>
      </p:cxnSp>
      <p:pic>
        <p:nvPicPr>
          <p:cNvPr id="18458" name="Picture 36" descr="txp_fig"/>
          <p:cNvPicPr>
            <a:picLocks noChangeAspect="1" noChangeArrowheads="1"/>
          </p:cNvPicPr>
          <p:nvPr>
            <p:custDataLst>
              <p:tags r:id="rId3"/>
            </p:custDataLst>
          </p:nvPr>
        </p:nvPicPr>
        <p:blipFill>
          <a:blip r:embed="rId8" cstate="print"/>
          <a:srcRect/>
          <a:stretch>
            <a:fillRect/>
          </a:stretch>
        </p:blipFill>
        <p:spPr bwMode="auto">
          <a:xfrm>
            <a:off x="4619587" y="5365708"/>
            <a:ext cx="3352800" cy="533400"/>
          </a:xfrm>
          <a:prstGeom prst="rect">
            <a:avLst/>
          </a:prstGeom>
          <a:noFill/>
          <a:ln w="9525" algn="in">
            <a:noFill/>
            <a:miter lim="800000"/>
            <a:headEnd/>
            <a:tailEnd/>
          </a:ln>
        </p:spPr>
      </p:pic>
      <p:pic>
        <p:nvPicPr>
          <p:cNvPr id="3" name="图片 2">
            <a:extLst>
              <a:ext uri="{FF2B5EF4-FFF2-40B4-BE49-F238E27FC236}">
                <a16:creationId xmlns:a16="http://schemas.microsoft.com/office/drawing/2014/main" id="{68E6E98D-8585-4A0F-B186-5C6272833345}"/>
              </a:ext>
            </a:extLst>
          </p:cNvPr>
          <p:cNvPicPr>
            <a:picLocks noChangeAspect="1"/>
          </p:cNvPicPr>
          <p:nvPr/>
        </p:nvPicPr>
        <p:blipFill>
          <a:blip r:embed="rId9"/>
          <a:stretch>
            <a:fillRect/>
          </a:stretch>
        </p:blipFill>
        <p:spPr>
          <a:xfrm>
            <a:off x="3809427" y="4087838"/>
            <a:ext cx="1535924" cy="709881"/>
          </a:xfrm>
          <a:prstGeom prst="rect">
            <a:avLst/>
          </a:prstGeom>
        </p:spPr>
      </p:pic>
    </p:spTree>
    <p:extLst>
      <p:ext uri="{BB962C8B-B14F-4D97-AF65-F5344CB8AC3E}">
        <p14:creationId xmlns:p14="http://schemas.microsoft.com/office/powerpoint/2010/main" val="3619965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zh-CN" altLang="en-US" dirty="0">
                <a:latin typeface="Calibri"/>
                <a:cs typeface="Calibri"/>
              </a:rPr>
              <a:t>状态网格 </a:t>
            </a:r>
            <a:r>
              <a:rPr lang="en-US" dirty="0">
                <a:latin typeface="Calibri"/>
                <a:cs typeface="Calibri"/>
              </a:rPr>
              <a:t>State Trellis</a:t>
            </a:r>
          </a:p>
        </p:txBody>
      </p:sp>
      <p:sp>
        <p:nvSpPr>
          <p:cNvPr id="10243" name="Rectangle 3"/>
          <p:cNvSpPr>
            <a:spLocks noGrp="1" noChangeArrowheads="1"/>
          </p:cNvSpPr>
          <p:nvPr>
            <p:ph idx="1"/>
          </p:nvPr>
        </p:nvSpPr>
        <p:spPr>
          <a:xfrm>
            <a:off x="0" y="1295400"/>
            <a:ext cx="9144000" cy="5486400"/>
          </a:xfrm>
        </p:spPr>
        <p:txBody>
          <a:bodyPr/>
          <a:lstStyle/>
          <a:p>
            <a:r>
              <a:rPr lang="zh-CN" altLang="en-US" sz="2400" dirty="0">
                <a:latin typeface="SimSun" charset="-122"/>
                <a:ea typeface="SimSun" charset="-122"/>
                <a:cs typeface="SimSun" charset="-122"/>
              </a:rPr>
              <a:t>状态网格</a:t>
            </a:r>
            <a:r>
              <a:rPr lang="en-US" sz="2400" dirty="0">
                <a:latin typeface="SimSun" charset="-122"/>
                <a:ea typeface="SimSun" charset="-122"/>
                <a:cs typeface="SimSun" charset="-122"/>
              </a:rPr>
              <a:t>: </a:t>
            </a:r>
            <a:r>
              <a:rPr lang="zh-CN" altLang="en-US" sz="2400" dirty="0">
                <a:latin typeface="SimSun" charset="-122"/>
                <a:ea typeface="SimSun" charset="-122"/>
                <a:cs typeface="SimSun" charset="-122"/>
              </a:rPr>
              <a:t>状态及状态随时间过渡图</a:t>
            </a: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每条边代表某个过渡转移</a:t>
            </a:r>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每条边有一个权值</a:t>
            </a:r>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每条路径是一序列的状态组成</a:t>
            </a:r>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一条路径上所有权值的乘积是这个状态序列及相应观察序列的联合概率</a:t>
            </a:r>
            <a:endParaRPr lang="en-US" sz="2400" dirty="0">
              <a:latin typeface="SimSun" charset="-122"/>
              <a:ea typeface="SimSun" charset="-122"/>
              <a:cs typeface="SimSun" charset="-122"/>
            </a:endParaRPr>
          </a:p>
          <a:p>
            <a:r>
              <a:rPr lang="zh-CN" altLang="en-US" sz="2400" dirty="0">
                <a:latin typeface="SimSun" charset="-122"/>
                <a:ea typeface="SimSun" charset="-122"/>
                <a:cs typeface="SimSun" charset="-122"/>
              </a:rPr>
              <a:t>前向算法计算路径之和，</a:t>
            </a:r>
            <a:r>
              <a:rPr lang="en-US" sz="2400" dirty="0">
                <a:latin typeface="SimSun" charset="-122"/>
                <a:ea typeface="SimSun" charset="-122"/>
                <a:cs typeface="SimSun" charset="-122"/>
              </a:rPr>
              <a:t>Viterbi</a:t>
            </a:r>
            <a:r>
              <a:rPr lang="zh-CN" altLang="en-US" sz="2400" dirty="0">
                <a:latin typeface="SimSun" charset="-122"/>
                <a:ea typeface="SimSun" charset="-122"/>
                <a:cs typeface="SimSun" charset="-122"/>
              </a:rPr>
              <a:t>计算最佳</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最可能解释的</a:t>
            </a:r>
            <a:r>
              <a:rPr lang="en-US" altLang="zh-CN" sz="2400" dirty="0">
                <a:latin typeface="SimSun" charset="-122"/>
                <a:ea typeface="SimSun" charset="-122"/>
                <a:cs typeface="SimSun" charset="-122"/>
              </a:rPr>
              <a:t>)</a:t>
            </a:r>
            <a:r>
              <a:rPr lang="zh-CN" altLang="en-US" sz="2400" dirty="0">
                <a:latin typeface="SimSun" charset="-122"/>
                <a:ea typeface="SimSun" charset="-122"/>
                <a:cs typeface="SimSun" charset="-122"/>
              </a:rPr>
              <a:t>路径</a:t>
            </a:r>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a:p>
            <a:endParaRPr lang="en-US" sz="2400" dirty="0">
              <a:latin typeface="SimSun" charset="-122"/>
              <a:ea typeface="SimSun" charset="-122"/>
              <a:cs typeface="SimSun" charset="-122"/>
            </a:endParaRPr>
          </a:p>
        </p:txBody>
      </p:sp>
      <p:sp>
        <p:nvSpPr>
          <p:cNvPr id="10244" name="Rectangle 6"/>
          <p:cNvSpPr>
            <a:spLocks noChangeArrowheads="1"/>
          </p:cNvSpPr>
          <p:nvPr/>
        </p:nvSpPr>
        <p:spPr bwMode="auto">
          <a:xfrm>
            <a:off x="1524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5" name="Rectangle 7"/>
          <p:cNvSpPr>
            <a:spLocks noChangeArrowheads="1"/>
          </p:cNvSpPr>
          <p:nvPr/>
        </p:nvSpPr>
        <p:spPr bwMode="auto">
          <a:xfrm>
            <a:off x="1524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46" name="Rectangle 8"/>
          <p:cNvSpPr>
            <a:spLocks noChangeArrowheads="1"/>
          </p:cNvSpPr>
          <p:nvPr/>
        </p:nvSpPr>
        <p:spPr bwMode="auto">
          <a:xfrm>
            <a:off x="1600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7" name="Rectangle 9"/>
          <p:cNvSpPr>
            <a:spLocks noChangeArrowheads="1"/>
          </p:cNvSpPr>
          <p:nvPr/>
        </p:nvSpPr>
        <p:spPr bwMode="auto">
          <a:xfrm>
            <a:off x="1600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48" name="Rectangle 10"/>
          <p:cNvSpPr>
            <a:spLocks noChangeArrowheads="1"/>
          </p:cNvSpPr>
          <p:nvPr/>
        </p:nvSpPr>
        <p:spPr bwMode="auto">
          <a:xfrm>
            <a:off x="3124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9" name="Rectangle 11"/>
          <p:cNvSpPr>
            <a:spLocks noChangeArrowheads="1"/>
          </p:cNvSpPr>
          <p:nvPr/>
        </p:nvSpPr>
        <p:spPr bwMode="auto">
          <a:xfrm>
            <a:off x="3124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50" name="Rectangle 12"/>
          <p:cNvSpPr>
            <a:spLocks noChangeArrowheads="1"/>
          </p:cNvSpPr>
          <p:nvPr/>
        </p:nvSpPr>
        <p:spPr bwMode="auto">
          <a:xfrm>
            <a:off x="4648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51" name="Rectangle 13"/>
          <p:cNvSpPr>
            <a:spLocks noChangeArrowheads="1"/>
          </p:cNvSpPr>
          <p:nvPr/>
        </p:nvSpPr>
        <p:spPr bwMode="auto">
          <a:xfrm>
            <a:off x="4648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cxnSp>
        <p:nvCxnSpPr>
          <p:cNvPr id="10252" name="AutoShape 14"/>
          <p:cNvCxnSpPr>
            <a:cxnSpLocks noChangeShapeType="1"/>
            <a:stCxn id="10244" idx="3"/>
            <a:endCxn id="10246" idx="1"/>
          </p:cNvCxnSpPr>
          <p:nvPr/>
        </p:nvCxnSpPr>
        <p:spPr bwMode="auto">
          <a:xfrm>
            <a:off x="838200" y="2095500"/>
            <a:ext cx="762000" cy="0"/>
          </a:xfrm>
          <a:prstGeom prst="straightConnector1">
            <a:avLst/>
          </a:prstGeom>
          <a:noFill/>
          <a:ln w="28575">
            <a:solidFill>
              <a:schemeClr val="tx1"/>
            </a:solidFill>
            <a:round/>
            <a:headEnd/>
            <a:tailEnd type="triangle" w="med" len="med"/>
          </a:ln>
        </p:spPr>
      </p:cxnSp>
      <p:cxnSp>
        <p:nvCxnSpPr>
          <p:cNvPr id="10253" name="AutoShape 15"/>
          <p:cNvCxnSpPr>
            <a:cxnSpLocks noChangeShapeType="1"/>
            <a:stCxn id="10244" idx="3"/>
            <a:endCxn id="10247" idx="1"/>
          </p:cNvCxnSpPr>
          <p:nvPr/>
        </p:nvCxnSpPr>
        <p:spPr bwMode="auto">
          <a:xfrm>
            <a:off x="838200" y="2095500"/>
            <a:ext cx="762000" cy="685800"/>
          </a:xfrm>
          <a:prstGeom prst="straightConnector1">
            <a:avLst/>
          </a:prstGeom>
          <a:noFill/>
          <a:ln w="9525">
            <a:solidFill>
              <a:schemeClr val="tx1"/>
            </a:solidFill>
            <a:round/>
            <a:headEnd/>
            <a:tailEnd type="triangle" w="med" len="med"/>
          </a:ln>
        </p:spPr>
      </p:cxnSp>
      <p:cxnSp>
        <p:nvCxnSpPr>
          <p:cNvPr id="10254" name="AutoShape 16"/>
          <p:cNvCxnSpPr>
            <a:cxnSpLocks noChangeShapeType="1"/>
            <a:stCxn id="10245" idx="3"/>
            <a:endCxn id="10246" idx="1"/>
          </p:cNvCxnSpPr>
          <p:nvPr/>
        </p:nvCxnSpPr>
        <p:spPr bwMode="auto">
          <a:xfrm flipV="1">
            <a:off x="838200" y="2095500"/>
            <a:ext cx="762000" cy="685800"/>
          </a:xfrm>
          <a:prstGeom prst="straightConnector1">
            <a:avLst/>
          </a:prstGeom>
          <a:noFill/>
          <a:ln w="9525">
            <a:solidFill>
              <a:schemeClr val="tx1"/>
            </a:solidFill>
            <a:round/>
            <a:headEnd/>
            <a:tailEnd type="triangle" w="med" len="med"/>
          </a:ln>
        </p:spPr>
      </p:cxnSp>
      <p:cxnSp>
        <p:nvCxnSpPr>
          <p:cNvPr id="10255" name="AutoShape 17"/>
          <p:cNvCxnSpPr>
            <a:cxnSpLocks noChangeShapeType="1"/>
            <a:stCxn id="10245" idx="3"/>
            <a:endCxn id="10247" idx="1"/>
          </p:cNvCxnSpPr>
          <p:nvPr/>
        </p:nvCxnSpPr>
        <p:spPr bwMode="auto">
          <a:xfrm>
            <a:off x="838200" y="2781300"/>
            <a:ext cx="762000" cy="0"/>
          </a:xfrm>
          <a:prstGeom prst="straightConnector1">
            <a:avLst/>
          </a:prstGeom>
          <a:noFill/>
          <a:ln w="28575">
            <a:solidFill>
              <a:schemeClr val="tx1"/>
            </a:solidFill>
            <a:round/>
            <a:headEnd/>
            <a:tailEnd type="triangle" w="med" len="med"/>
          </a:ln>
        </p:spPr>
      </p:cxnSp>
      <p:cxnSp>
        <p:nvCxnSpPr>
          <p:cNvPr id="10256" name="AutoShape 18"/>
          <p:cNvCxnSpPr>
            <a:cxnSpLocks noChangeShapeType="1"/>
            <a:stCxn id="10246" idx="3"/>
            <a:endCxn id="10248" idx="1"/>
          </p:cNvCxnSpPr>
          <p:nvPr/>
        </p:nvCxnSpPr>
        <p:spPr bwMode="auto">
          <a:xfrm>
            <a:off x="2286000" y="2095500"/>
            <a:ext cx="838200" cy="0"/>
          </a:xfrm>
          <a:prstGeom prst="straightConnector1">
            <a:avLst/>
          </a:prstGeom>
          <a:noFill/>
          <a:ln w="28575">
            <a:solidFill>
              <a:schemeClr val="tx1"/>
            </a:solidFill>
            <a:round/>
            <a:headEnd/>
            <a:tailEnd type="triangle" w="med" len="med"/>
          </a:ln>
        </p:spPr>
      </p:cxnSp>
      <p:cxnSp>
        <p:nvCxnSpPr>
          <p:cNvPr id="10257" name="AutoShape 19"/>
          <p:cNvCxnSpPr>
            <a:cxnSpLocks noChangeShapeType="1"/>
            <a:stCxn id="10246" idx="3"/>
            <a:endCxn id="10249" idx="1"/>
          </p:cNvCxnSpPr>
          <p:nvPr/>
        </p:nvCxnSpPr>
        <p:spPr bwMode="auto">
          <a:xfrm>
            <a:off x="2286000" y="2095500"/>
            <a:ext cx="838200" cy="685800"/>
          </a:xfrm>
          <a:prstGeom prst="straightConnector1">
            <a:avLst/>
          </a:prstGeom>
          <a:noFill/>
          <a:ln w="9525">
            <a:solidFill>
              <a:schemeClr val="tx1"/>
            </a:solidFill>
            <a:round/>
            <a:headEnd/>
            <a:tailEnd type="triangle" w="med" len="med"/>
          </a:ln>
        </p:spPr>
      </p:cxnSp>
      <p:cxnSp>
        <p:nvCxnSpPr>
          <p:cNvPr id="10258" name="AutoShape 20"/>
          <p:cNvCxnSpPr>
            <a:cxnSpLocks noChangeShapeType="1"/>
            <a:stCxn id="10247" idx="3"/>
            <a:endCxn id="10248" idx="1"/>
          </p:cNvCxnSpPr>
          <p:nvPr/>
        </p:nvCxnSpPr>
        <p:spPr bwMode="auto">
          <a:xfrm flipV="1">
            <a:off x="2286000" y="2095500"/>
            <a:ext cx="838200" cy="685800"/>
          </a:xfrm>
          <a:prstGeom prst="straightConnector1">
            <a:avLst/>
          </a:prstGeom>
          <a:noFill/>
          <a:ln w="9525">
            <a:solidFill>
              <a:schemeClr val="tx1"/>
            </a:solidFill>
            <a:round/>
            <a:headEnd/>
            <a:tailEnd type="triangle" w="med" len="med"/>
          </a:ln>
        </p:spPr>
      </p:cxnSp>
      <p:cxnSp>
        <p:nvCxnSpPr>
          <p:cNvPr id="10259" name="AutoShape 21"/>
          <p:cNvCxnSpPr>
            <a:cxnSpLocks noChangeShapeType="1"/>
            <a:stCxn id="10247" idx="3"/>
            <a:endCxn id="10249" idx="1"/>
          </p:cNvCxnSpPr>
          <p:nvPr/>
        </p:nvCxnSpPr>
        <p:spPr bwMode="auto">
          <a:xfrm>
            <a:off x="2286000" y="2781300"/>
            <a:ext cx="838200" cy="0"/>
          </a:xfrm>
          <a:prstGeom prst="straightConnector1">
            <a:avLst/>
          </a:prstGeom>
          <a:noFill/>
          <a:ln w="28575">
            <a:solidFill>
              <a:schemeClr val="tx1"/>
            </a:solidFill>
            <a:round/>
            <a:headEnd/>
            <a:tailEnd type="triangle" w="med" len="med"/>
          </a:ln>
        </p:spPr>
      </p:cxnSp>
      <p:cxnSp>
        <p:nvCxnSpPr>
          <p:cNvPr id="10260" name="AutoShape 22"/>
          <p:cNvCxnSpPr>
            <a:cxnSpLocks noChangeShapeType="1"/>
            <a:stCxn id="10248" idx="3"/>
            <a:endCxn id="10250" idx="1"/>
          </p:cNvCxnSpPr>
          <p:nvPr/>
        </p:nvCxnSpPr>
        <p:spPr bwMode="auto">
          <a:xfrm>
            <a:off x="3810000" y="2095500"/>
            <a:ext cx="838200" cy="0"/>
          </a:xfrm>
          <a:prstGeom prst="straightConnector1">
            <a:avLst/>
          </a:prstGeom>
          <a:noFill/>
          <a:ln w="28575">
            <a:solidFill>
              <a:schemeClr val="tx1"/>
            </a:solidFill>
            <a:round/>
            <a:headEnd/>
            <a:tailEnd type="triangle" w="med" len="med"/>
          </a:ln>
        </p:spPr>
      </p:cxnSp>
      <p:cxnSp>
        <p:nvCxnSpPr>
          <p:cNvPr id="10261" name="AutoShape 23"/>
          <p:cNvCxnSpPr>
            <a:cxnSpLocks noChangeShapeType="1"/>
            <a:stCxn id="10248" idx="3"/>
            <a:endCxn id="10251" idx="1"/>
          </p:cNvCxnSpPr>
          <p:nvPr/>
        </p:nvCxnSpPr>
        <p:spPr bwMode="auto">
          <a:xfrm>
            <a:off x="3810000" y="2095500"/>
            <a:ext cx="838200" cy="685800"/>
          </a:xfrm>
          <a:prstGeom prst="straightConnector1">
            <a:avLst/>
          </a:prstGeom>
          <a:noFill/>
          <a:ln w="9525">
            <a:solidFill>
              <a:schemeClr val="tx1"/>
            </a:solidFill>
            <a:round/>
            <a:headEnd/>
            <a:tailEnd type="triangle" w="med" len="med"/>
          </a:ln>
        </p:spPr>
      </p:cxnSp>
      <p:cxnSp>
        <p:nvCxnSpPr>
          <p:cNvPr id="10262" name="AutoShape 24"/>
          <p:cNvCxnSpPr>
            <a:cxnSpLocks noChangeShapeType="1"/>
            <a:stCxn id="10249" idx="3"/>
            <a:endCxn id="10250" idx="1"/>
          </p:cNvCxnSpPr>
          <p:nvPr/>
        </p:nvCxnSpPr>
        <p:spPr bwMode="auto">
          <a:xfrm flipV="1">
            <a:off x="3810000" y="2095500"/>
            <a:ext cx="838200" cy="685800"/>
          </a:xfrm>
          <a:prstGeom prst="straightConnector1">
            <a:avLst/>
          </a:prstGeom>
          <a:noFill/>
          <a:ln w="9525">
            <a:solidFill>
              <a:schemeClr val="tx1"/>
            </a:solidFill>
            <a:round/>
            <a:headEnd/>
            <a:tailEnd type="triangle" w="med" len="med"/>
          </a:ln>
        </p:spPr>
      </p:cxnSp>
      <p:cxnSp>
        <p:nvCxnSpPr>
          <p:cNvPr id="10263" name="AutoShape 25"/>
          <p:cNvCxnSpPr>
            <a:cxnSpLocks noChangeShapeType="1"/>
            <a:stCxn id="10249" idx="3"/>
            <a:endCxn id="10251" idx="1"/>
          </p:cNvCxnSpPr>
          <p:nvPr/>
        </p:nvCxnSpPr>
        <p:spPr bwMode="auto">
          <a:xfrm>
            <a:off x="3810000" y="2781300"/>
            <a:ext cx="838200" cy="0"/>
          </a:xfrm>
          <a:prstGeom prst="straightConnector1">
            <a:avLst/>
          </a:prstGeom>
          <a:noFill/>
          <a:ln w="28575">
            <a:solidFill>
              <a:schemeClr val="tx1"/>
            </a:solidFill>
            <a:round/>
            <a:headEnd/>
            <a:tailEnd type="triangle" w="med" len="med"/>
          </a:ln>
        </p:spPr>
      </p:cxnSp>
      <p:pic>
        <p:nvPicPr>
          <p:cNvPr id="10264" name="Picture 41" descr="txp_fig"/>
          <p:cNvPicPr>
            <a:picLocks noChangeAspect="1"/>
          </p:cNvPicPr>
          <p:nvPr>
            <p:custDataLst>
              <p:tags r:id="rId1"/>
            </p:custDataLst>
          </p:nvPr>
        </p:nvPicPr>
        <p:blipFill>
          <a:blip r:embed="rId9" cstate="print"/>
          <a:srcRect/>
          <a:stretch>
            <a:fillRect/>
          </a:stretch>
        </p:blipFill>
        <p:spPr bwMode="auto">
          <a:xfrm>
            <a:off x="5105400" y="4171948"/>
            <a:ext cx="1411288" cy="209551"/>
          </a:xfrm>
          <a:prstGeom prst="rect">
            <a:avLst/>
          </a:prstGeom>
          <a:noFill/>
          <a:ln w="9525">
            <a:noFill/>
            <a:miter lim="800000"/>
            <a:headEnd/>
            <a:tailEnd/>
          </a:ln>
        </p:spPr>
      </p:pic>
      <p:pic>
        <p:nvPicPr>
          <p:cNvPr id="10265" name="Picture 32" descr="txp_fig"/>
          <p:cNvPicPr>
            <a:picLocks noChangeAspect="1"/>
          </p:cNvPicPr>
          <p:nvPr>
            <p:custDataLst>
              <p:tags r:id="rId2"/>
            </p:custDataLst>
          </p:nvPr>
        </p:nvPicPr>
        <p:blipFill>
          <a:blip r:embed="rId10" cstate="print"/>
          <a:srcRect/>
          <a:stretch>
            <a:fillRect/>
          </a:stretch>
        </p:blipFill>
        <p:spPr bwMode="auto">
          <a:xfrm>
            <a:off x="381001" y="3352802"/>
            <a:ext cx="390525" cy="269875"/>
          </a:xfrm>
          <a:prstGeom prst="rect">
            <a:avLst/>
          </a:prstGeom>
          <a:noFill/>
          <a:ln w="9525">
            <a:noFill/>
            <a:miter lim="800000"/>
            <a:headEnd/>
            <a:tailEnd/>
          </a:ln>
        </p:spPr>
      </p:pic>
      <p:pic>
        <p:nvPicPr>
          <p:cNvPr id="10266" name="Picture 34" descr="txp_fig"/>
          <p:cNvPicPr>
            <a:picLocks noChangeAspect="1"/>
          </p:cNvPicPr>
          <p:nvPr>
            <p:custDataLst>
              <p:tags r:id="rId3"/>
            </p:custDataLst>
          </p:nvPr>
        </p:nvPicPr>
        <p:blipFill>
          <a:blip r:embed="rId11" cstate="print"/>
          <a:srcRect/>
          <a:stretch>
            <a:fillRect/>
          </a:stretch>
        </p:blipFill>
        <p:spPr bwMode="auto">
          <a:xfrm>
            <a:off x="1744663" y="3352802"/>
            <a:ext cx="404812" cy="269875"/>
          </a:xfrm>
          <a:prstGeom prst="rect">
            <a:avLst/>
          </a:prstGeom>
          <a:noFill/>
          <a:ln w="9525">
            <a:noFill/>
            <a:miter lim="800000"/>
            <a:headEnd/>
            <a:tailEnd/>
          </a:ln>
        </p:spPr>
      </p:pic>
      <p:pic>
        <p:nvPicPr>
          <p:cNvPr id="10267" name="Picture 36" descr="txp_fig"/>
          <p:cNvPicPr>
            <a:picLocks noChangeAspect="1"/>
          </p:cNvPicPr>
          <p:nvPr>
            <p:custDataLst>
              <p:tags r:id="rId4"/>
            </p:custDataLst>
          </p:nvPr>
        </p:nvPicPr>
        <p:blipFill>
          <a:blip r:embed="rId12" cstate="print"/>
          <a:srcRect/>
          <a:stretch>
            <a:fillRect/>
          </a:stretch>
        </p:blipFill>
        <p:spPr bwMode="auto">
          <a:xfrm>
            <a:off x="4756153" y="3352802"/>
            <a:ext cx="493713" cy="285751"/>
          </a:xfrm>
          <a:prstGeom prst="rect">
            <a:avLst/>
          </a:prstGeom>
          <a:noFill/>
          <a:ln w="9525">
            <a:noFill/>
            <a:miter lim="800000"/>
            <a:headEnd/>
            <a:tailEnd/>
          </a:ln>
        </p:spPr>
      </p:pic>
      <p:pic>
        <p:nvPicPr>
          <p:cNvPr id="10268" name="Picture 38" descr="txp_fig"/>
          <p:cNvPicPr>
            <a:picLocks noChangeAspect="1"/>
          </p:cNvPicPr>
          <p:nvPr>
            <p:custDataLst>
              <p:tags r:id="rId5"/>
            </p:custDataLst>
          </p:nvPr>
        </p:nvPicPr>
        <p:blipFill>
          <a:blip r:embed="rId13" cstate="print"/>
          <a:srcRect/>
          <a:stretch>
            <a:fillRect/>
          </a:stretch>
        </p:blipFill>
        <p:spPr bwMode="auto">
          <a:xfrm>
            <a:off x="3282951" y="3429001"/>
            <a:ext cx="330200" cy="60325"/>
          </a:xfrm>
          <a:prstGeom prst="rect">
            <a:avLst/>
          </a:prstGeom>
          <a:noFill/>
          <a:ln w="9525">
            <a:noFill/>
            <a:miter lim="800000"/>
            <a:headEnd/>
            <a:tailEnd/>
          </a:ln>
        </p:spPr>
      </p:pic>
      <p:pic>
        <p:nvPicPr>
          <p:cNvPr id="10269" name="Picture 42" descr="txp_fig"/>
          <p:cNvPicPr>
            <a:picLocks noChangeAspect="1"/>
          </p:cNvPicPr>
          <p:nvPr>
            <p:custDataLst>
              <p:tags r:id="rId6"/>
            </p:custDataLst>
          </p:nvPr>
        </p:nvPicPr>
        <p:blipFill>
          <a:blip r:embed="rId14" cstate="print"/>
          <a:srcRect/>
          <a:stretch>
            <a:fillRect/>
          </a:stretch>
        </p:blipFill>
        <p:spPr bwMode="auto">
          <a:xfrm>
            <a:off x="3156744" y="4471989"/>
            <a:ext cx="2654300" cy="314325"/>
          </a:xfrm>
          <a:prstGeom prst="rect">
            <a:avLst/>
          </a:prstGeom>
          <a:noFill/>
          <a:ln w="9525">
            <a:noFill/>
            <a:miter lim="800000"/>
            <a:headEnd/>
            <a:tailEnd/>
          </a:ln>
        </p:spPr>
      </p:pic>
    </p:spTree>
    <p:extLst>
      <p:ext uri="{BB962C8B-B14F-4D97-AF65-F5344CB8AC3E}">
        <p14:creationId xmlns:p14="http://schemas.microsoft.com/office/powerpoint/2010/main" val="396140343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zh-CN" altLang="en-US" dirty="0">
                <a:latin typeface="SimHei" charset="-122"/>
                <a:ea typeface="SimHei" charset="-122"/>
                <a:cs typeface="SimHei" charset="-122"/>
              </a:rPr>
              <a:t>前向</a:t>
            </a:r>
            <a:r>
              <a:rPr lang="en-US" dirty="0">
                <a:latin typeface="SimHei" charset="-122"/>
                <a:ea typeface="SimHei" charset="-122"/>
                <a:cs typeface="SimHei" charset="-122"/>
              </a:rPr>
              <a:t> </a:t>
            </a:r>
            <a:r>
              <a:rPr lang="zh-CN" altLang="en-US" dirty="0">
                <a:latin typeface="SimHei" charset="-122"/>
                <a:ea typeface="SimHei" charset="-122"/>
                <a:cs typeface="SimHei" charset="-122"/>
              </a:rPr>
              <a:t>与</a:t>
            </a:r>
            <a:r>
              <a:rPr lang="en-US" dirty="0">
                <a:latin typeface="SimHei" charset="-122"/>
                <a:ea typeface="SimHei" charset="-122"/>
                <a:cs typeface="SimHei" charset="-122"/>
              </a:rPr>
              <a:t> </a:t>
            </a:r>
            <a:r>
              <a:rPr lang="zh-CN" altLang="en-US" dirty="0">
                <a:latin typeface="SimHei" charset="-122"/>
                <a:ea typeface="SimHei" charset="-122"/>
                <a:cs typeface="SimHei" charset="-122"/>
              </a:rPr>
              <a:t>维特比算法</a:t>
            </a:r>
            <a:endParaRPr lang="en-US" dirty="0">
              <a:latin typeface="SimHei" charset="-122"/>
              <a:ea typeface="SimHei" charset="-122"/>
              <a:cs typeface="SimHei" charset="-122"/>
            </a:endParaRPr>
          </a:p>
        </p:txBody>
      </p:sp>
      <p:pic>
        <p:nvPicPr>
          <p:cNvPr id="1176584" name="Picture 8" descr="txp_fig"/>
          <p:cNvPicPr>
            <a:picLocks noChangeAspect="1" noChangeArrowheads="1"/>
          </p:cNvPicPr>
          <p:nvPr>
            <p:custDataLst>
              <p:tags r:id="rId1"/>
            </p:custDataLst>
          </p:nvPr>
        </p:nvPicPr>
        <p:blipFill>
          <a:blip r:embed="rId11" cstate="print"/>
          <a:srcRect/>
          <a:stretch>
            <a:fillRect/>
          </a:stretch>
        </p:blipFill>
        <p:spPr bwMode="auto">
          <a:xfrm>
            <a:off x="4632484" y="5484998"/>
            <a:ext cx="4298156" cy="361145"/>
          </a:xfrm>
          <a:prstGeom prst="rect">
            <a:avLst/>
          </a:prstGeom>
          <a:noFill/>
          <a:ln w="9525">
            <a:noFill/>
            <a:miter lim="800000"/>
            <a:headEnd/>
            <a:tailEnd/>
          </a:ln>
        </p:spPr>
      </p:pic>
      <p:sp>
        <p:nvSpPr>
          <p:cNvPr id="11268" name="Rectangle 9"/>
          <p:cNvSpPr>
            <a:spLocks noChangeArrowheads="1"/>
          </p:cNvSpPr>
          <p:nvPr/>
        </p:nvSpPr>
        <p:spPr bwMode="auto">
          <a:xfrm>
            <a:off x="19812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69" name="Rectangle 10"/>
          <p:cNvSpPr>
            <a:spLocks noChangeArrowheads="1"/>
          </p:cNvSpPr>
          <p:nvPr/>
        </p:nvSpPr>
        <p:spPr bwMode="auto">
          <a:xfrm>
            <a:off x="19812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0" name="Rectangle 11"/>
          <p:cNvSpPr>
            <a:spLocks noChangeArrowheads="1"/>
          </p:cNvSpPr>
          <p:nvPr/>
        </p:nvSpPr>
        <p:spPr bwMode="auto">
          <a:xfrm>
            <a:off x="3429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71" name="Rectangle 12"/>
          <p:cNvSpPr>
            <a:spLocks noChangeArrowheads="1"/>
          </p:cNvSpPr>
          <p:nvPr/>
        </p:nvSpPr>
        <p:spPr bwMode="auto">
          <a:xfrm>
            <a:off x="3429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2" name="Rectangle 13"/>
          <p:cNvSpPr>
            <a:spLocks noChangeArrowheads="1"/>
          </p:cNvSpPr>
          <p:nvPr/>
        </p:nvSpPr>
        <p:spPr bwMode="auto">
          <a:xfrm>
            <a:off x="4953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pic>
        <p:nvPicPr>
          <p:cNvPr id="11273" name="Picture 29" descr="txp_fig"/>
          <p:cNvPicPr>
            <a:picLocks noChangeAspect="1"/>
          </p:cNvPicPr>
          <p:nvPr>
            <p:custDataLst>
              <p:tags r:id="rId2"/>
            </p:custDataLst>
          </p:nvPr>
        </p:nvPicPr>
        <p:blipFill>
          <a:blip r:embed="rId12" cstate="print"/>
          <a:srcRect/>
          <a:stretch>
            <a:fillRect/>
          </a:stretch>
        </p:blipFill>
        <p:spPr bwMode="auto">
          <a:xfrm>
            <a:off x="288926" y="4749801"/>
            <a:ext cx="2627313" cy="300039"/>
          </a:xfrm>
          <a:prstGeom prst="rect">
            <a:avLst/>
          </a:prstGeom>
          <a:noFill/>
          <a:ln w="9525">
            <a:noFill/>
            <a:miter lim="800000"/>
            <a:headEnd/>
            <a:tailEnd/>
          </a:ln>
        </p:spPr>
      </p:pic>
      <p:sp>
        <p:nvSpPr>
          <p:cNvPr id="11274" name="Rectangle 14"/>
          <p:cNvSpPr>
            <a:spLocks noChangeArrowheads="1"/>
          </p:cNvSpPr>
          <p:nvPr/>
        </p:nvSpPr>
        <p:spPr bwMode="auto">
          <a:xfrm>
            <a:off x="4953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5" name="Rectangle 15"/>
          <p:cNvSpPr>
            <a:spLocks noChangeArrowheads="1"/>
          </p:cNvSpPr>
          <p:nvPr/>
        </p:nvSpPr>
        <p:spPr bwMode="auto">
          <a:xfrm>
            <a:off x="6477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76" name="Rectangle 16"/>
          <p:cNvSpPr>
            <a:spLocks noChangeArrowheads="1"/>
          </p:cNvSpPr>
          <p:nvPr/>
        </p:nvSpPr>
        <p:spPr bwMode="auto">
          <a:xfrm>
            <a:off x="6477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cxnSp>
        <p:nvCxnSpPr>
          <p:cNvPr id="11277" name="AutoShape 17"/>
          <p:cNvCxnSpPr>
            <a:cxnSpLocks noChangeShapeType="1"/>
            <a:stCxn id="11268" idx="3"/>
            <a:endCxn id="11270" idx="1"/>
          </p:cNvCxnSpPr>
          <p:nvPr/>
        </p:nvCxnSpPr>
        <p:spPr bwMode="auto">
          <a:xfrm>
            <a:off x="2667000" y="1866900"/>
            <a:ext cx="762000" cy="0"/>
          </a:xfrm>
          <a:prstGeom prst="straightConnector1">
            <a:avLst/>
          </a:prstGeom>
          <a:noFill/>
          <a:ln w="28575">
            <a:solidFill>
              <a:schemeClr val="tx1"/>
            </a:solidFill>
            <a:round/>
            <a:headEnd/>
            <a:tailEnd type="triangle" w="med" len="med"/>
          </a:ln>
        </p:spPr>
      </p:cxnSp>
      <p:cxnSp>
        <p:nvCxnSpPr>
          <p:cNvPr id="11278" name="AutoShape 18"/>
          <p:cNvCxnSpPr>
            <a:cxnSpLocks noChangeShapeType="1"/>
            <a:stCxn id="11268" idx="3"/>
            <a:endCxn id="11271" idx="1"/>
          </p:cNvCxnSpPr>
          <p:nvPr/>
        </p:nvCxnSpPr>
        <p:spPr bwMode="auto">
          <a:xfrm>
            <a:off x="2667000" y="1866900"/>
            <a:ext cx="762000" cy="685800"/>
          </a:xfrm>
          <a:prstGeom prst="straightConnector1">
            <a:avLst/>
          </a:prstGeom>
          <a:noFill/>
          <a:ln w="9525">
            <a:solidFill>
              <a:schemeClr val="tx1"/>
            </a:solidFill>
            <a:round/>
            <a:headEnd/>
            <a:tailEnd type="triangle" w="med" len="med"/>
          </a:ln>
        </p:spPr>
      </p:cxnSp>
      <p:cxnSp>
        <p:nvCxnSpPr>
          <p:cNvPr id="11279" name="AutoShape 19"/>
          <p:cNvCxnSpPr>
            <a:cxnSpLocks noChangeShapeType="1"/>
            <a:stCxn id="11269" idx="3"/>
            <a:endCxn id="11270" idx="1"/>
          </p:cNvCxnSpPr>
          <p:nvPr/>
        </p:nvCxnSpPr>
        <p:spPr bwMode="auto">
          <a:xfrm flipV="1">
            <a:off x="2667000" y="1866900"/>
            <a:ext cx="762000" cy="685800"/>
          </a:xfrm>
          <a:prstGeom prst="straightConnector1">
            <a:avLst/>
          </a:prstGeom>
          <a:noFill/>
          <a:ln w="9525">
            <a:solidFill>
              <a:schemeClr val="tx1"/>
            </a:solidFill>
            <a:round/>
            <a:headEnd/>
            <a:tailEnd type="triangle" w="med" len="med"/>
          </a:ln>
        </p:spPr>
      </p:cxnSp>
      <p:cxnSp>
        <p:nvCxnSpPr>
          <p:cNvPr id="11280" name="AutoShape 20"/>
          <p:cNvCxnSpPr>
            <a:cxnSpLocks noChangeShapeType="1"/>
            <a:stCxn id="11269" idx="3"/>
            <a:endCxn id="11271" idx="1"/>
          </p:cNvCxnSpPr>
          <p:nvPr/>
        </p:nvCxnSpPr>
        <p:spPr bwMode="auto">
          <a:xfrm>
            <a:off x="2667000" y="2552700"/>
            <a:ext cx="762000" cy="0"/>
          </a:xfrm>
          <a:prstGeom prst="straightConnector1">
            <a:avLst/>
          </a:prstGeom>
          <a:noFill/>
          <a:ln w="28575">
            <a:solidFill>
              <a:schemeClr val="tx1"/>
            </a:solidFill>
            <a:round/>
            <a:headEnd/>
            <a:tailEnd type="triangle" w="med" len="med"/>
          </a:ln>
        </p:spPr>
      </p:cxnSp>
      <p:cxnSp>
        <p:nvCxnSpPr>
          <p:cNvPr id="11281" name="AutoShape 21"/>
          <p:cNvCxnSpPr>
            <a:cxnSpLocks noChangeShapeType="1"/>
            <a:stCxn id="11270" idx="3"/>
            <a:endCxn id="11272" idx="1"/>
          </p:cNvCxnSpPr>
          <p:nvPr/>
        </p:nvCxnSpPr>
        <p:spPr bwMode="auto">
          <a:xfrm>
            <a:off x="4114800" y="1866900"/>
            <a:ext cx="838200" cy="0"/>
          </a:xfrm>
          <a:prstGeom prst="straightConnector1">
            <a:avLst/>
          </a:prstGeom>
          <a:noFill/>
          <a:ln w="28575">
            <a:solidFill>
              <a:schemeClr val="tx1"/>
            </a:solidFill>
            <a:round/>
            <a:headEnd/>
            <a:tailEnd type="triangle" w="med" len="med"/>
          </a:ln>
        </p:spPr>
      </p:cxnSp>
      <p:cxnSp>
        <p:nvCxnSpPr>
          <p:cNvPr id="11282" name="AutoShape 22"/>
          <p:cNvCxnSpPr>
            <a:cxnSpLocks noChangeShapeType="1"/>
            <a:stCxn id="11270" idx="3"/>
            <a:endCxn id="11274" idx="1"/>
          </p:cNvCxnSpPr>
          <p:nvPr/>
        </p:nvCxnSpPr>
        <p:spPr bwMode="auto">
          <a:xfrm>
            <a:off x="4114800" y="1866900"/>
            <a:ext cx="838200" cy="685800"/>
          </a:xfrm>
          <a:prstGeom prst="straightConnector1">
            <a:avLst/>
          </a:prstGeom>
          <a:noFill/>
          <a:ln w="9525">
            <a:solidFill>
              <a:schemeClr val="tx1"/>
            </a:solidFill>
            <a:round/>
            <a:headEnd/>
            <a:tailEnd type="triangle" w="med" len="med"/>
          </a:ln>
        </p:spPr>
      </p:cxnSp>
      <p:cxnSp>
        <p:nvCxnSpPr>
          <p:cNvPr id="11283" name="AutoShape 23"/>
          <p:cNvCxnSpPr>
            <a:cxnSpLocks noChangeShapeType="1"/>
            <a:stCxn id="11271" idx="3"/>
            <a:endCxn id="11272" idx="1"/>
          </p:cNvCxnSpPr>
          <p:nvPr/>
        </p:nvCxnSpPr>
        <p:spPr bwMode="auto">
          <a:xfrm flipV="1">
            <a:off x="4114800" y="1866900"/>
            <a:ext cx="838200" cy="685800"/>
          </a:xfrm>
          <a:prstGeom prst="straightConnector1">
            <a:avLst/>
          </a:prstGeom>
          <a:noFill/>
          <a:ln w="9525">
            <a:solidFill>
              <a:schemeClr val="tx1"/>
            </a:solidFill>
            <a:round/>
            <a:headEnd/>
            <a:tailEnd type="triangle" w="med" len="med"/>
          </a:ln>
        </p:spPr>
      </p:cxnSp>
      <p:cxnSp>
        <p:nvCxnSpPr>
          <p:cNvPr id="11284" name="AutoShape 24"/>
          <p:cNvCxnSpPr>
            <a:cxnSpLocks noChangeShapeType="1"/>
            <a:stCxn id="11271" idx="3"/>
            <a:endCxn id="11274" idx="1"/>
          </p:cNvCxnSpPr>
          <p:nvPr/>
        </p:nvCxnSpPr>
        <p:spPr bwMode="auto">
          <a:xfrm>
            <a:off x="4114800" y="2552700"/>
            <a:ext cx="838200" cy="0"/>
          </a:xfrm>
          <a:prstGeom prst="straightConnector1">
            <a:avLst/>
          </a:prstGeom>
          <a:noFill/>
          <a:ln w="28575">
            <a:solidFill>
              <a:schemeClr val="tx1"/>
            </a:solidFill>
            <a:round/>
            <a:headEnd/>
            <a:tailEnd type="triangle" w="med" len="med"/>
          </a:ln>
        </p:spPr>
      </p:cxnSp>
      <p:cxnSp>
        <p:nvCxnSpPr>
          <p:cNvPr id="11285" name="AutoShape 25"/>
          <p:cNvCxnSpPr>
            <a:cxnSpLocks noChangeShapeType="1"/>
            <a:stCxn id="11272" idx="3"/>
            <a:endCxn id="11275" idx="1"/>
          </p:cNvCxnSpPr>
          <p:nvPr/>
        </p:nvCxnSpPr>
        <p:spPr bwMode="auto">
          <a:xfrm>
            <a:off x="5638800" y="1866900"/>
            <a:ext cx="838200" cy="0"/>
          </a:xfrm>
          <a:prstGeom prst="straightConnector1">
            <a:avLst/>
          </a:prstGeom>
          <a:noFill/>
          <a:ln w="28575">
            <a:solidFill>
              <a:schemeClr val="tx1"/>
            </a:solidFill>
            <a:round/>
            <a:headEnd/>
            <a:tailEnd type="triangle" w="med" len="med"/>
          </a:ln>
        </p:spPr>
      </p:cxnSp>
      <p:cxnSp>
        <p:nvCxnSpPr>
          <p:cNvPr id="11286" name="AutoShape 26"/>
          <p:cNvCxnSpPr>
            <a:cxnSpLocks noChangeShapeType="1"/>
            <a:stCxn id="11272" idx="3"/>
            <a:endCxn id="11276" idx="1"/>
          </p:cNvCxnSpPr>
          <p:nvPr/>
        </p:nvCxnSpPr>
        <p:spPr bwMode="auto">
          <a:xfrm>
            <a:off x="5638800" y="1866900"/>
            <a:ext cx="838200" cy="685800"/>
          </a:xfrm>
          <a:prstGeom prst="straightConnector1">
            <a:avLst/>
          </a:prstGeom>
          <a:noFill/>
          <a:ln w="9525">
            <a:solidFill>
              <a:schemeClr val="tx1"/>
            </a:solidFill>
            <a:round/>
            <a:headEnd/>
            <a:tailEnd type="triangle" w="med" len="med"/>
          </a:ln>
        </p:spPr>
      </p:cxnSp>
      <p:cxnSp>
        <p:nvCxnSpPr>
          <p:cNvPr id="11287" name="AutoShape 27"/>
          <p:cNvCxnSpPr>
            <a:cxnSpLocks noChangeShapeType="1"/>
            <a:stCxn id="11274" idx="3"/>
            <a:endCxn id="11275" idx="1"/>
          </p:cNvCxnSpPr>
          <p:nvPr/>
        </p:nvCxnSpPr>
        <p:spPr bwMode="auto">
          <a:xfrm flipV="1">
            <a:off x="5638800" y="1866900"/>
            <a:ext cx="838200" cy="685800"/>
          </a:xfrm>
          <a:prstGeom prst="straightConnector1">
            <a:avLst/>
          </a:prstGeom>
          <a:noFill/>
          <a:ln w="9525">
            <a:solidFill>
              <a:schemeClr val="tx1"/>
            </a:solidFill>
            <a:round/>
            <a:headEnd/>
            <a:tailEnd type="triangle" w="med" len="med"/>
          </a:ln>
        </p:spPr>
      </p:cxnSp>
      <p:cxnSp>
        <p:nvCxnSpPr>
          <p:cNvPr id="11288" name="AutoShape 28"/>
          <p:cNvCxnSpPr>
            <a:cxnSpLocks noChangeShapeType="1"/>
            <a:stCxn id="11274" idx="3"/>
            <a:endCxn id="11276" idx="1"/>
          </p:cNvCxnSpPr>
          <p:nvPr/>
        </p:nvCxnSpPr>
        <p:spPr bwMode="auto">
          <a:xfrm>
            <a:off x="5638800" y="2552700"/>
            <a:ext cx="838200" cy="0"/>
          </a:xfrm>
          <a:prstGeom prst="straightConnector1">
            <a:avLst/>
          </a:prstGeom>
          <a:noFill/>
          <a:ln w="28575">
            <a:solidFill>
              <a:schemeClr val="tx1"/>
            </a:solidFill>
            <a:round/>
            <a:headEnd/>
            <a:tailEnd type="triangle" w="med" len="med"/>
          </a:ln>
        </p:spPr>
      </p:cxnSp>
      <p:pic>
        <p:nvPicPr>
          <p:cNvPr id="31" name="Picture 5" descr="txp_fig"/>
          <p:cNvPicPr>
            <a:picLocks noChangeAspect="1" noChangeArrowheads="1"/>
          </p:cNvPicPr>
          <p:nvPr>
            <p:custDataLst>
              <p:tags r:id="rId3"/>
            </p:custDataLst>
          </p:nvPr>
        </p:nvPicPr>
        <p:blipFill>
          <a:blip r:embed="rId13" cstate="print"/>
          <a:srcRect/>
          <a:stretch>
            <a:fillRect/>
          </a:stretch>
        </p:blipFill>
        <p:spPr bwMode="auto">
          <a:xfrm>
            <a:off x="4237040" y="4738656"/>
            <a:ext cx="4564063" cy="450851"/>
          </a:xfrm>
          <a:prstGeom prst="rect">
            <a:avLst/>
          </a:prstGeom>
          <a:noFill/>
          <a:ln w="9525">
            <a:noFill/>
            <a:miter lim="800000"/>
            <a:headEnd/>
            <a:tailEnd/>
          </a:ln>
        </p:spPr>
      </p:pic>
      <p:pic>
        <p:nvPicPr>
          <p:cNvPr id="34" name="Picture 33" descr="txp_fig"/>
          <p:cNvPicPr>
            <a:picLocks noChangeAspect="1"/>
          </p:cNvPicPr>
          <p:nvPr>
            <p:custDataLst>
              <p:tags r:id="rId4"/>
            </p:custDataLst>
          </p:nvPr>
        </p:nvPicPr>
        <p:blipFill>
          <a:blip r:embed="rId14" cstate="print"/>
          <a:srcRect/>
          <a:stretch>
            <a:fillRect/>
          </a:stretch>
        </p:blipFill>
        <p:spPr bwMode="auto">
          <a:xfrm>
            <a:off x="76203" y="5355318"/>
            <a:ext cx="4130674" cy="494467"/>
          </a:xfrm>
          <a:prstGeom prst="rect">
            <a:avLst/>
          </a:prstGeom>
          <a:noFill/>
          <a:ln w="9525">
            <a:noFill/>
            <a:miter lim="800000"/>
            <a:headEnd/>
            <a:tailEnd/>
          </a:ln>
        </p:spPr>
      </p:pic>
      <p:pic>
        <p:nvPicPr>
          <p:cNvPr id="11292" name="Picture 32" descr="txp_fig"/>
          <p:cNvPicPr>
            <a:picLocks noChangeAspect="1"/>
          </p:cNvPicPr>
          <p:nvPr>
            <p:custDataLst>
              <p:tags r:id="rId5"/>
            </p:custDataLst>
          </p:nvPr>
        </p:nvPicPr>
        <p:blipFill>
          <a:blip r:embed="rId15" cstate="print"/>
          <a:srcRect/>
          <a:stretch>
            <a:fillRect/>
          </a:stretch>
        </p:blipFill>
        <p:spPr bwMode="auto">
          <a:xfrm>
            <a:off x="2141540" y="3048002"/>
            <a:ext cx="390525" cy="269875"/>
          </a:xfrm>
          <a:prstGeom prst="rect">
            <a:avLst/>
          </a:prstGeom>
          <a:noFill/>
          <a:ln w="9525">
            <a:noFill/>
            <a:miter lim="800000"/>
            <a:headEnd/>
            <a:tailEnd/>
          </a:ln>
        </p:spPr>
      </p:pic>
      <p:pic>
        <p:nvPicPr>
          <p:cNvPr id="11293" name="Picture 34" descr="txp_fig"/>
          <p:cNvPicPr>
            <a:picLocks noChangeAspect="1"/>
          </p:cNvPicPr>
          <p:nvPr>
            <p:custDataLst>
              <p:tags r:id="rId6"/>
            </p:custDataLst>
          </p:nvPr>
        </p:nvPicPr>
        <p:blipFill>
          <a:blip r:embed="rId16" cstate="print"/>
          <a:srcRect/>
          <a:stretch>
            <a:fillRect/>
          </a:stretch>
        </p:blipFill>
        <p:spPr bwMode="auto">
          <a:xfrm>
            <a:off x="3505201" y="3048002"/>
            <a:ext cx="404813" cy="269875"/>
          </a:xfrm>
          <a:prstGeom prst="rect">
            <a:avLst/>
          </a:prstGeom>
          <a:noFill/>
          <a:ln w="9525">
            <a:noFill/>
            <a:miter lim="800000"/>
            <a:headEnd/>
            <a:tailEnd/>
          </a:ln>
        </p:spPr>
      </p:pic>
      <p:pic>
        <p:nvPicPr>
          <p:cNvPr id="11294" name="Picture 36" descr="txp_fig"/>
          <p:cNvPicPr>
            <a:picLocks noChangeAspect="1"/>
          </p:cNvPicPr>
          <p:nvPr>
            <p:custDataLst>
              <p:tags r:id="rId7"/>
            </p:custDataLst>
          </p:nvPr>
        </p:nvPicPr>
        <p:blipFill>
          <a:blip r:embed="rId17" cstate="print"/>
          <a:srcRect/>
          <a:stretch>
            <a:fillRect/>
          </a:stretch>
        </p:blipFill>
        <p:spPr bwMode="auto">
          <a:xfrm>
            <a:off x="6516688" y="3048002"/>
            <a:ext cx="493712" cy="285751"/>
          </a:xfrm>
          <a:prstGeom prst="rect">
            <a:avLst/>
          </a:prstGeom>
          <a:noFill/>
          <a:ln w="9525">
            <a:noFill/>
            <a:miter lim="800000"/>
            <a:headEnd/>
            <a:tailEnd/>
          </a:ln>
        </p:spPr>
      </p:pic>
      <p:pic>
        <p:nvPicPr>
          <p:cNvPr id="11295" name="Picture 38" descr="txp_fig"/>
          <p:cNvPicPr>
            <a:picLocks noChangeAspect="1"/>
          </p:cNvPicPr>
          <p:nvPr>
            <p:custDataLst>
              <p:tags r:id="rId8"/>
            </p:custDataLst>
          </p:nvPr>
        </p:nvPicPr>
        <p:blipFill>
          <a:blip r:embed="rId18" cstate="print"/>
          <a:srcRect/>
          <a:stretch>
            <a:fillRect/>
          </a:stretch>
        </p:blipFill>
        <p:spPr bwMode="auto">
          <a:xfrm>
            <a:off x="5043488" y="3124201"/>
            <a:ext cx="330200" cy="60325"/>
          </a:xfrm>
          <a:prstGeom prst="rect">
            <a:avLst/>
          </a:prstGeom>
          <a:noFill/>
          <a:ln w="9525">
            <a:noFill/>
            <a:miter lim="800000"/>
            <a:headEnd/>
            <a:tailEnd/>
          </a:ln>
        </p:spPr>
      </p:pic>
      <p:sp>
        <p:nvSpPr>
          <p:cNvPr id="32" name="TextBox 31"/>
          <p:cNvSpPr txBox="1"/>
          <p:nvPr/>
        </p:nvSpPr>
        <p:spPr>
          <a:xfrm>
            <a:off x="228600" y="3802391"/>
            <a:ext cx="4191000" cy="523220"/>
          </a:xfrm>
          <a:prstGeom prst="rect">
            <a:avLst/>
          </a:prstGeom>
          <a:noFill/>
        </p:spPr>
        <p:txBody>
          <a:bodyPr wrap="square" lIns="91438" tIns="45719" rIns="91438" bIns="45719" rtlCol="0">
            <a:spAutoFit/>
          </a:bodyPr>
          <a:lstStyle/>
          <a:p>
            <a:r>
              <a:rPr lang="zh-CN" altLang="en-US" sz="2800" dirty="0">
                <a:latin typeface="SimSun" charset="-122"/>
                <a:ea typeface="SimSun" charset="-122"/>
                <a:cs typeface="SimSun" charset="-122"/>
              </a:rPr>
              <a:t>前向算法</a:t>
            </a:r>
            <a:r>
              <a:rPr lang="en-US" sz="2800" dirty="0">
                <a:latin typeface="SimSun" charset="-122"/>
                <a:ea typeface="SimSun" charset="-122"/>
                <a:cs typeface="SimSun" charset="-122"/>
              </a:rPr>
              <a:t>(</a:t>
            </a:r>
            <a:r>
              <a:rPr lang="zh-CN" altLang="en-US" sz="2800" dirty="0">
                <a:latin typeface="SimSun" charset="-122"/>
                <a:ea typeface="SimSun" charset="-122"/>
                <a:cs typeface="SimSun" charset="-122"/>
              </a:rPr>
              <a:t>求和</a:t>
            </a:r>
            <a:r>
              <a:rPr lang="en-US" sz="2800" dirty="0">
                <a:latin typeface="SimSun" charset="-122"/>
                <a:ea typeface="SimSun" charset="-122"/>
                <a:cs typeface="SimSun" charset="-122"/>
              </a:rPr>
              <a:t>)</a:t>
            </a:r>
          </a:p>
        </p:txBody>
      </p:sp>
      <p:sp>
        <p:nvSpPr>
          <p:cNvPr id="33" name="TextBox 32"/>
          <p:cNvSpPr txBox="1"/>
          <p:nvPr/>
        </p:nvSpPr>
        <p:spPr>
          <a:xfrm>
            <a:off x="4724400" y="3886494"/>
            <a:ext cx="4191000" cy="523218"/>
          </a:xfrm>
          <a:prstGeom prst="rect">
            <a:avLst/>
          </a:prstGeom>
          <a:noFill/>
        </p:spPr>
        <p:txBody>
          <a:bodyPr wrap="square" lIns="91438" tIns="45719" rIns="91438" bIns="45719" rtlCol="0">
            <a:spAutoFit/>
          </a:bodyPr>
          <a:lstStyle/>
          <a:p>
            <a:r>
              <a:rPr lang="zh-CN" altLang="en-US" sz="2800" dirty="0">
                <a:latin typeface="SimSun" charset="-122"/>
                <a:ea typeface="SimSun" charset="-122"/>
                <a:cs typeface="SimSun" charset="-122"/>
              </a:rPr>
              <a:t>维特比算法</a:t>
            </a:r>
            <a:r>
              <a:rPr lang="en-US" sz="2800" dirty="0">
                <a:latin typeface="SimSun" charset="-122"/>
                <a:ea typeface="SimSun" charset="-122"/>
                <a:cs typeface="SimSun" charset="-122"/>
              </a:rPr>
              <a:t>(</a:t>
            </a:r>
            <a:r>
              <a:rPr lang="zh-CN" altLang="en-US" sz="2800" dirty="0">
                <a:latin typeface="SimSun" charset="-122"/>
                <a:ea typeface="SimSun" charset="-122"/>
                <a:cs typeface="SimSun" charset="-122"/>
              </a:rPr>
              <a:t>求最大</a:t>
            </a:r>
            <a:r>
              <a:rPr lang="en-US" sz="2800" dirty="0">
                <a:latin typeface="SimSun" charset="-122"/>
                <a:ea typeface="SimSun" charset="-122"/>
                <a:cs typeface="SimSun" charset="-122"/>
              </a:rPr>
              <a:t>)</a:t>
            </a:r>
          </a:p>
        </p:txBody>
      </p:sp>
    </p:spTree>
    <p:extLst>
      <p:ext uri="{BB962C8B-B14F-4D97-AF65-F5344CB8AC3E}">
        <p14:creationId xmlns:p14="http://schemas.microsoft.com/office/powerpoint/2010/main" val="4069626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6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zh-CN" altLang="en-US" dirty="0">
                <a:latin typeface="Calibri"/>
                <a:cs typeface="Calibri"/>
              </a:rPr>
              <a:t>举例</a:t>
            </a:r>
            <a:r>
              <a:rPr lang="en-US" dirty="0">
                <a:latin typeface="Calibri"/>
                <a:cs typeface="Calibri"/>
              </a:rPr>
              <a:t>: Weather HMM</a:t>
            </a:r>
          </a:p>
        </p:txBody>
      </p:sp>
      <p:cxnSp>
        <p:nvCxnSpPr>
          <p:cNvPr id="11" name="Straight Arrow Connector 10"/>
          <p:cNvCxnSpPr>
            <a:endCxn id="52" idx="2"/>
          </p:cNvCxnSpPr>
          <p:nvPr/>
        </p:nvCxnSpPr>
        <p:spPr>
          <a:xfrm>
            <a:off x="2384425" y="2003944"/>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752836840"/>
              </p:ext>
            </p:extLst>
          </p:nvPr>
        </p:nvGraphicFramePr>
        <p:xfrm>
          <a:off x="4419600" y="4030661"/>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631825" y="2888182"/>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1622425" y="2384944"/>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3908425" y="2392882"/>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670425" y="2003944"/>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194425" y="240082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102605403"/>
              </p:ext>
            </p:extLst>
          </p:nvPr>
        </p:nvGraphicFramePr>
        <p:xfrm>
          <a:off x="6781800" y="4030661"/>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917825" y="2918344"/>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203825" y="2918344"/>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631825" y="1622944"/>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2917825" y="1622944"/>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203825" y="1622944"/>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250825" y="2003944"/>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185025" y="2003944"/>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1" name="Rectangle 3"/>
          <p:cNvSpPr>
            <a:spLocks noGrp="1" noChangeArrowheads="1"/>
          </p:cNvSpPr>
          <p:nvPr>
            <p:ph idx="1"/>
          </p:nvPr>
        </p:nvSpPr>
        <p:spPr>
          <a:xfrm>
            <a:off x="76200" y="4572000"/>
            <a:ext cx="5414046" cy="1630362"/>
          </a:xfrm>
        </p:spPr>
        <p:txBody>
          <a:bodyPr/>
          <a:lstStyle/>
          <a:p>
            <a:pPr>
              <a:lnSpc>
                <a:spcPct val="80000"/>
              </a:lnSpc>
            </a:pPr>
            <a:r>
              <a:rPr lang="en-US" sz="2400" dirty="0">
                <a:latin typeface="SimSun" charset="-122"/>
                <a:ea typeface="SimSun" charset="-122"/>
                <a:cs typeface="SimSun" charset="-122"/>
              </a:rPr>
              <a:t>HMM </a:t>
            </a:r>
            <a:r>
              <a:rPr lang="zh-CN" altLang="en-US" sz="2400" dirty="0">
                <a:latin typeface="SimSun" charset="-122"/>
                <a:ea typeface="SimSun" charset="-122"/>
                <a:cs typeface="SimSun" charset="-122"/>
              </a:rPr>
              <a:t>的构成</a:t>
            </a:r>
            <a:r>
              <a:rPr lang="en-US" sz="2400" dirty="0">
                <a:latin typeface="SimSun" charset="-122"/>
                <a:ea typeface="SimSun" charset="-122"/>
                <a:cs typeface="SimSun" charset="-122"/>
              </a:rPr>
              <a:t>:</a:t>
            </a:r>
          </a:p>
          <a:p>
            <a:pPr lvl="1">
              <a:lnSpc>
                <a:spcPct val="80000"/>
              </a:lnSpc>
            </a:pPr>
            <a:r>
              <a:rPr lang="zh-CN" altLang="en-US" sz="2000" dirty="0">
                <a:latin typeface="SimSun" charset="-122"/>
                <a:ea typeface="SimSun" charset="-122"/>
                <a:cs typeface="SimSun" charset="-122"/>
              </a:rPr>
              <a:t>初始分布</a:t>
            </a:r>
            <a:r>
              <a:rPr lang="en-US" sz="2000" dirty="0">
                <a:latin typeface="SimSun" charset="-122"/>
                <a:ea typeface="SimSun" charset="-122"/>
                <a:cs typeface="SimSun" charset="-122"/>
              </a:rPr>
              <a:t>:</a:t>
            </a:r>
          </a:p>
          <a:p>
            <a:pPr lvl="1">
              <a:lnSpc>
                <a:spcPct val="80000"/>
              </a:lnSpc>
            </a:pPr>
            <a:r>
              <a:rPr lang="zh-CN" altLang="en-US" sz="2000" dirty="0">
                <a:latin typeface="SimSun" charset="-122"/>
                <a:ea typeface="SimSun" charset="-122"/>
                <a:cs typeface="SimSun" charset="-122"/>
              </a:rPr>
              <a:t>转移概率</a:t>
            </a:r>
            <a:r>
              <a:rPr lang="en-US" sz="2000" dirty="0">
                <a:latin typeface="SimSun" charset="-122"/>
                <a:ea typeface="SimSun" charset="-122"/>
                <a:cs typeface="SimSun" charset="-122"/>
              </a:rPr>
              <a:t>:</a:t>
            </a:r>
          </a:p>
          <a:p>
            <a:pPr lvl="1">
              <a:lnSpc>
                <a:spcPct val="80000"/>
              </a:lnSpc>
            </a:pPr>
            <a:r>
              <a:rPr lang="zh-CN" altLang="en-US" sz="2000" dirty="0">
                <a:latin typeface="SimSun" charset="-122"/>
                <a:ea typeface="SimSun" charset="-122"/>
                <a:cs typeface="SimSun" charset="-122"/>
              </a:rPr>
              <a:t>输出概率</a:t>
            </a:r>
            <a:r>
              <a:rPr lang="en-US" sz="2000" dirty="0">
                <a:latin typeface="SimSun" charset="-122"/>
                <a:ea typeface="SimSun" charset="-122"/>
                <a:cs typeface="SimSun" charset="-122"/>
              </a:rPr>
              <a:t>:</a:t>
            </a:r>
          </a:p>
        </p:txBody>
      </p: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600787" y="4841710"/>
            <a:ext cx="896021"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843" y="5196155"/>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1859" y="5649299"/>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425" y="1241944"/>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626" y="2461145"/>
            <a:ext cx="1250951" cy="28247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4722" y="852220"/>
            <a:ext cx="1735785" cy="589285"/>
          </a:xfrm>
          <a:prstGeom prst="rect">
            <a:avLst/>
          </a:prstGeom>
        </p:spPr>
      </p:pic>
    </p:spTree>
    <p:extLst>
      <p:ext uri="{BB962C8B-B14F-4D97-AF65-F5344CB8AC3E}">
        <p14:creationId xmlns:p14="http://schemas.microsoft.com/office/powerpoint/2010/main" val="93502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zh-CN" altLang="en-US" dirty="0">
                <a:latin typeface="SimHei" charset="-122"/>
                <a:ea typeface="SimHei" charset="-122"/>
                <a:cs typeface="SimHei" charset="-122"/>
              </a:rPr>
              <a:t>两步推理</a:t>
            </a:r>
            <a:r>
              <a:rPr lang="en-US" dirty="0">
                <a:latin typeface="SimHei" charset="-122"/>
                <a:ea typeface="SimHei" charset="-122"/>
                <a:cs typeface="SimHei" charset="-122"/>
              </a:rPr>
              <a:t>:</a:t>
            </a:r>
            <a:r>
              <a:rPr lang="zh-CN" altLang="en-US" dirty="0">
                <a:latin typeface="SimHei" charset="-122"/>
                <a:ea typeface="SimHei" charset="-122"/>
                <a:cs typeface="SimHei" charset="-122"/>
              </a:rPr>
              <a:t>时间推移 </a:t>
            </a:r>
            <a:r>
              <a:rPr lang="en-US" dirty="0">
                <a:latin typeface="SimHei" charset="-122"/>
                <a:ea typeface="SimHei" charset="-122"/>
                <a:cs typeface="SimHei" charset="-122"/>
              </a:rPr>
              <a:t>+</a:t>
            </a:r>
            <a:r>
              <a:rPr lang="zh-CN" altLang="en-US" dirty="0">
                <a:latin typeface="SimHei" charset="-122"/>
                <a:ea typeface="SimHei" charset="-122"/>
                <a:cs typeface="SimHei" charset="-122"/>
              </a:rPr>
              <a:t> 观察过滤</a:t>
            </a:r>
            <a:endParaRPr lang="en-US" dirty="0">
              <a:latin typeface="SimHei" charset="-122"/>
              <a:ea typeface="SimHei" charset="-122"/>
              <a:cs typeface="SimHei" charset="-122"/>
            </a:endParaRPr>
          </a:p>
        </p:txBody>
      </p:sp>
      <p:sp>
        <p:nvSpPr>
          <p:cNvPr id="33795" name="Rectangle 3"/>
          <p:cNvSpPr>
            <a:spLocks noGrp="1" noChangeArrowheads="1"/>
          </p:cNvSpPr>
          <p:nvPr>
            <p:ph idx="1"/>
          </p:nvPr>
        </p:nvSpPr>
        <p:spPr>
          <a:xfrm>
            <a:off x="-533400" y="1676401"/>
            <a:ext cx="8458200" cy="4525963"/>
          </a:xfrm>
        </p:spPr>
        <p:txBody>
          <a:bodyPr/>
          <a:lstStyle/>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sp>
        <p:nvSpPr>
          <p:cNvPr id="6" name="Oval 4"/>
          <p:cNvSpPr>
            <a:spLocks noChangeArrowheads="1"/>
          </p:cNvSpPr>
          <p:nvPr/>
        </p:nvSpPr>
        <p:spPr bwMode="auto">
          <a:xfrm>
            <a:off x="6324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7" name="AutoShape 5"/>
          <p:cNvCxnSpPr>
            <a:cxnSpLocks noChangeShapeType="1"/>
            <a:stCxn id="6" idx="4"/>
            <a:endCxn id="22" idx="0"/>
          </p:cNvCxnSpPr>
          <p:nvPr/>
        </p:nvCxnSpPr>
        <p:spPr bwMode="auto">
          <a:xfrm>
            <a:off x="6591300" y="3748089"/>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8" name="Oval 6"/>
          <p:cNvSpPr>
            <a:spLocks noChangeArrowheads="1"/>
          </p:cNvSpPr>
          <p:nvPr/>
        </p:nvSpPr>
        <p:spPr bwMode="auto">
          <a:xfrm>
            <a:off x="2971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9" name="AutoShape 7"/>
          <p:cNvCxnSpPr>
            <a:cxnSpLocks noChangeShapeType="1"/>
            <a:stCxn id="8" idx="4"/>
            <a:endCxn id="19" idx="0"/>
          </p:cNvCxnSpPr>
          <p:nvPr/>
        </p:nvCxnSpPr>
        <p:spPr bwMode="auto">
          <a:xfrm>
            <a:off x="3238500" y="3748089"/>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0" name="Oval 8"/>
          <p:cNvSpPr>
            <a:spLocks noChangeArrowheads="1"/>
          </p:cNvSpPr>
          <p:nvPr/>
        </p:nvSpPr>
        <p:spPr bwMode="auto">
          <a:xfrm>
            <a:off x="2057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11" name="AutoShape 9"/>
          <p:cNvCxnSpPr>
            <a:cxnSpLocks noChangeShapeType="1"/>
            <a:stCxn id="12" idx="6"/>
            <a:endCxn id="8" idx="2"/>
          </p:cNvCxnSpPr>
          <p:nvPr/>
        </p:nvCxnSpPr>
        <p:spPr bwMode="auto">
          <a:xfrm>
            <a:off x="2605089"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2" name="Oval 10"/>
          <p:cNvSpPr>
            <a:spLocks noChangeArrowheads="1"/>
          </p:cNvSpPr>
          <p:nvPr/>
        </p:nvSpPr>
        <p:spPr bwMode="auto">
          <a:xfrm>
            <a:off x="2057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3" name="AutoShape 11"/>
          <p:cNvCxnSpPr>
            <a:cxnSpLocks noChangeShapeType="1"/>
            <a:stCxn id="12" idx="4"/>
            <a:endCxn id="10" idx="0"/>
          </p:cNvCxnSpPr>
          <p:nvPr/>
        </p:nvCxnSpPr>
        <p:spPr bwMode="auto">
          <a:xfrm>
            <a:off x="2324100" y="3748089"/>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 name="Oval 12"/>
          <p:cNvSpPr>
            <a:spLocks noChangeArrowheads="1"/>
          </p:cNvSpPr>
          <p:nvPr/>
        </p:nvSpPr>
        <p:spPr bwMode="auto">
          <a:xfrm>
            <a:off x="3886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15" name="AutoShape 13"/>
          <p:cNvCxnSpPr>
            <a:cxnSpLocks noChangeShapeType="1"/>
            <a:stCxn id="14" idx="6"/>
            <a:endCxn id="17" idx="2"/>
          </p:cNvCxnSpPr>
          <p:nvPr/>
        </p:nvCxnSpPr>
        <p:spPr bwMode="auto">
          <a:xfrm>
            <a:off x="4433889"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6" name="AutoShape 14"/>
          <p:cNvCxnSpPr>
            <a:cxnSpLocks noChangeShapeType="1"/>
            <a:stCxn id="8" idx="6"/>
            <a:endCxn id="14" idx="2"/>
          </p:cNvCxnSpPr>
          <p:nvPr/>
        </p:nvCxnSpPr>
        <p:spPr bwMode="auto">
          <a:xfrm>
            <a:off x="3519489"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7" name="Oval 15"/>
          <p:cNvSpPr>
            <a:spLocks noChangeArrowheads="1"/>
          </p:cNvSpPr>
          <p:nvPr/>
        </p:nvSpPr>
        <p:spPr bwMode="auto">
          <a:xfrm>
            <a:off x="4800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4</a:t>
            </a:r>
          </a:p>
        </p:txBody>
      </p:sp>
      <p:sp>
        <p:nvSpPr>
          <p:cNvPr id="19" name="Oval 17"/>
          <p:cNvSpPr>
            <a:spLocks noChangeArrowheads="1"/>
          </p:cNvSpPr>
          <p:nvPr/>
        </p:nvSpPr>
        <p:spPr bwMode="auto">
          <a:xfrm>
            <a:off x="2971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20" name="Oval 18"/>
          <p:cNvSpPr>
            <a:spLocks noChangeArrowheads="1"/>
          </p:cNvSpPr>
          <p:nvPr/>
        </p:nvSpPr>
        <p:spPr bwMode="auto">
          <a:xfrm>
            <a:off x="3886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21" name="Oval 19"/>
          <p:cNvSpPr>
            <a:spLocks noChangeArrowheads="1"/>
          </p:cNvSpPr>
          <p:nvPr/>
        </p:nvSpPr>
        <p:spPr bwMode="auto">
          <a:xfrm>
            <a:off x="4800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22" name="Oval 20"/>
          <p:cNvSpPr>
            <a:spLocks noChangeArrowheads="1"/>
          </p:cNvSpPr>
          <p:nvPr/>
        </p:nvSpPr>
        <p:spPr bwMode="auto">
          <a:xfrm>
            <a:off x="6324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23" name="AutoShape 21"/>
          <p:cNvCxnSpPr>
            <a:cxnSpLocks noChangeShapeType="1"/>
            <a:stCxn id="14" idx="4"/>
            <a:endCxn id="20" idx="0"/>
          </p:cNvCxnSpPr>
          <p:nvPr/>
        </p:nvCxnSpPr>
        <p:spPr bwMode="auto">
          <a:xfrm>
            <a:off x="4152900" y="3748089"/>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4" name="AutoShape 22"/>
          <p:cNvCxnSpPr>
            <a:cxnSpLocks noChangeShapeType="1"/>
            <a:stCxn id="17" idx="4"/>
            <a:endCxn id="21" idx="0"/>
          </p:cNvCxnSpPr>
          <p:nvPr/>
        </p:nvCxnSpPr>
        <p:spPr bwMode="auto">
          <a:xfrm>
            <a:off x="5067300" y="3748089"/>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5" name="Picture 24"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1" y="2819400"/>
            <a:ext cx="24526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latex-image-1.pdf"/>
          <p:cNvPicPr>
            <a:picLocks noChangeAspect="1"/>
          </p:cNvPicPr>
          <p:nvPr/>
        </p:nvPicPr>
        <p:blipFill rotWithShape="1">
          <a:blip r:embed="rId5">
            <a:extLst>
              <a:ext uri="{28A0092B-C50C-407E-A947-70E740481C1C}">
                <a14:useLocalDpi xmlns:a14="http://schemas.microsoft.com/office/drawing/2010/main" val="0"/>
              </a:ext>
            </a:extLst>
          </a:blip>
          <a:srcRect r="69331" b="17809"/>
          <a:stretch/>
        </p:blipFill>
        <p:spPr>
          <a:xfrm>
            <a:off x="4800601" y="2743201"/>
            <a:ext cx="1121759" cy="502077"/>
          </a:xfrm>
          <a:prstGeom prst="rect">
            <a:avLst/>
          </a:prstGeom>
        </p:spPr>
      </p:pic>
      <p:pic>
        <p:nvPicPr>
          <p:cNvPr id="27" name="Picture 26" descr="latex-image-1.pdf"/>
          <p:cNvPicPr>
            <a:picLocks noChangeAspect="1"/>
          </p:cNvPicPr>
          <p:nvPr/>
        </p:nvPicPr>
        <p:blipFill rotWithShape="1">
          <a:blip r:embed="rId6">
            <a:extLst>
              <a:ext uri="{28A0092B-C50C-407E-A947-70E740481C1C}">
                <a14:useLocalDpi xmlns:a14="http://schemas.microsoft.com/office/drawing/2010/main" val="0"/>
              </a:ext>
            </a:extLst>
          </a:blip>
          <a:srcRect t="1" r="76699" b="13910"/>
          <a:stretch/>
        </p:blipFill>
        <p:spPr>
          <a:xfrm>
            <a:off x="5653629" y="4495801"/>
            <a:ext cx="1171849" cy="301566"/>
          </a:xfrm>
          <a:prstGeom prst="rect">
            <a:avLst/>
          </a:prstGeom>
        </p:spPr>
      </p:pic>
    </p:spTree>
    <p:extLst>
      <p:ext uri="{BB962C8B-B14F-4D97-AF65-F5344CB8AC3E}">
        <p14:creationId xmlns:p14="http://schemas.microsoft.com/office/powerpoint/2010/main" val="176391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38100"/>
            <a:ext cx="9144000" cy="1143000"/>
          </a:xfrm>
        </p:spPr>
        <p:txBody>
          <a:bodyPr/>
          <a:lstStyle/>
          <a:p>
            <a:r>
              <a:rPr lang="zh-CN" altLang="en-US" sz="4000" dirty="0">
                <a:latin typeface="SimHei" charset="-122"/>
                <a:ea typeface="SimHei" charset="-122"/>
                <a:cs typeface="SimHei" charset="-122"/>
              </a:rPr>
              <a:t>推理</a:t>
            </a:r>
            <a:r>
              <a:rPr lang="en-US" sz="4000" dirty="0">
                <a:latin typeface="SimHei" charset="-122"/>
                <a:ea typeface="SimHei" charset="-122"/>
                <a:cs typeface="SimHei" charset="-122"/>
              </a:rPr>
              <a:t>: </a:t>
            </a:r>
            <a:r>
              <a:rPr lang="zh-CN" altLang="en-US" sz="4000" dirty="0">
                <a:latin typeface="SimHei" charset="-122"/>
                <a:ea typeface="SimHei" charset="-122"/>
                <a:cs typeface="SimHei" charset="-122"/>
              </a:rPr>
              <a:t>基础情况</a:t>
            </a:r>
            <a:endParaRPr lang="en-US" sz="4000" dirty="0">
              <a:latin typeface="SimHei" charset="-122"/>
              <a:ea typeface="SimHei" charset="-122"/>
              <a:cs typeface="SimHei" charset="-122"/>
            </a:endParaRPr>
          </a:p>
        </p:txBody>
      </p:sp>
      <p:sp>
        <p:nvSpPr>
          <p:cNvPr id="17" name="Oval 4"/>
          <p:cNvSpPr>
            <a:spLocks noChangeArrowheads="1"/>
          </p:cNvSpPr>
          <p:nvPr/>
        </p:nvSpPr>
        <p:spPr bwMode="auto">
          <a:xfrm>
            <a:off x="2209800" y="2895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sp>
        <p:nvSpPr>
          <p:cNvPr id="18" name="Oval 5"/>
          <p:cNvSpPr>
            <a:spLocks noChangeArrowheads="1"/>
          </p:cNvSpPr>
          <p:nvPr/>
        </p:nvSpPr>
        <p:spPr bwMode="auto">
          <a:xfrm>
            <a:off x="2209800" y="1828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9" name="AutoShape 6"/>
          <p:cNvCxnSpPr>
            <a:cxnSpLocks noChangeShapeType="1"/>
            <a:stCxn id="18" idx="4"/>
            <a:endCxn id="17" idx="0"/>
          </p:cNvCxnSpPr>
          <p:nvPr/>
        </p:nvCxnSpPr>
        <p:spPr bwMode="auto">
          <a:xfrm>
            <a:off x="2476500" y="2376489"/>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pic>
        <p:nvPicPr>
          <p:cNvPr id="20" name="Picture 18" descr="txp_fi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646053" y="3810002"/>
            <a:ext cx="1509712"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Oval 38"/>
          <p:cNvSpPr>
            <a:spLocks noChangeArrowheads="1"/>
          </p:cNvSpPr>
          <p:nvPr/>
        </p:nvSpPr>
        <p:spPr bwMode="auto">
          <a:xfrm>
            <a:off x="8229600" y="2362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22" name="AutoShape 39"/>
          <p:cNvCxnSpPr>
            <a:cxnSpLocks noChangeShapeType="1"/>
            <a:stCxn id="23" idx="6"/>
            <a:endCxn id="21" idx="2"/>
          </p:cNvCxnSpPr>
          <p:nvPr/>
        </p:nvCxnSpPr>
        <p:spPr bwMode="auto">
          <a:xfrm>
            <a:off x="7862889" y="2628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3" name="Oval 40"/>
          <p:cNvSpPr>
            <a:spLocks noChangeArrowheads="1"/>
          </p:cNvSpPr>
          <p:nvPr/>
        </p:nvSpPr>
        <p:spPr bwMode="auto">
          <a:xfrm>
            <a:off x="7315200" y="2362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pic>
        <p:nvPicPr>
          <p:cNvPr id="24" name="Picture 41"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113132" y="3296117"/>
            <a:ext cx="1046162"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2689" y="1323552"/>
            <a:ext cx="1902929" cy="17526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6" y="1694847"/>
            <a:ext cx="1543088" cy="1410906"/>
          </a:xfrm>
          <a:prstGeom prst="rect">
            <a:avLst/>
          </a:prstGeom>
        </p:spPr>
      </p:pic>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8205" y="4371887"/>
            <a:ext cx="2728914" cy="596440"/>
          </a:xfrm>
          <a:prstGeom prst="rect">
            <a:avLst/>
          </a:prstGeom>
        </p:spPr>
      </p:pic>
      <p:pic>
        <p:nvPicPr>
          <p:cNvPr id="8" name="Picture 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0172" y="5393686"/>
            <a:ext cx="3530056" cy="615022"/>
          </a:xfrm>
          <a:prstGeom prst="rect">
            <a:avLst/>
          </a:prstGeom>
        </p:spPr>
      </p:pic>
      <p:pic>
        <p:nvPicPr>
          <p:cNvPr id="9" name="图片 8"/>
          <p:cNvPicPr>
            <a:picLocks noChangeAspect="1"/>
          </p:cNvPicPr>
          <p:nvPr/>
        </p:nvPicPr>
        <p:blipFill>
          <a:blip r:embed="rId11"/>
          <a:stretch>
            <a:fillRect/>
          </a:stretch>
        </p:blipFill>
        <p:spPr>
          <a:xfrm>
            <a:off x="95205" y="4523954"/>
            <a:ext cx="5454967" cy="1136451"/>
          </a:xfrm>
          <a:prstGeom prst="rect">
            <a:avLst/>
          </a:prstGeom>
        </p:spPr>
      </p:pic>
    </p:spTree>
    <p:extLst>
      <p:ext uri="{BB962C8B-B14F-4D97-AF65-F5344CB8AC3E}">
        <p14:creationId xmlns:p14="http://schemas.microsoft.com/office/powerpoint/2010/main" val="184428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42862"/>
            <a:ext cx="9144000" cy="857250"/>
          </a:xfrm>
        </p:spPr>
        <p:txBody>
          <a:bodyPr/>
          <a:lstStyle/>
          <a:p>
            <a:r>
              <a:rPr lang="zh-CN" altLang="en-US" sz="3000" dirty="0">
                <a:latin typeface="+mj-ea"/>
                <a:cs typeface="Calibri"/>
              </a:rPr>
              <a:t>推理</a:t>
            </a:r>
            <a:r>
              <a:rPr lang="en-US" sz="3000" dirty="0">
                <a:latin typeface="+mj-ea"/>
                <a:cs typeface="Calibri"/>
              </a:rPr>
              <a:t>: </a:t>
            </a:r>
            <a:r>
              <a:rPr lang="zh-CN" altLang="en-US" sz="3000" dirty="0">
                <a:latin typeface="+mj-ea"/>
                <a:cs typeface="Calibri"/>
              </a:rPr>
              <a:t>两种基本情况</a:t>
            </a:r>
            <a:endParaRPr lang="en-US" sz="3000" dirty="0">
              <a:latin typeface="+mj-ea"/>
              <a:cs typeface="Calibri"/>
            </a:endParaRPr>
          </a:p>
        </p:txBody>
      </p:sp>
      <p:sp>
        <p:nvSpPr>
          <p:cNvPr id="17" name="Oval 4"/>
          <p:cNvSpPr>
            <a:spLocks noChangeArrowheads="1"/>
          </p:cNvSpPr>
          <p:nvPr/>
        </p:nvSpPr>
        <p:spPr bwMode="auto">
          <a:xfrm>
            <a:off x="2800350" y="3028950"/>
            <a:ext cx="400050" cy="400050"/>
          </a:xfrm>
          <a:prstGeom prst="ellipse">
            <a:avLst/>
          </a:prstGeom>
          <a:solidFill>
            <a:schemeClr val="bg2"/>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E</a:t>
            </a:r>
            <a:r>
              <a:rPr lang="en-US" baseline="-25000">
                <a:solidFill>
                  <a:srgbClr val="000000"/>
                </a:solidFill>
                <a:latin typeface="Calibri"/>
                <a:ea typeface="+mn-ea"/>
                <a:cs typeface="Calibri"/>
              </a:rPr>
              <a:t>1</a:t>
            </a:r>
          </a:p>
        </p:txBody>
      </p:sp>
      <p:sp>
        <p:nvSpPr>
          <p:cNvPr id="18" name="Oval 5"/>
          <p:cNvSpPr>
            <a:spLocks noChangeArrowheads="1"/>
          </p:cNvSpPr>
          <p:nvPr/>
        </p:nvSpPr>
        <p:spPr bwMode="auto">
          <a:xfrm>
            <a:off x="2800350" y="222885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1</a:t>
            </a:r>
          </a:p>
        </p:txBody>
      </p:sp>
      <p:cxnSp>
        <p:nvCxnSpPr>
          <p:cNvPr id="19" name="AutoShape 6"/>
          <p:cNvCxnSpPr>
            <a:cxnSpLocks noChangeShapeType="1"/>
            <a:stCxn id="18" idx="4"/>
            <a:endCxn id="17" idx="0"/>
          </p:cNvCxnSpPr>
          <p:nvPr/>
        </p:nvCxnSpPr>
        <p:spPr bwMode="auto">
          <a:xfrm>
            <a:off x="3000375" y="2639616"/>
            <a:ext cx="0" cy="378619"/>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20" name="Picture 18" descr="txp_fig"/>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595438" y="4171951"/>
            <a:ext cx="1132284"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38"/>
          <p:cNvSpPr>
            <a:spLocks noChangeArrowheads="1"/>
          </p:cNvSpPr>
          <p:nvPr/>
        </p:nvSpPr>
        <p:spPr bwMode="auto">
          <a:xfrm>
            <a:off x="8001000" y="274320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2</a:t>
            </a:r>
          </a:p>
        </p:txBody>
      </p:sp>
      <p:cxnSp>
        <p:nvCxnSpPr>
          <p:cNvPr id="22" name="AutoShape 39"/>
          <p:cNvCxnSpPr>
            <a:cxnSpLocks noChangeShapeType="1"/>
            <a:stCxn id="23" idx="6"/>
            <a:endCxn id="21" idx="2"/>
          </p:cNvCxnSpPr>
          <p:nvPr/>
        </p:nvCxnSpPr>
        <p:spPr bwMode="auto">
          <a:xfrm>
            <a:off x="7725966" y="2943225"/>
            <a:ext cx="264319"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3" name="Oval 40"/>
          <p:cNvSpPr>
            <a:spLocks noChangeArrowheads="1"/>
          </p:cNvSpPr>
          <p:nvPr/>
        </p:nvSpPr>
        <p:spPr bwMode="auto">
          <a:xfrm>
            <a:off x="7315200" y="274320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1</a:t>
            </a:r>
          </a:p>
        </p:txBody>
      </p:sp>
      <p:pic>
        <p:nvPicPr>
          <p:cNvPr id="24" name="Picture 41" descr="txp_fig"/>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527006" y="4171950"/>
            <a:ext cx="78462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txp_fig"/>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028700" y="4743450"/>
            <a:ext cx="2270522" cy="1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6" descr="txp_fig"/>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790701" y="5423298"/>
            <a:ext cx="1393031"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txp_fig"/>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790700" y="5086351"/>
            <a:ext cx="1122759" cy="20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4" descr="txp_fi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982890" y="4714876"/>
            <a:ext cx="172997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5" descr="txp_fig"/>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515100" y="5168503"/>
            <a:ext cx="1653778"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7800" y="2114550"/>
            <a:ext cx="1737457" cy="1600200"/>
          </a:xfrm>
          <a:prstGeom prst="rect">
            <a:avLst/>
          </a:prstGeom>
        </p:spPr>
      </p:pic>
      <p:pic>
        <p:nvPicPr>
          <p:cNvPr id="4" name="Picture 3"/>
          <p:cNvPicPr>
            <a:picLocks noChangeAspect="1"/>
          </p:cNvPicPr>
          <p:nvPr/>
        </p:nvPicPr>
        <p:blipFill rotWithShape="1">
          <a:blip r:embed="rId18" cstate="print">
            <a:extLst>
              <a:ext uri="{28A0092B-C50C-407E-A947-70E740481C1C}">
                <a14:useLocalDpi xmlns:a14="http://schemas.microsoft.com/office/drawing/2010/main" val="0"/>
              </a:ext>
            </a:extLst>
          </a:blip>
          <a:srcRect r="55761"/>
          <a:stretch/>
        </p:blipFill>
        <p:spPr>
          <a:xfrm>
            <a:off x="1314450" y="2156960"/>
            <a:ext cx="733193" cy="1515380"/>
          </a:xfrm>
          <a:prstGeom prst="rect">
            <a:avLst/>
          </a:prstGeom>
        </p:spPr>
      </p:pic>
    </p:spTree>
    <p:extLst>
      <p:ext uri="{BB962C8B-B14F-4D97-AF65-F5344CB8AC3E}">
        <p14:creationId xmlns:p14="http://schemas.microsoft.com/office/powerpoint/2010/main" val="14207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34193" y="35560"/>
            <a:ext cx="9144000" cy="857250"/>
          </a:xfrm>
        </p:spPr>
        <p:txBody>
          <a:bodyPr/>
          <a:lstStyle/>
          <a:p>
            <a:r>
              <a:rPr lang="zh-CN" altLang="en-US" sz="3000" dirty="0">
                <a:latin typeface="+mj-ea"/>
                <a:cs typeface="Calibri"/>
              </a:rPr>
              <a:t>推理</a:t>
            </a:r>
            <a:r>
              <a:rPr lang="en-US" altLang="zh-CN" sz="3000" dirty="0">
                <a:latin typeface="+mj-ea"/>
                <a:cs typeface="Calibri"/>
              </a:rPr>
              <a:t>: </a:t>
            </a:r>
            <a:r>
              <a:rPr lang="zh-CN" altLang="en-US" sz="3000" dirty="0">
                <a:latin typeface="+mj-ea"/>
                <a:cs typeface="Calibri"/>
              </a:rPr>
              <a:t>基本情况</a:t>
            </a:r>
            <a:endParaRPr lang="en-US" sz="3000" dirty="0">
              <a:latin typeface="Calibri"/>
              <a:ea typeface="ＭＳ Ｐゴシック" pitchFamily="34" charset="-128"/>
              <a:cs typeface="Calibri"/>
            </a:endParaRPr>
          </a:p>
        </p:txBody>
      </p:sp>
      <p:sp>
        <p:nvSpPr>
          <p:cNvPr id="21" name="Oval 38"/>
          <p:cNvSpPr>
            <a:spLocks noChangeArrowheads="1"/>
          </p:cNvSpPr>
          <p:nvPr/>
        </p:nvSpPr>
        <p:spPr bwMode="auto">
          <a:xfrm>
            <a:off x="5543550" y="274320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2</a:t>
            </a:r>
          </a:p>
        </p:txBody>
      </p:sp>
      <p:cxnSp>
        <p:nvCxnSpPr>
          <p:cNvPr id="22" name="AutoShape 39"/>
          <p:cNvCxnSpPr>
            <a:cxnSpLocks noChangeShapeType="1"/>
            <a:stCxn id="23" idx="6"/>
            <a:endCxn id="21" idx="2"/>
          </p:cNvCxnSpPr>
          <p:nvPr/>
        </p:nvCxnSpPr>
        <p:spPr bwMode="auto">
          <a:xfrm>
            <a:off x="5268516" y="2943225"/>
            <a:ext cx="264319"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23" name="Oval 40"/>
          <p:cNvSpPr>
            <a:spLocks noChangeArrowheads="1"/>
          </p:cNvSpPr>
          <p:nvPr/>
        </p:nvSpPr>
        <p:spPr bwMode="auto">
          <a:xfrm>
            <a:off x="4857750" y="2743200"/>
            <a:ext cx="400050" cy="400050"/>
          </a:xfrm>
          <a:prstGeom prst="ellipse">
            <a:avLst/>
          </a:prstGeom>
          <a:solidFill>
            <a:schemeClr val="bg1"/>
          </a:solidFill>
          <a:ln w="28575">
            <a:solidFill>
              <a:schemeClr val="tx1"/>
            </a:solidFill>
            <a:round/>
            <a:headEnd/>
            <a:tailEnd/>
          </a:ln>
        </p:spPr>
        <p:txBody>
          <a:bodyPr wrap="none" anchor="ctr"/>
          <a:lstStyle/>
          <a:p>
            <a:pPr algn="ctr" defTabSz="685800"/>
            <a:r>
              <a:rPr lang="en-US" i="1">
                <a:solidFill>
                  <a:srgbClr val="000000"/>
                </a:solidFill>
                <a:latin typeface="Calibri"/>
                <a:ea typeface="+mn-ea"/>
                <a:cs typeface="Calibri"/>
              </a:rPr>
              <a:t>X</a:t>
            </a:r>
            <a:r>
              <a:rPr lang="en-US" baseline="-25000">
                <a:solidFill>
                  <a:srgbClr val="000000"/>
                </a:solidFill>
                <a:latin typeface="Calibri"/>
                <a:ea typeface="+mn-ea"/>
                <a:cs typeface="Calibri"/>
              </a:rPr>
              <a:t>1</a:t>
            </a:r>
          </a:p>
        </p:txBody>
      </p:sp>
      <p:pic>
        <p:nvPicPr>
          <p:cNvPr id="24" name="Picture 41" descr="txp_fi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069556" y="4171950"/>
            <a:ext cx="78462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4"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525440" y="4714876"/>
            <a:ext cx="172997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5" descr="txp_fi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057650" y="5168503"/>
            <a:ext cx="1653778"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0350" y="2114550"/>
            <a:ext cx="1737457" cy="1600200"/>
          </a:xfrm>
          <a:prstGeom prst="rect">
            <a:avLst/>
          </a:prstGeom>
        </p:spPr>
      </p:pic>
    </p:spTree>
    <p:extLst>
      <p:ext uri="{BB962C8B-B14F-4D97-AF65-F5344CB8AC3E}">
        <p14:creationId xmlns:p14="http://schemas.microsoft.com/office/powerpoint/2010/main" val="64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 = P(x_1, e_1) / P(e_1)&#10;\]&#10;\end{document}&#10;"/>
  <p:tag name="FILENAME" val="txp_fig"/>
  <p:tag name="FORMAT" val="pngmono"/>
  <p:tag name="RES" val="1200"/>
  <p:tag name="BLEND" val="0"/>
  <p:tag name="TRANSPARENT" val="0"/>
  <p:tag name="TBUG" val="0"/>
  <p:tag name="ALLOWFS" val="0"/>
  <p:tag name="MAGNIFICATION" val="886"/>
  <p:tag name="ORIGWIDTH" val="269"/>
  <p:tag name="PICTUREFILESIZE" val="11776"/>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x_1) P(e_1 | x_1)&#10;\]&#10;\end{document}&#10;"/>
  <p:tag name="FILENAME" val="txp_fig"/>
  <p:tag name="FORMAT" val="pngmono"/>
  <p:tag name="RES" val="1200"/>
  <p:tag name="BLEND" val="0"/>
  <p:tag name="TRANSPARENT" val="0"/>
  <p:tag name="TBUG" val="0"/>
  <p:tag name="ALLOWFS" val="0"/>
  <p:tag name="MAGNIFICATION" val="886"/>
  <p:tag name="ORIGWIDTH" val="165"/>
  <p:tag name="PICTUREFILESIZE" val="8130"/>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ropto_{X_1} P(x_1, e_1)&#10;\]&#10;\end{document}&#10;"/>
  <p:tag name="FILENAME" val="txp_fig"/>
  <p:tag name="FORMAT" val="pngmono"/>
  <p:tag name="RES" val="1200"/>
  <p:tag name="BLEND" val="0"/>
  <p:tag name="TRANSPARENT" val="0"/>
  <p:tag name="TBUG" val="0"/>
  <p:tag name="ALLOWFS" val="0"/>
  <p:tag name="MAGNIFICATION" val="886"/>
  <p:tag name="ORIGWIDTH" val="133"/>
  <p:tag name="PICTUREFILESIZE" val="7274"/>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 = \sum_{x_1} P(x_1, x_2)&#10;\]&#10;\end{document}&#10;"/>
  <p:tag name="FILENAME" val="txp_fig"/>
  <p:tag name="FORMAT" val="pngmono"/>
  <p:tag name="RES" val="1200"/>
  <p:tag name="BLEND" val="0"/>
  <p:tag name="TRANSPARENT" val="0"/>
  <p:tag name="TBUG" val="0"/>
  <p:tag name="ALLOWFS" val="0"/>
  <p:tag name="MAGNIFICATION" val="886"/>
  <p:tag name="ORIGWIDTH" val="205"/>
  <p:tag name="PICTUREFILESIZE" val="12695"/>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sum_{x_1} P(x_1) P(x_2 | x_1)&#10;\]&#10;\end{document}&#10;"/>
  <p:tag name="FILENAME" val="txp_fig"/>
  <p:tag name="FORMAT" val="pngmono"/>
  <p:tag name="RES" val="1200"/>
  <p:tag name="BLEND" val="0"/>
  <p:tag name="TRANSPARENT" val="0"/>
  <p:tag name="TBUG" val="0"/>
  <p:tag name="ALLOWFS" val="0"/>
  <p:tag name="MAGNIFICATION" val="886"/>
  <p:tag name="ORIGWIDTH" val="196"/>
  <p:tag name="PICTUREFILESIZE" val="12778"/>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 = \sum_{x_1} P(x_1, x_2)&#10;\]&#10;\end{document}&#10;"/>
  <p:tag name="FILENAME" val="txp_fig"/>
  <p:tag name="FORMAT" val="pngmono"/>
  <p:tag name="RES" val="1200"/>
  <p:tag name="BLEND" val="0"/>
  <p:tag name="TRANSPARENT" val="0"/>
  <p:tag name="TBUG" val="0"/>
  <p:tag name="ALLOWFS" val="0"/>
  <p:tag name="MAGNIFICATION" val="886"/>
  <p:tag name="ORIGWIDTH" val="205"/>
  <p:tag name="PICTUREFILESIZE" val="12695"/>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sum_{x_1} P(x_1) P(x_2 | x_1)&#10;\]&#10;\end{document}&#10;"/>
  <p:tag name="FILENAME" val="txp_fig"/>
  <p:tag name="FORMAT" val="pngmono"/>
  <p:tag name="RES" val="1200"/>
  <p:tag name="BLEND" val="0"/>
  <p:tag name="TRANSPARENT" val="0"/>
  <p:tag name="TBUG" val="0"/>
  <p:tag name="ALLOWFS" val="0"/>
  <p:tag name="MAGNIFICATION" val="886"/>
  <p:tag name="ORIGWIDTH" val="196"/>
  <p:tag name="PICTUREFILESIZE" val="12778"/>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00"/>
  <p:tag name="PICTUREFILESIZE" val="5437"/>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def\argmax{\mathop{\rm arg\,max}}&#10;\begin{document}&#10;\[&#10;= \sum_{x_{t-1}} P(x_{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0"/>
  <p:tag name="PICTUREFILESIZE" val="11969"/>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P(x_t | e_{1:t}) \propto_X \textcolor{BrickRed}{P(x_t, e_{1:t})}&#10;\]&#10;\end{document}&#10;"/>
  <p:tag name="FILENAME" val="txp_fig"/>
  <p:tag name="FORMAT" val="png16m"/>
  <p:tag name="RES" val="1200"/>
  <p:tag name="BLEND" val="0"/>
  <p:tag name="TRANSPARENT" val="0"/>
  <p:tag name="TBUG" val="0"/>
  <p:tag name="ALLOWFS" val="0"/>
  <p:tag name="MAGNIFICATION" val="1183"/>
  <p:tag name="ORIGWIDTH" val="231"/>
  <p:tag name="PICTUREFILESIZE" val="19653"/>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sum_{x_{t-1}} \textcolor{BrickRed}{P(x_{t-1}, e_{1:t-1})} P(x_t | x_{t-1}) P(e_t | x_t)&#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5"/>
  <p:tag name="PICTUREFILESIZE" val="3587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sum_{x_{t-1}} P(x_t | x_{t-1})  \textcolor{BrickRed}{P(x_{t-1}, e_{1:t-1})}&#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9"/>
  <p:tag name="PICTUREFILESIZE" val="36054"/>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 = P(x_1, e_1) / P(e_1)&#10;\]&#10;\end{document}&#10;"/>
  <p:tag name="FILENAME" val="txp_fig"/>
  <p:tag name="FORMAT" val="pngmono"/>
  <p:tag name="RES" val="1200"/>
  <p:tag name="BLEND" val="0"/>
  <p:tag name="TRANSPARENT" val="0"/>
  <p:tag name="TBUG" val="0"/>
  <p:tag name="ALLOWFS" val="0"/>
  <p:tag name="MAGNIFICATION" val="886"/>
  <p:tag name="ORIGWIDTH" val="269"/>
  <p:tag name="PICTUREFILESIZE" val="11776"/>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x_1) P(e_1 | x_1)&#10;\]&#10;\end{document}&#10;"/>
  <p:tag name="FILENAME" val="txp_fig"/>
  <p:tag name="FORMAT" val="pngmono"/>
  <p:tag name="RES" val="1200"/>
  <p:tag name="BLEND" val="0"/>
  <p:tag name="TRANSPARENT" val="0"/>
  <p:tag name="TBUG" val="0"/>
  <p:tag name="ALLOWFS" val="0"/>
  <p:tag name="MAGNIFICATION" val="886"/>
  <p:tag name="ORIGWIDTH" val="165"/>
  <p:tag name="PICTUREFILESIZE" val="813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10;\]&#10;\end{document}&#10;"/>
  <p:tag name="FILENAME" val="txp_fig"/>
  <p:tag name="FORMAT" val="pngmono"/>
  <p:tag name="RES" val="1200"/>
  <p:tag name="BLEND" val="0"/>
  <p:tag name="TRANSPARENT" val="0"/>
  <p:tag name="TBUG" val="0"/>
  <p:tag name="ALLOWFS" val="0"/>
  <p:tag name="ORIGWIDTH" val="61"/>
  <p:tag name="PICTUREFILESIZE" val="3682"/>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ropto_{X_1} P(x_1, e_1)&#10;\]&#10;\end{document}&#10;"/>
  <p:tag name="FILENAME" val="txp_fig"/>
  <p:tag name="FORMAT" val="pngmono"/>
  <p:tag name="RES" val="1200"/>
  <p:tag name="BLEND" val="0"/>
  <p:tag name="TRANSPARENT" val="0"/>
  <p:tag name="TBUG" val="0"/>
  <p:tag name="ALLOWFS" val="0"/>
  <p:tag name="MAGNIFICATION" val="886"/>
  <p:tag name="ORIGWIDTH" val="133"/>
  <p:tag name="PICTUREFILESIZE" val="7274"/>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Orange}{P(e| X)} \textcolor{OliveGreen}{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9959"/>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X_1)$&#10;\end{document}&#10;"/>
  <p:tag name="FILENAME" val="TP_tmp"/>
  <p:tag name="FORMAT" val="bmpmono"/>
  <p:tag name="RES" val="1200"/>
  <p:tag name="BLEND" val="0"/>
  <p:tag name="TRANSPARENT" val="0"/>
  <p:tag name="TBUG" val="0"/>
  <p:tag name="ALLOWFS" val="0"/>
  <p:tag name="ORIGWIDTH" val="27"/>
  <p:tag name="PICTUREFILESIZE" val="11042"/>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usenames]{color}&#10;\begin{document}&#10;$\textcolor{BrickRed}{P(X_1\ | \ E_1 = \textit{umbrella})}$&#10;\end{document}&#10;"/>
  <p:tag name="FILENAME" val="TP_tmp"/>
  <p:tag name="FORMAT" val="bmp256"/>
  <p:tag name="RES" val="1200"/>
  <p:tag name="BLEND" val="0"/>
  <p:tag name="TRANSPARENT" val="0"/>
  <p:tag name="TBUG" val="0"/>
  <p:tag name="ALLOWFS" val="0"/>
  <p:tag name="ORIGWIDTH" val="99"/>
  <p:tag name="PICTUREFILESIZE" val="303394"/>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usenames]{color}&#10;\begin{document}&#10;$\textcolor{OliveGreen}{P(X_2 \ | \ E_1 = \textit{umbrella})}$&#10;\end{document}&#10;"/>
  <p:tag name="FILENAME" val="TP_tmp"/>
  <p:tag name="FORMAT" val="bmp256"/>
  <p:tag name="RES" val="1200"/>
  <p:tag name="BLEND" val="0"/>
  <p:tag name="TRANSPARENT" val="0"/>
  <p:tag name="TBUG" val="0"/>
  <p:tag name="ALLOWFS" val="0"/>
  <p:tag name="ORIGWIDTH" val="99"/>
  <p:tag name="PICTUREFILESIZE" val="303394"/>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usenames]{color}&#10;\begin{document}&#10;$\textcolor{BrickRed}{P(X_2\ | \ E_1 = \textit{umb}, E_2 = \textit{umb})}$&#10;\end{document}&#10;"/>
  <p:tag name="FILENAME" val="TP_tmp"/>
  <p:tag name="FORMAT" val="bmp256"/>
  <p:tag name="RES" val="1200"/>
  <p:tag name="BLEND" val="0"/>
  <p:tag name="TRANSPARENT" val="0"/>
  <p:tag name="TBUG" val="0"/>
  <p:tag name="ALLOWFS" val="0"/>
  <p:tag name="ORIGWIDTH" val="128"/>
  <p:tag name="PICTUREFILESIZE" val="391966"/>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usenames]{color}&#10;\begin{document}&#10;$$ \textcolor{OliveGreen}{P(x_t | e_{1:t-1} )} = \sum_{x_{t-1}} \textcolor{BrickRed}{P( x_{t-1} | e_{1:t-1} )} \cdot \textcolor{black}{P( x_t | x_{t-1} )}$$&#10;\end{document}&#10;"/>
  <p:tag name="FILENAME" val="TP_tmp"/>
  <p:tag name="FORMAT" val="bmp256"/>
  <p:tag name="RES" val="1200"/>
  <p:tag name="BLEND" val="0"/>
  <p:tag name="TRANSPARENT" val="0"/>
  <p:tag name="TBUG" val="0"/>
  <p:tag name="ALLOWFS" val="0"/>
  <p:tag name="ORIGWIDTH" val="200"/>
  <p:tag name="PICTUREFILESIZE" val="1278766"/>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usenames]{color}&#10;\begin{document}&#10;$$\textcolor{BrickRed}{P(x_t | e_{1:t} )} \propto \textcolor{OliveGreen}{P(x_t | e_{1:t-1})} \cdot \textcolor{black}{P(e_t | x_t )} $$&#10;\end{document}&#10;"/>
  <p:tag name="FILENAME" val="TP_tmp"/>
  <p:tag name="FORMAT" val="bmp256"/>
  <p:tag name="RES" val="1200"/>
  <p:tag name="BLEND" val="0"/>
  <p:tag name="TRANSPARENT" val="0"/>
  <p:tag name="TBUG" val="0"/>
  <p:tag name="ALLOWFS" val="0"/>
  <p:tag name="ORIGWIDTH" val="150"/>
  <p:tag name="PICTUREFILESIZE" val="458578"/>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x'} = \mbox{sample}(\textcolor{BrickRed}{P(X'|x)})\]&#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2"/>
  <p:tag name="PICTUREFILESIZE" val="18293"/>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w(x)} = \textcolor{BrickRed}{P(e| 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39"/>
  <p:tag name="PICTUREFILESIZE" val="1103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E|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75"/>
  <p:tag name="PICTUREFILESIZE" val="4491"/>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BrickRed}{P(e| X) 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8510"/>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E|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75"/>
  <p:tag name="PICTUREFILESIZE" val="4491"/>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argmax_{x_{1:t}} P(x_{1:t} | e_{1:t})&#10;\]&#10;\end{document}&#10;"/>
  <p:tag name="FILENAME" val="txp_fig"/>
  <p:tag name="FORMAT" val="pngmono"/>
  <p:tag name="RES" val="1200"/>
  <p:tag name="BLEND" val="0"/>
  <p:tag name="TRANSPARENT" val="0"/>
  <p:tag name="TBUG" val="0"/>
  <p:tag name="ALLOWFS" val="0"/>
  <p:tag name="MAGNIFICATION" val="1182"/>
  <p:tag name="ORIGWIDTH" val="187"/>
  <p:tag name="PICTUREFILESIZE" val="12032"/>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t-1} \rightarrow x_{t}&#10;\]&#10;\end{document}&#10;"/>
  <p:tag name="FILENAME" val="txp_fig"/>
  <p:tag name="FORMAT" val="pngmono"/>
  <p:tag name="RES" val="1200"/>
  <p:tag name="BLEND" val="0"/>
  <p:tag name="TRANSPARENT" val="0"/>
  <p:tag name="TBUG" val="0"/>
  <p:tag name="ALLOWFS" val="0"/>
  <p:tag name="ORIGWIDTH" val="94"/>
  <p:tag name="PICTUREFILESIZE" val="3527"/>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1&#10;\]&#10;\end{document}&#10;"/>
  <p:tag name="FILENAME" val="txp_fig"/>
  <p:tag name="FORMAT" val="pngmono"/>
  <p:tag name="RES" val="1200"/>
  <p:tag name="BLEND" val="0"/>
  <p:tag name="TRANSPARENT" val="0"/>
  <p:tag name="TBUG" val="0"/>
  <p:tag name="ALLOWFS" val="0"/>
  <p:tag name="ORIGWIDTH" val="26"/>
  <p:tag name="PICTUREFILESIZE" val="1476"/>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2&#10;\]&#10;\end{document}&#10;"/>
  <p:tag name="FILENAME" val="txp_fig"/>
  <p:tag name="FORMAT" val="pngmono"/>
  <p:tag name="RES" val="1200"/>
  <p:tag name="BLEND" val="0"/>
  <p:tag name="TRANSPARENT" val="0"/>
  <p:tag name="TBUG" val="0"/>
  <p:tag name="ALLOWFS" val="0"/>
  <p:tag name="ORIGWIDTH" val="27"/>
  <p:tag name="PICTUREFILESIZE" val="1976"/>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N&#10;\]&#10;\end{document}&#10;"/>
  <p:tag name="FILENAME" val="txp_fig"/>
  <p:tag name="FORMAT" val="pngmono"/>
  <p:tag name="RES" val="1200"/>
  <p:tag name="BLEND" val="0"/>
  <p:tag name="TRANSPARENT" val="0"/>
  <p:tag name="TBUG" val="0"/>
  <p:tag name="ALLOWFS" val="0"/>
  <p:tag name="ORIGWIDTH" val="33"/>
  <p:tag name="PICTUREFILESIZE" val="2262"/>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cdots&#10;\]&#10;\end{document}&#10;"/>
  <p:tag name="FILENAME" val="txp_fig"/>
  <p:tag name="FORMAT" val="pngmono"/>
  <p:tag name="RES" val="1200"/>
  <p:tag name="BLEND" val="0"/>
  <p:tag name="TRANSPARENT" val="0"/>
  <p:tag name="TBUG" val="0"/>
  <p:tag name="ALLOWFS" val="0"/>
  <p:tag name="ORIGWIDTH" val="22"/>
  <p:tag name="PICTUREFILESIZE" val="308"/>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P(x_{t} | x_{t-1}) P(e_t | x_t)&#10;\]&#10;\end{document}&#10;"/>
  <p:tag name="FILENAME" val="txp_fig"/>
  <p:tag name="FORMAT" val="pngmono"/>
  <p:tag name="RES" val="1200"/>
  <p:tag name="BLEND" val="0"/>
  <p:tag name="TRANSPARENT" val="0"/>
  <p:tag name="TBUG" val="0"/>
  <p:tag name="ALLOWFS" val="0"/>
  <p:tag name="ORIGWIDTH" val="177"/>
  <p:tag name="PICTUREFILESIZE" val="1025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max_{x_{t-1}} P(x_t | x_{t-1}) \textcolor{BrickRed}{m_{t-1}[x_{t-1}]}&#10;\]&#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357"/>
  <p:tag name="PICTUREFILESIZE" val="29653"/>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f_t[x_t]} = P(x_{t}, e_{1:t})&#10;\]&#10;\end{document}&#10;"/>
  <p:tag name="FILENAME" val="txp_fig"/>
  <p:tag name="FORMAT" val="png16m"/>
  <p:tag name="RES" val="1200"/>
  <p:tag name="BLEND" val="0"/>
  <p:tag name="TRANSPARENT" val="0"/>
  <p:tag name="TBUG" val="0"/>
  <p:tag name="ALLOWFS" val="0"/>
  <p:tag name="ORIGWIDTH" val="175"/>
  <p:tag name="PICTUREFILESIZE" val="13590"/>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rickRed}{m_t[x_t]} = \max_{x_{1:t-1}} P(x_{1: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304"/>
  <p:tag name="PICTUREFILESIZE" val="25539"/>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 P(e_t | x_t) \sum_{x_{t-1}} P(x_t | x_{t-1}) \textcolor{BrickRed}{f_{t-1}[x_{t-1}]}&#10;\]&#10;\end{document}&#10;"/>
  <p:tag name="FILENAME" val="txp_fig"/>
  <p:tag name="FORMAT" val="png16m"/>
  <p:tag name="RES" val="1200"/>
  <p:tag name="BLEND" val="0"/>
  <p:tag name="TRANSPARENT" val="0"/>
  <p:tag name="TBUG" val="0"/>
  <p:tag name="ALLOWFS" val="0"/>
  <p:tag name="ORIGWIDTH" val="342"/>
  <p:tag name="PICTUREFILESIZE" val="32118"/>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1&#10;\]&#10;\end{document}&#10;"/>
  <p:tag name="FILENAME" val="txp_fig"/>
  <p:tag name="FORMAT" val="pngmono"/>
  <p:tag name="RES" val="1200"/>
  <p:tag name="BLEND" val="0"/>
  <p:tag name="TRANSPARENT" val="0"/>
  <p:tag name="TBUG" val="0"/>
  <p:tag name="ALLOWFS" val="0"/>
  <p:tag name="ORIGWIDTH" val="26"/>
  <p:tag name="PICTUREFILESIZE" val="1476"/>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2&#10;\]&#10;\end{document}&#10;"/>
  <p:tag name="FILENAME" val="txp_fig"/>
  <p:tag name="FORMAT" val="pngmono"/>
  <p:tag name="RES" val="1200"/>
  <p:tag name="BLEND" val="0"/>
  <p:tag name="TRANSPARENT" val="0"/>
  <p:tag name="TBUG" val="0"/>
  <p:tag name="ALLOWFS" val="0"/>
  <p:tag name="ORIGWIDTH" val="27"/>
  <p:tag name="PICTUREFILESIZE" val="1976"/>
</p:tagLst>
</file>

<file path=ppt/tags/tag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N&#10;\]&#10;\end{document}&#10;"/>
  <p:tag name="FILENAME" val="txp_fig"/>
  <p:tag name="FORMAT" val="pngmono"/>
  <p:tag name="RES" val="1200"/>
  <p:tag name="BLEND" val="0"/>
  <p:tag name="TRANSPARENT" val="0"/>
  <p:tag name="TBUG" val="0"/>
  <p:tag name="ALLOWFS" val="0"/>
  <p:tag name="ORIGWIDTH" val="33"/>
  <p:tag name="PICTUREFILESIZE" val="2262"/>
</p:tagLst>
</file>

<file path=ppt/tags/tag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cdots&#10;\]&#10;\end{document}&#10;"/>
  <p:tag name="FILENAME" val="txp_fig"/>
  <p:tag name="FORMAT" val="pngmono"/>
  <p:tag name="RES" val="1200"/>
  <p:tag name="BLEND" val="0"/>
  <p:tag name="TRANSPARENT" val="0"/>
  <p:tag name="TBUG" val="0"/>
  <p:tag name="ALLOWFS" val="0"/>
  <p:tag name="ORIGWIDTH" val="22"/>
  <p:tag name="PICTUREFILESIZE" val="30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82837</TotalTime>
  <Words>3132</Words>
  <Application>Microsoft Office PowerPoint</Application>
  <PresentationFormat>全屏显示(4:3)</PresentationFormat>
  <Paragraphs>683</Paragraphs>
  <Slides>43</Slides>
  <Notes>33</Notes>
  <HiddenSlides>8</HiddenSlides>
  <MMClips>6</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2</vt:i4>
      </vt:variant>
      <vt:variant>
        <vt:lpstr>幻灯片标题</vt:lpstr>
      </vt:variant>
      <vt:variant>
        <vt:i4>43</vt:i4>
      </vt:variant>
    </vt:vector>
  </HeadingPairs>
  <TitlesOfParts>
    <vt:vector size="54" baseType="lpstr">
      <vt:lpstr>ＭＳ Ｐゴシック</vt:lpstr>
      <vt:lpstr>SimHei</vt:lpstr>
      <vt:lpstr>SimSun</vt:lpstr>
      <vt:lpstr>Arial</vt:lpstr>
      <vt:lpstr>Calibri</vt:lpstr>
      <vt:lpstr>Symbol</vt:lpstr>
      <vt:lpstr>Wingdings</vt:lpstr>
      <vt:lpstr>dan-berkeley-nlp-v1</vt:lpstr>
      <vt:lpstr>1_dan-berkeley-nlp-v1</vt:lpstr>
      <vt:lpstr>Photo Editor Photo</vt:lpstr>
      <vt:lpstr>Videoclip</vt:lpstr>
      <vt:lpstr>PowerPoint 演示文稿</vt:lpstr>
      <vt:lpstr>今天内容</vt:lpstr>
      <vt:lpstr>复习: 时间迁移上的推理</vt:lpstr>
      <vt:lpstr>Video of Demo Ghostbusters Markov Model (Reminder)</vt:lpstr>
      <vt:lpstr>举例: Weather HMM</vt:lpstr>
      <vt:lpstr>两步推理:时间推移 + 观察过滤</vt:lpstr>
      <vt:lpstr>推理: 基础情况</vt:lpstr>
      <vt:lpstr>推理: 两种基本情况</vt:lpstr>
      <vt:lpstr>推理: 基本情况</vt:lpstr>
      <vt:lpstr>时间转移</vt:lpstr>
      <vt:lpstr>举例: 时间迁移</vt:lpstr>
      <vt:lpstr>举例: Weather HMM</vt:lpstr>
      <vt:lpstr>在线置信度更新</vt:lpstr>
      <vt:lpstr>前向推移算法 (The Forward Algorithm)</vt:lpstr>
      <vt:lpstr>推理: 基本情况</vt:lpstr>
      <vt:lpstr>给定观察变量下的推理</vt:lpstr>
      <vt:lpstr>举例: 观察过滤</vt:lpstr>
      <vt:lpstr>Filtering(过滤法)</vt:lpstr>
      <vt:lpstr>Particle Filtering</vt:lpstr>
      <vt:lpstr>粒子滤波(过滤) Particle Filtering</vt:lpstr>
      <vt:lpstr>粒子滤波</vt:lpstr>
      <vt:lpstr>表示: 粒子</vt:lpstr>
      <vt:lpstr>粒子过滤: 时间迁移</vt:lpstr>
      <vt:lpstr>粒子过滤: 在观察时</vt:lpstr>
      <vt:lpstr>粒子过滤: 重新采样阶段</vt:lpstr>
      <vt:lpstr>粒子过滤一个时间段里的完整过程</vt:lpstr>
      <vt:lpstr>幽灵追踪视频演示 粒子过滤（中等数量的粒子）</vt:lpstr>
      <vt:lpstr>机器人定位</vt:lpstr>
      <vt:lpstr>粒子过滤定位(利用声波测距)</vt:lpstr>
      <vt:lpstr>Particle Filter Localization (Laser)</vt:lpstr>
      <vt:lpstr>机器人绘地图</vt:lpstr>
      <vt:lpstr>粒子过滤 SLAM – Video 1</vt:lpstr>
      <vt:lpstr>粒子过滤 SLAM – Video 2</vt:lpstr>
      <vt:lpstr>动态贝叶斯网络  Dynamic Bayes Nets</vt:lpstr>
      <vt:lpstr>动态贝叶斯网络(DBNs)</vt:lpstr>
      <vt:lpstr>Pacman – Sonar (P4)</vt:lpstr>
      <vt:lpstr>Pacman 追踪幽灵视频演示 Ghost DBN 模型</vt:lpstr>
      <vt:lpstr>DBNs中的精确推理</vt:lpstr>
      <vt:lpstr>DBN中的粒子过滤方法</vt:lpstr>
      <vt:lpstr>最可能的解释  Most Likely Explanation</vt:lpstr>
      <vt:lpstr>HMMs: MLE 查询</vt:lpstr>
      <vt:lpstr>状态网格 State Trellis</vt:lpstr>
      <vt:lpstr>前向 与 维特比算法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Qi Qi</cp:lastModifiedBy>
  <cp:revision>4230</cp:revision>
  <cp:lastPrinted>2015-03-31T15:48:56Z</cp:lastPrinted>
  <dcterms:created xsi:type="dcterms:W3CDTF">2004-08-27T04:16:05Z</dcterms:created>
  <dcterms:modified xsi:type="dcterms:W3CDTF">2018-11-28T02:21:02Z</dcterms:modified>
</cp:coreProperties>
</file>