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sldIdLst>
    <p:sldId id="285" r:id="rId2"/>
    <p:sldId id="284" r:id="rId3"/>
    <p:sldId id="337" r:id="rId4"/>
    <p:sldId id="286" r:id="rId5"/>
    <p:sldId id="288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27" r:id="rId24"/>
    <p:sldId id="338" r:id="rId25"/>
    <p:sldId id="305" r:id="rId26"/>
    <p:sldId id="306" r:id="rId27"/>
    <p:sldId id="339" r:id="rId28"/>
    <p:sldId id="341" r:id="rId29"/>
    <p:sldId id="342" r:id="rId30"/>
    <p:sldId id="343" r:id="rId31"/>
    <p:sldId id="344" r:id="rId32"/>
    <p:sldId id="340" r:id="rId33"/>
    <p:sldId id="307" r:id="rId34"/>
    <p:sldId id="308" r:id="rId35"/>
    <p:sldId id="309" r:id="rId36"/>
    <p:sldId id="310" r:id="rId37"/>
    <p:sldId id="311" r:id="rId38"/>
    <p:sldId id="345" r:id="rId39"/>
    <p:sldId id="346" r:id="rId40"/>
    <p:sldId id="347" r:id="rId41"/>
    <p:sldId id="348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59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847" autoAdjust="0"/>
  </p:normalViewPr>
  <p:slideViewPr>
    <p:cSldViewPr snapToGrid="0">
      <p:cViewPr varScale="1">
        <p:scale>
          <a:sx n="61" d="100"/>
          <a:sy n="61" d="100"/>
        </p:scale>
        <p:origin x="16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425B6-E87C-4EF1-9ADF-E60CEA83DA7F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49D6-672B-430C-8253-6DA86DE8AB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D5590-9C90-486D-8FA8-38179D6EA4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93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</a:t>
            </a:r>
            <a:r>
              <a:rPr lang="en-US" altLang="zh-CN" baseline="0" dirty="0"/>
              <a:t> students guess which one of the three it is.  (</a:t>
            </a:r>
            <a:r>
              <a:rPr lang="en-US" altLang="zh-CN" dirty="0"/>
              <a:t>This is BFS.)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31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Let</a:t>
            </a:r>
            <a:r>
              <a:rPr lang="en-US" altLang="zh-CN" baseline="0" dirty="0"/>
              <a:t> students guess which one of the three it is.  (</a:t>
            </a:r>
            <a:r>
              <a:rPr lang="en-US" altLang="zh-CN" dirty="0"/>
              <a:t>This is UCS.)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052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Let</a:t>
            </a:r>
            <a:r>
              <a:rPr lang="en-US" altLang="zh-CN" baseline="0" dirty="0"/>
              <a:t> students guess which one of the three it is.  </a:t>
            </a:r>
            <a:r>
              <a:rPr lang="en-US" altLang="zh-CN" baseline="0"/>
              <a:t>(</a:t>
            </a:r>
            <a:r>
              <a:rPr lang="en-US" altLang="zh-CN"/>
              <a:t>This is DFS.)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665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What’s relation between the UCS and Dijkstra’s algorithms? </a:t>
            </a:r>
          </a:p>
          <a:p>
            <a:r>
              <a:rPr lang="en-US" altLang="zh-CN" dirty="0"/>
              <a:t>Based on priority queue, and to explain its primitives here.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26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generate its final shortest-path tree.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5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3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Compare with Dijkstra’s algorithm, similarity and difference?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49D6-672B-430C-8253-6DA86DE8AB76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536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Prove the correctness of this algorithm.</a:t>
            </a:r>
          </a:p>
          <a:p>
            <a:endParaRPr lang="en-US" altLang="zh-CN" dirty="0"/>
          </a:p>
          <a:p>
            <a:r>
              <a:rPr lang="en-US" altLang="zh-CN" dirty="0"/>
              <a:t>Also discuss a little bit about running time of this algorithm.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49D6-672B-430C-8253-6DA86DE8AB76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266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Another greedy algorithm.  Demo it on the example of graph.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49D6-672B-430C-8253-6DA86DE8AB76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3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Infinitely many solutions! Some better than others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2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From here jump to </a:t>
            </a:r>
            <a:r>
              <a:rPr lang="en-US" altLang="zh-CN"/>
              <a:t>lecture3 slides.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1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Typical finite graph explicitly defined (theoretical CS)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1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Typical exponential (or infinite) graph implicitly defined (AI)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67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Algorithm of DFS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9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Work on it to produce its search trees.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4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Can you give its DFS search tree?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2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directed</a:t>
            </a:r>
            <a:r>
              <a:rPr lang="zh-CN" altLang="en-US" dirty="0"/>
              <a:t> </a:t>
            </a:r>
            <a:r>
              <a:rPr lang="en-US" altLang="zh-CN" dirty="0"/>
              <a:t>graphs.  </a:t>
            </a:r>
          </a:p>
          <a:p>
            <a:r>
              <a:rPr lang="en-US" altLang="zh-CN" dirty="0"/>
              <a:t>How to test for acyclicity with DFS?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277B1-5528-2046-84E8-8E0D38DAC981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3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475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732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934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852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635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63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313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409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534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230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11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1590E-AE17-9341-9847-568F53BAA49E}" type="datetimeFigureOut">
              <a:rPr kumimoji="1" lang="zh-CN" altLang="en-US" smtClean="0"/>
              <a:pPr/>
              <a:t>2019/9/11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B72C-5CDB-984E-BAAE-DC18B18C643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974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7275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9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20285"/>
            <a:ext cx="2511171" cy="2809875"/>
          </a:xfrm>
        </p:spPr>
        <p:txBody>
          <a:bodyPr anchor="b">
            <a:normAutofit/>
          </a:bodyPr>
          <a:lstStyle/>
          <a:p>
            <a:pPr algn="l"/>
            <a:r>
              <a:rPr kumimoji="1" lang="zh-CN" altLang="en-US" sz="3500">
                <a:solidFill>
                  <a:schemeClr val="bg1">
                    <a:lumMod val="85000"/>
                    <a:lumOff val="15000"/>
                  </a:schemeClr>
                </a:solidFill>
              </a:rPr>
              <a:t>人工智能导论：搜索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930160"/>
            <a:ext cx="2511171" cy="928494"/>
          </a:xfrm>
        </p:spPr>
        <p:txBody>
          <a:bodyPr anchor="t">
            <a:normAutofit/>
          </a:bodyPr>
          <a:lstStyle/>
          <a:p>
            <a:pPr algn="l"/>
            <a:endParaRPr kumimoji="1" lang="zh-CN" altLang="en-US" sz="17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223" y="1716308"/>
            <a:ext cx="4567176" cy="342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71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56059"/>
          </a:xfrm>
        </p:spPr>
        <p:txBody>
          <a:bodyPr/>
          <a:lstStyle/>
          <a:p>
            <a:r>
              <a:rPr kumimoji="1" lang="zh-CN" altLang="en-US" dirty="0"/>
              <a:t>举例：在罗马尼亚旅行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396" y="1600200"/>
            <a:ext cx="2765604" cy="4876800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0000FF"/>
                </a:solidFill>
              </a:rPr>
              <a:t>状态空间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 lvl="1"/>
            <a:r>
              <a:rPr kumimoji="1" lang="zh-CN" altLang="en-US" dirty="0"/>
              <a:t>城市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0000FF"/>
                </a:solidFill>
              </a:rPr>
              <a:t>动作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 lvl="1"/>
            <a:r>
              <a:rPr kumimoji="1" lang="zh-CN" altLang="en-US" dirty="0"/>
              <a:t>去一个邻居城市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0000FF"/>
                </a:solidFill>
              </a:rPr>
              <a:t>转换模型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 lvl="1"/>
            <a:r>
              <a:rPr kumimoji="1" lang="en-US" altLang="zh-CN" dirty="0"/>
              <a:t>Result(</a:t>
            </a:r>
            <a:r>
              <a:rPr kumimoji="1" lang="en-US" altLang="zh-CN" dirty="0" err="1"/>
              <a:t>A,Go</a:t>
            </a:r>
            <a:r>
              <a:rPr kumimoji="1" lang="en-US" altLang="zh-CN" dirty="0"/>
              <a:t>(B))=B</a:t>
            </a:r>
          </a:p>
          <a:p>
            <a:r>
              <a:rPr kumimoji="1" lang="zh-CN" altLang="en-US" dirty="0">
                <a:solidFill>
                  <a:srgbClr val="0000FF"/>
                </a:solidFill>
              </a:rPr>
              <a:t>步骤成本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 lvl="1"/>
            <a:r>
              <a:rPr kumimoji="1" lang="zh-CN" altLang="en-US" dirty="0"/>
              <a:t>距离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0000FF"/>
                </a:solidFill>
              </a:rPr>
              <a:t>开始状态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 lvl="1"/>
            <a:r>
              <a:rPr kumimoji="1" lang="en-US" altLang="zh-CN" dirty="0"/>
              <a:t>Arad</a:t>
            </a:r>
          </a:p>
          <a:p>
            <a:r>
              <a:rPr kumimoji="1" lang="zh-CN" altLang="en-US" dirty="0">
                <a:solidFill>
                  <a:srgbClr val="0000FF"/>
                </a:solidFill>
              </a:rPr>
              <a:t>目标测试</a:t>
            </a:r>
            <a:endParaRPr kumimoji="1" lang="en-US" altLang="zh-CN" dirty="0">
              <a:solidFill>
                <a:srgbClr val="0000FF"/>
              </a:solidFill>
            </a:endParaRPr>
          </a:p>
          <a:p>
            <a:pPr lvl="1"/>
            <a:r>
              <a:rPr kumimoji="1" lang="zh-CN" altLang="en-US" dirty="0"/>
              <a:t>当前城市</a:t>
            </a:r>
            <a:r>
              <a:rPr kumimoji="1" lang="en-US" altLang="zh-CN" dirty="0"/>
              <a:t>==Bucharest?</a:t>
            </a:r>
          </a:p>
          <a:p>
            <a:r>
              <a:rPr kumimoji="1" lang="zh-CN" altLang="en-US" dirty="0">
                <a:solidFill>
                  <a:srgbClr val="0000FF"/>
                </a:solidFill>
              </a:rPr>
              <a:t>解决路径</a:t>
            </a:r>
            <a:r>
              <a:rPr kumimoji="1" lang="en-US" altLang="zh-CN" dirty="0"/>
              <a:t> </a:t>
            </a:r>
            <a:r>
              <a:rPr kumimoji="1" lang="zh-CN" altLang="en-US" dirty="0"/>
              <a:t>？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1600200"/>
            <a:ext cx="6316502" cy="4334893"/>
            <a:chOff x="15240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73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状态空间可能会很大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846"/>
            <a:ext cx="8229600" cy="949124"/>
          </a:xfrm>
        </p:spPr>
        <p:txBody>
          <a:bodyPr/>
          <a:lstStyle/>
          <a:p>
            <a:r>
              <a:rPr kumimoji="1" lang="zh-CN" altLang="en-US" dirty="0"/>
              <a:t>真实世界里的状态包括许多细节</a:t>
            </a:r>
            <a:endParaRPr kumimoji="1" lang="en-US" altLang="zh-CN" dirty="0"/>
          </a:p>
          <a:p>
            <a:r>
              <a:rPr kumimoji="1" lang="zh-CN" altLang="en-US" dirty="0"/>
              <a:t>搜索问题定义的状态是一种抽象，去掉不必要的细节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16" y="3513575"/>
            <a:ext cx="3916950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路径搜索问题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状态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：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(</a:t>
            </a: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x,y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)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 位置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行动：北南东西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转换模型： 更新位置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目标测试：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(x,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y)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==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 终点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MN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个状态  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（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|x|=M,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|y|=N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2209" y="3513575"/>
            <a:ext cx="37745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Pacman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吃豆子问题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状态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：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((x,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 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y)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，豆子布尔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(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存在为真，没有为假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))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 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行动：北南东西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转换模型： 更新位置，和豆子布尔值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目标测试：豆子布尔全都是假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  <a:sym typeface="Wingding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MN2</a:t>
            </a:r>
            <a:r>
              <a:rPr kumimoji="1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MN</a:t>
            </a:r>
            <a:r>
              <a:rPr kumimoji="1" lang="zh-CN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  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  <a:sym typeface="Wingdings"/>
              </a:rPr>
              <a:t>个状态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0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01416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更复杂的情况：安全通道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8667"/>
            <a:ext cx="8229600" cy="2328332"/>
          </a:xfrm>
        </p:spPr>
        <p:txBody>
          <a:bodyPr/>
          <a:lstStyle/>
          <a:p>
            <a:r>
              <a:rPr kumimoji="1" lang="zh-CN" altLang="en-US" dirty="0"/>
              <a:t>问题：吃掉所有豆子，同时保持所有怪物都在被威慑状态（吃到大的豆子妖怪会失去力量一段时间，此时</a:t>
            </a:r>
            <a:r>
              <a:rPr kumimoji="1" lang="en-US" altLang="zh-CN" dirty="0" err="1"/>
              <a:t>pacman</a:t>
            </a:r>
            <a:r>
              <a:rPr kumimoji="1" lang="zh-CN" altLang="en-US" dirty="0"/>
              <a:t>可以吃掉妖怪）</a:t>
            </a:r>
            <a:endParaRPr kumimoji="1" lang="en-US" altLang="zh-CN" dirty="0"/>
          </a:p>
          <a:p>
            <a:r>
              <a:rPr kumimoji="1" lang="zh-CN" altLang="en-US" dirty="0"/>
              <a:t>状态空间如何定义？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智能体位置，豆子布尔值，能量丸（大豆子）布尔值，剩余威慑时间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48" y="1524000"/>
            <a:ext cx="9010952" cy="24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9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61527"/>
          </a:xfrm>
        </p:spPr>
        <p:txBody>
          <a:bodyPr/>
          <a:lstStyle/>
          <a:p>
            <a:r>
              <a:rPr kumimoji="1" lang="zh-CN" altLang="en-US" dirty="0"/>
              <a:t>状态空间图 和 搜索树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5323" y="1763722"/>
            <a:ext cx="4017747" cy="42608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6231848"/>
            <a:ext cx="374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区别在哪里？</a:t>
            </a:r>
          </a:p>
        </p:txBody>
      </p:sp>
    </p:spTree>
    <p:extLst>
      <p:ext uri="{BB962C8B-B14F-4D97-AF65-F5344CB8AC3E}">
        <p14:creationId xmlns:p14="http://schemas.microsoft.com/office/powerpoint/2010/main" val="223919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状态空间图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150"/>
            <a:ext cx="4599226" cy="4476850"/>
          </a:xfrm>
        </p:spPr>
        <p:txBody>
          <a:bodyPr/>
          <a:lstStyle/>
          <a:p>
            <a:r>
              <a:rPr kumimoji="1" lang="zh-CN" altLang="en-US" dirty="0"/>
              <a:t>对搜索问题的数学表达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节点是搜索问题中定义的状态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边代表动作所导致的转换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目标测试是当前节点是否是目标节点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zh-CN" altLang="en-US" dirty="0"/>
              <a:t>每个状态只出现一次！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状态图有时很大难以完全构建，但它是一个有用的概念。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56426" y="1756972"/>
            <a:ext cx="3906762" cy="4316412"/>
            <a:chOff x="7086600" y="1219200"/>
            <a:chExt cx="4876800" cy="5410200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64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62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Rectangle 62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60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8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9" name="Rectangle 58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6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54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" name="Rectangle 54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34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4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" name="Rectangle 45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43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Rectangle 43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4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Rectangle 41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63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86611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状态图举例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4495" y="1705429"/>
            <a:ext cx="8077200" cy="4870983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79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状态图举例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762" y="1983986"/>
            <a:ext cx="9047238" cy="4490791"/>
            <a:chOff x="5401733" y="1143000"/>
            <a:chExt cx="6369615" cy="3136900"/>
          </a:xfrm>
        </p:grpSpPr>
        <p:pic>
          <p:nvPicPr>
            <p:cNvPr id="5" name="Picture 4" descr="vacuum2-state-spac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733" y="1168400"/>
              <a:ext cx="6369615" cy="31115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239000" y="1143000"/>
              <a:ext cx="1325580" cy="693935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200400"/>
              <a:ext cx="3078180" cy="858331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20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45159"/>
          </a:xfrm>
        </p:spPr>
        <p:txBody>
          <a:bodyPr/>
          <a:lstStyle/>
          <a:p>
            <a:r>
              <a:rPr kumimoji="1" lang="zh-CN" altLang="en-US" dirty="0"/>
              <a:t>搜索树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9604"/>
            <a:ext cx="8229600" cy="2417396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树上反映的是可能的行动规划及其结果。</a:t>
            </a:r>
            <a:endParaRPr kumimoji="1" lang="en-US" altLang="zh-CN" dirty="0"/>
          </a:p>
          <a:p>
            <a:r>
              <a:rPr kumimoji="1" lang="zh-CN" altLang="en-US" dirty="0"/>
              <a:t>开始状态是根节点。</a:t>
            </a:r>
            <a:endParaRPr kumimoji="1" lang="en-US" altLang="zh-CN" dirty="0"/>
          </a:p>
          <a:p>
            <a:r>
              <a:rPr kumimoji="1" lang="zh-CN" altLang="en-US" dirty="0"/>
              <a:t>子节点反映的是可能的动作结果。</a:t>
            </a:r>
            <a:endParaRPr kumimoji="1" lang="en-US" altLang="zh-CN" dirty="0"/>
          </a:p>
          <a:p>
            <a:r>
              <a:rPr kumimoji="1" lang="zh-CN" altLang="en-US" dirty="0"/>
              <a:t>节点代表状态，但一个状态可能出现多次，反映的是不同行动规划的结果。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对于大多数问题，我们实际上很难建立整个搜索树</a:t>
            </a:r>
            <a:r>
              <a:rPr kumimoji="1" lang="zh-CN" altLang="en-US" dirty="0"/>
              <a:t>。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3" y="1563493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2630296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1" y="2630296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2362200" y="2249293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>
            <a:off x="1219200" y="2249293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819400" y="2090544"/>
            <a:ext cx="1371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”, 1.0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852488" y="2090544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北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”, 1.0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1219200" y="331609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457200" y="331609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1143000" y="331609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3581400" y="331609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2819400" y="3316093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3505200" y="331609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 rot="10800000">
            <a:off x="4495800" y="1639692"/>
            <a:ext cx="1371600" cy="3810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1575169"/>
            <a:ext cx="3048000" cy="40010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当前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/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开始状态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" name="Right Arrow 33"/>
          <p:cNvSpPr/>
          <p:nvPr/>
        </p:nvSpPr>
        <p:spPr>
          <a:xfrm rot="10800000">
            <a:off x="4495800" y="2706492"/>
            <a:ext cx="1371600" cy="38100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2641969"/>
            <a:ext cx="3048000" cy="40010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可能的未来状态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状态图 </a:t>
            </a:r>
            <a:r>
              <a:rPr kumimoji="1" lang="en-US" altLang="zh-CN" dirty="0" err="1"/>
              <a:t>vs</a:t>
            </a:r>
            <a:r>
              <a:rPr kumimoji="1" lang="zh-CN" altLang="en-US" dirty="0"/>
              <a:t> 搜索树</a:t>
            </a:r>
          </a:p>
        </p:txBody>
      </p:sp>
      <p:pic>
        <p:nvPicPr>
          <p:cNvPr id="4" name="Picture 3" descr="romania-graph-searc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4" y="2116668"/>
            <a:ext cx="8909758" cy="19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状态图</a:t>
            </a:r>
            <a:r>
              <a:rPr kumimoji="1" lang="en-US" altLang="zh-CN" dirty="0"/>
              <a:t> vs </a:t>
            </a:r>
            <a:r>
              <a:rPr kumimoji="1" lang="zh-CN" altLang="en-US" dirty="0"/>
              <a:t>搜索树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1332"/>
            <a:ext cx="8229600" cy="465667"/>
          </a:xfrm>
        </p:spPr>
        <p:txBody>
          <a:bodyPr/>
          <a:lstStyle/>
          <a:p>
            <a:r>
              <a:rPr kumimoji="1" lang="zh-CN" altLang="en-US" dirty="0"/>
              <a:t>存在许多重复的树枝结构！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133916" y="3883464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2191316" y="3883464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124516" y="4721664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1124516" y="3045264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a</a:t>
            </a:r>
          </a:p>
        </p:txBody>
      </p:sp>
      <p:cxnSp>
        <p:nvCxnSpPr>
          <p:cNvPr id="49" name="AutoShape 17"/>
          <p:cNvCxnSpPr>
            <a:cxnSpLocks noChangeShapeType="1"/>
            <a:stCxn id="45" idx="5"/>
            <a:endCxn id="47" idx="2"/>
          </p:cNvCxnSpPr>
          <p:nvPr/>
        </p:nvCxnSpPr>
        <p:spPr bwMode="auto">
          <a:xfrm>
            <a:off x="507417" y="4262162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0" name="AutoShape 21"/>
          <p:cNvCxnSpPr>
            <a:cxnSpLocks noChangeShapeType="1"/>
            <a:stCxn id="48" idx="3"/>
            <a:endCxn id="47" idx="1"/>
          </p:cNvCxnSpPr>
          <p:nvPr/>
        </p:nvCxnSpPr>
        <p:spPr bwMode="auto">
          <a:xfrm>
            <a:off x="1188599" y="3423968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1" name="AutoShape 23"/>
          <p:cNvCxnSpPr>
            <a:cxnSpLocks noChangeShapeType="1"/>
            <a:stCxn id="47" idx="7"/>
            <a:endCxn id="48" idx="5"/>
          </p:cNvCxnSpPr>
          <p:nvPr/>
        </p:nvCxnSpPr>
        <p:spPr bwMode="auto">
          <a:xfrm flipV="1">
            <a:off x="1498017" y="3423968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2" name="AutoShape 24"/>
          <p:cNvCxnSpPr>
            <a:cxnSpLocks noChangeShapeType="1"/>
            <a:stCxn id="48" idx="6"/>
            <a:endCxn id="46" idx="1"/>
          </p:cNvCxnSpPr>
          <p:nvPr/>
        </p:nvCxnSpPr>
        <p:spPr bwMode="auto">
          <a:xfrm>
            <a:off x="1562101" y="3267104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3" name="AutoShape 26"/>
          <p:cNvCxnSpPr>
            <a:cxnSpLocks noChangeShapeType="1"/>
            <a:stCxn id="47" idx="6"/>
            <a:endCxn id="46" idx="3"/>
          </p:cNvCxnSpPr>
          <p:nvPr/>
        </p:nvCxnSpPr>
        <p:spPr bwMode="auto">
          <a:xfrm flipV="1">
            <a:off x="1562101" y="4262162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54" name="AutoShape 27"/>
          <p:cNvCxnSpPr>
            <a:cxnSpLocks noChangeShapeType="1"/>
            <a:stCxn id="45" idx="7"/>
            <a:endCxn id="48" idx="2"/>
          </p:cNvCxnSpPr>
          <p:nvPr/>
        </p:nvCxnSpPr>
        <p:spPr bwMode="auto">
          <a:xfrm flipV="1">
            <a:off x="507417" y="3267104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5" name="TextBox 54"/>
          <p:cNvSpPr txBox="1"/>
          <p:nvPr/>
        </p:nvSpPr>
        <p:spPr>
          <a:xfrm>
            <a:off x="133916" y="1946715"/>
            <a:ext cx="3886200" cy="46166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有一个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节点状态图：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6" name="Picture 5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499456" y="5995730"/>
            <a:ext cx="863652" cy="42924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5391716" y="2803137"/>
            <a:ext cx="2971800" cy="3048000"/>
            <a:chOff x="6858000" y="2438400"/>
            <a:chExt cx="2971800" cy="3048000"/>
          </a:xfrm>
        </p:grpSpPr>
        <p:sp>
          <p:nvSpPr>
            <p:cNvPr id="58" name="AutoShape 5"/>
            <p:cNvSpPr>
              <a:spLocks noChangeArrowheads="1"/>
            </p:cNvSpPr>
            <p:nvPr/>
          </p:nvSpPr>
          <p:spPr bwMode="auto">
            <a:xfrm>
              <a:off x="8153400" y="24384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>
              <a:off x="7639616" y="3137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8630216" y="3124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auto">
            <a:xfrm>
              <a:off x="76396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2" name="AutoShape 6"/>
            <p:cNvSpPr>
              <a:spLocks noChangeArrowheads="1"/>
            </p:cNvSpPr>
            <p:nvPr/>
          </p:nvSpPr>
          <p:spPr bwMode="auto">
            <a:xfrm>
              <a:off x="8630216" y="3886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9392216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6858000" y="3899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65" name="AutoShape 17"/>
            <p:cNvCxnSpPr>
              <a:cxnSpLocks noChangeShapeType="1"/>
              <a:stCxn id="58" idx="3"/>
              <a:endCxn id="59" idx="7"/>
            </p:cNvCxnSpPr>
            <p:nvPr/>
          </p:nvCxnSpPr>
          <p:spPr bwMode="auto">
            <a:xfrm flipH="1">
              <a:off x="8013117" y="2817104"/>
              <a:ext cx="204366" cy="385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6" name="AutoShape 17"/>
            <p:cNvCxnSpPr>
              <a:cxnSpLocks noChangeShapeType="1"/>
              <a:stCxn id="58" idx="5"/>
              <a:endCxn id="60" idx="1"/>
            </p:cNvCxnSpPr>
            <p:nvPr/>
          </p:nvCxnSpPr>
          <p:spPr bwMode="auto">
            <a:xfrm>
              <a:off x="8526901" y="2817104"/>
              <a:ext cx="167398" cy="3720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7" name="AutoShape 17"/>
            <p:cNvCxnSpPr>
              <a:cxnSpLocks noChangeShapeType="1"/>
              <a:stCxn id="59" idx="3"/>
              <a:endCxn id="64" idx="7"/>
            </p:cNvCxnSpPr>
            <p:nvPr/>
          </p:nvCxnSpPr>
          <p:spPr bwMode="auto">
            <a:xfrm flipH="1">
              <a:off x="7231501" y="3516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8" name="AutoShape 17"/>
            <p:cNvCxnSpPr>
              <a:cxnSpLocks noChangeShapeType="1"/>
              <a:stCxn id="59" idx="4"/>
              <a:endCxn id="61" idx="0"/>
            </p:cNvCxnSpPr>
            <p:nvPr/>
          </p:nvCxnSpPr>
          <p:spPr bwMode="auto">
            <a:xfrm>
              <a:off x="7858408" y="3581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69" name="AutoShape 17"/>
            <p:cNvCxnSpPr>
              <a:cxnSpLocks noChangeShapeType="1"/>
              <a:stCxn id="60" idx="4"/>
              <a:endCxn id="62" idx="0"/>
            </p:cNvCxnSpPr>
            <p:nvPr/>
          </p:nvCxnSpPr>
          <p:spPr bwMode="auto">
            <a:xfrm>
              <a:off x="8849008" y="3567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0" name="AutoShape 17"/>
            <p:cNvCxnSpPr>
              <a:cxnSpLocks noChangeShapeType="1"/>
              <a:stCxn id="60" idx="5"/>
              <a:endCxn id="63" idx="1"/>
            </p:cNvCxnSpPr>
            <p:nvPr/>
          </p:nvCxnSpPr>
          <p:spPr bwMode="auto">
            <a:xfrm>
              <a:off x="9003717" y="3502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1" name="AutoShape 6"/>
            <p:cNvSpPr>
              <a:spLocks noChangeArrowheads="1"/>
            </p:cNvSpPr>
            <p:nvPr/>
          </p:nvSpPr>
          <p:spPr bwMode="auto">
            <a:xfrm>
              <a:off x="6877616" y="4648200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2" name="AutoShape 14"/>
            <p:cNvSpPr>
              <a:spLocks noChangeArrowheads="1"/>
            </p:cNvSpPr>
            <p:nvPr/>
          </p:nvSpPr>
          <p:spPr bwMode="auto">
            <a:xfrm>
              <a:off x="76396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73" name="AutoShape 17"/>
            <p:cNvCxnSpPr>
              <a:cxnSpLocks noChangeShapeType="1"/>
              <a:endCxn id="71" idx="0"/>
            </p:cNvCxnSpPr>
            <p:nvPr/>
          </p:nvCxnSpPr>
          <p:spPr bwMode="auto">
            <a:xfrm>
              <a:off x="7096408" y="4329879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4" name="AutoShape 17"/>
            <p:cNvCxnSpPr>
              <a:cxnSpLocks noChangeShapeType="1"/>
              <a:endCxn id="72" idx="1"/>
            </p:cNvCxnSpPr>
            <p:nvPr/>
          </p:nvCxnSpPr>
          <p:spPr bwMode="auto">
            <a:xfrm>
              <a:off x="7251117" y="4264904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75" name="AutoShape 6"/>
            <p:cNvSpPr>
              <a:spLocks noChangeArrowheads="1"/>
            </p:cNvSpPr>
            <p:nvPr/>
          </p:nvSpPr>
          <p:spPr bwMode="auto">
            <a:xfrm>
              <a:off x="9392216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6" name="AutoShape 8"/>
            <p:cNvSpPr>
              <a:spLocks noChangeArrowheads="1"/>
            </p:cNvSpPr>
            <p:nvPr/>
          </p:nvSpPr>
          <p:spPr bwMode="auto">
            <a:xfrm>
              <a:off x="8610600" y="4661721"/>
              <a:ext cx="437584" cy="44367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8" rIns="91430" bIns="45718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77" name="AutoShape 17"/>
            <p:cNvCxnSpPr>
              <a:cxnSpLocks noChangeShapeType="1"/>
              <a:endCxn id="76" idx="7"/>
            </p:cNvCxnSpPr>
            <p:nvPr/>
          </p:nvCxnSpPr>
          <p:spPr bwMode="auto">
            <a:xfrm flipH="1">
              <a:off x="8984101" y="4278425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8" name="AutoShape 17"/>
            <p:cNvCxnSpPr>
              <a:cxnSpLocks noChangeShapeType="1"/>
              <a:endCxn id="75" idx="0"/>
            </p:cNvCxnSpPr>
            <p:nvPr/>
          </p:nvCxnSpPr>
          <p:spPr bwMode="auto">
            <a:xfrm>
              <a:off x="9611008" y="4343400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79" name="AutoShape 17"/>
            <p:cNvCxnSpPr>
              <a:cxnSpLocks noChangeShapeType="1"/>
            </p:cNvCxnSpPr>
            <p:nvPr/>
          </p:nvCxnSpPr>
          <p:spPr bwMode="auto">
            <a:xfrm flipH="1">
              <a:off x="7239000" y="5038129"/>
              <a:ext cx="472198" cy="448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0" name="AutoShape 17"/>
            <p:cNvCxnSpPr>
              <a:cxnSpLocks noChangeShapeType="1"/>
            </p:cNvCxnSpPr>
            <p:nvPr/>
          </p:nvCxnSpPr>
          <p:spPr bwMode="auto">
            <a:xfrm>
              <a:off x="7865907" y="5103104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1" name="AutoShape 17"/>
            <p:cNvCxnSpPr>
              <a:cxnSpLocks noChangeShapeType="1"/>
            </p:cNvCxnSpPr>
            <p:nvPr/>
          </p:nvCxnSpPr>
          <p:spPr bwMode="auto">
            <a:xfrm>
              <a:off x="8841509" y="5089583"/>
              <a:ext cx="0" cy="318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82" name="AutoShape 17"/>
            <p:cNvCxnSpPr>
              <a:cxnSpLocks noChangeShapeType="1"/>
            </p:cNvCxnSpPr>
            <p:nvPr/>
          </p:nvCxnSpPr>
          <p:spPr bwMode="auto">
            <a:xfrm>
              <a:off x="8996218" y="5024608"/>
              <a:ext cx="452582" cy="4617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83" name="TextBox 82"/>
          <p:cNvSpPr txBox="1"/>
          <p:nvPr/>
        </p:nvSpPr>
        <p:spPr>
          <a:xfrm>
            <a:off x="3738907" y="1946711"/>
            <a:ext cx="485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它的搜索树有多大（从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S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状态开始）？</a:t>
            </a:r>
          </a:p>
        </p:txBody>
      </p:sp>
    </p:spTree>
    <p:extLst>
      <p:ext uri="{BB962C8B-B14F-4D97-AF65-F5344CB8AC3E}">
        <p14:creationId xmlns:p14="http://schemas.microsoft.com/office/powerpoint/2010/main" val="112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kumimoji="1" lang="zh-CN" altLang="en-US" sz="2400">
                <a:solidFill>
                  <a:schemeClr val="bg1"/>
                </a:solidFill>
              </a:rPr>
              <a:t>提纲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r>
              <a:rPr kumimoji="1" lang="zh-CN" altLang="en-US" sz="1700">
                <a:solidFill>
                  <a:schemeClr val="bg1"/>
                </a:solidFill>
              </a:rPr>
              <a:t>提前计划的智能体</a:t>
            </a:r>
            <a:endParaRPr kumimoji="1" lang="en-US" altLang="zh-CN" sz="1700">
              <a:solidFill>
                <a:schemeClr val="bg1"/>
              </a:solidFill>
            </a:endParaRPr>
          </a:p>
          <a:p>
            <a:endParaRPr kumimoji="1" lang="en-US" altLang="zh-CN" sz="1700">
              <a:solidFill>
                <a:schemeClr val="bg1"/>
              </a:solidFill>
            </a:endParaRPr>
          </a:p>
          <a:p>
            <a:r>
              <a:rPr kumimoji="1" lang="zh-CN" altLang="en-US" sz="1700">
                <a:solidFill>
                  <a:schemeClr val="bg1"/>
                </a:solidFill>
              </a:rPr>
              <a:t>搜索问题</a:t>
            </a:r>
            <a:endParaRPr kumimoji="1" lang="en-US" altLang="zh-CN" sz="1700">
              <a:solidFill>
                <a:schemeClr val="bg1"/>
              </a:solidFill>
            </a:endParaRPr>
          </a:p>
          <a:p>
            <a:endParaRPr kumimoji="1" lang="en-US" altLang="zh-CN" sz="1700">
              <a:solidFill>
                <a:schemeClr val="bg1"/>
              </a:solidFill>
            </a:endParaRPr>
          </a:p>
          <a:p>
            <a:r>
              <a:rPr kumimoji="1" lang="zh-CN" altLang="en-US" sz="1700">
                <a:solidFill>
                  <a:schemeClr val="bg1"/>
                </a:solidFill>
              </a:rPr>
              <a:t>基础搜索法</a:t>
            </a:r>
            <a:endParaRPr kumimoji="1" lang="en-US" altLang="zh-CN" sz="1700">
              <a:solidFill>
                <a:schemeClr val="bg1"/>
              </a:solidFill>
            </a:endParaRPr>
          </a:p>
          <a:p>
            <a:pPr lvl="1"/>
            <a:r>
              <a:rPr kumimoji="1" lang="zh-CN" altLang="en-US" sz="1700">
                <a:solidFill>
                  <a:schemeClr val="bg1"/>
                </a:solidFill>
              </a:rPr>
              <a:t>深度优先搜索</a:t>
            </a:r>
            <a:endParaRPr kumimoji="1" lang="en-US" altLang="zh-CN" sz="1700">
              <a:solidFill>
                <a:schemeClr val="bg1"/>
              </a:solidFill>
            </a:endParaRPr>
          </a:p>
          <a:p>
            <a:pPr lvl="1"/>
            <a:r>
              <a:rPr kumimoji="1" lang="zh-CN" altLang="en-US" sz="1700">
                <a:solidFill>
                  <a:schemeClr val="bg1"/>
                </a:solidFill>
              </a:rPr>
              <a:t>广度优先搜索</a:t>
            </a:r>
            <a:endParaRPr kumimoji="1" lang="en-US" altLang="zh-CN" sz="1700">
              <a:solidFill>
                <a:schemeClr val="bg1"/>
              </a:solidFill>
            </a:endParaRPr>
          </a:p>
          <a:p>
            <a:pPr lvl="1"/>
            <a:r>
              <a:rPr kumimoji="1" lang="zh-CN" altLang="en-US" sz="1700">
                <a:solidFill>
                  <a:schemeClr val="bg1"/>
                </a:solidFill>
              </a:rPr>
              <a:t>基于成本的统一搜索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322" y="1590538"/>
            <a:ext cx="4688077" cy="3516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05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树搜索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075" y="1996994"/>
            <a:ext cx="4017747" cy="4260879"/>
          </a:xfrm>
          <a:prstGeom prst="rect">
            <a:avLst/>
          </a:prstGeom>
          <a:noFill/>
        </p:spPr>
      </p:pic>
      <p:sp>
        <p:nvSpPr>
          <p:cNvPr id="5" name="Freeform 6"/>
          <p:cNvSpPr/>
          <p:nvPr/>
        </p:nvSpPr>
        <p:spPr>
          <a:xfrm>
            <a:off x="1921548" y="4239650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14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12991"/>
          </a:xfrm>
        </p:spPr>
        <p:txBody>
          <a:bodyPr/>
          <a:lstStyle/>
          <a:p>
            <a:r>
              <a:rPr kumimoji="1" lang="zh-CN" altLang="en-US" dirty="0"/>
              <a:t>搜索问题：罗马尼亚旅行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9657" y="1404257"/>
            <a:ext cx="8839200" cy="5330510"/>
            <a:chOff x="152400" y="1447800"/>
            <a:chExt cx="7834132" cy="4724400"/>
          </a:xfrm>
        </p:grpSpPr>
        <p:pic>
          <p:nvPicPr>
            <p:cNvPr id="5" name="Picture 4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447800"/>
              <a:ext cx="7834132" cy="4724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5720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09693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638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搜索树搜索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8952"/>
            <a:ext cx="8229600" cy="2038048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扩展</a:t>
            </a:r>
            <a:r>
              <a:rPr kumimoji="1" lang="zh-CN" altLang="en-US" dirty="0"/>
              <a:t>树节点（寻找潜在的行动规划）</a:t>
            </a:r>
            <a:endParaRPr kumimoji="1" lang="en-US" altLang="zh-CN" dirty="0"/>
          </a:p>
          <a:p>
            <a:r>
              <a:rPr kumimoji="1" lang="zh-CN" altLang="en-US" dirty="0"/>
              <a:t>从搜索</a:t>
            </a:r>
            <a:r>
              <a:rPr kumimoji="1" lang="zh-CN" altLang="en-US" dirty="0">
                <a:solidFill>
                  <a:srgbClr val="FF0000"/>
                </a:solidFill>
              </a:rPr>
              <a:t>前沿</a:t>
            </a:r>
            <a:r>
              <a:rPr kumimoji="1" lang="zh-CN" altLang="en-US" dirty="0"/>
              <a:t>（当前的所有叶节点）中考虑扩展；前沿代表了当前所有的规划部分</a:t>
            </a:r>
            <a:endParaRPr kumimoji="1" lang="en-US" altLang="zh-CN" dirty="0"/>
          </a:p>
          <a:p>
            <a:r>
              <a:rPr kumimoji="1" lang="zh-CN" altLang="en-US" dirty="0"/>
              <a:t>树节点扩展的越少越好</a:t>
            </a:r>
            <a:endParaRPr kumimoji="1" lang="en-US" altLang="zh-CN" dirty="0"/>
          </a:p>
          <a:p>
            <a:r>
              <a:rPr kumimoji="1" lang="zh-CN" altLang="en-US" dirty="0">
                <a:solidFill>
                  <a:srgbClr val="FF0000"/>
                </a:solidFill>
              </a:rPr>
              <a:t>探索策略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40" y="1787449"/>
            <a:ext cx="9005338" cy="224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626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40676"/>
          </a:xfrm>
        </p:spPr>
        <p:txBody>
          <a:bodyPr/>
          <a:lstStyle/>
          <a:p>
            <a:r>
              <a:rPr kumimoji="1" lang="zh-CN" altLang="en-US" dirty="0"/>
              <a:t>通用的树搜索方法框架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48850"/>
            <a:ext cx="8229600" cy="1928149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关键元素：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搜索前沿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扩展操作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探索</a:t>
            </a:r>
            <a:r>
              <a:rPr kumimoji="1" lang="en-US" altLang="zh-CN" dirty="0"/>
              <a:t>(</a:t>
            </a:r>
            <a:r>
              <a:rPr kumimoji="1" lang="zh-CN" altLang="en-US" dirty="0"/>
              <a:t>选择</a:t>
            </a:r>
            <a:r>
              <a:rPr kumimoji="1" lang="en-US" altLang="zh-CN" dirty="0"/>
              <a:t>)</a:t>
            </a:r>
            <a:r>
              <a:rPr kumimoji="1" lang="zh-CN" altLang="en-US" dirty="0"/>
              <a:t>策略</a:t>
            </a:r>
            <a:endParaRPr kumimoji="1" lang="en-US" altLang="zh-CN" dirty="0"/>
          </a:p>
          <a:p>
            <a:r>
              <a:rPr kumimoji="1" lang="zh-CN" altLang="en-US" dirty="0"/>
              <a:t>主要问题： 从哪些前沿叶节点开始探索扩展？</a:t>
            </a:r>
          </a:p>
          <a:p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40011"/>
            <a:ext cx="8565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unction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树搜索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问题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returns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一个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或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失败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问题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的初始状态放入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搜索前沿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loop do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搜索前沿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为空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then return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失败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    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选择一个叶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节点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并把它从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搜索前沿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中移除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这个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节点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包含一个目标状态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then return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相应的解（从根节点到此节点的路径）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    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扩展这个选择的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节点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把扩展结果的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节点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加入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搜索前沿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0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一个节点的具体实现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5952"/>
            <a:ext cx="5715000" cy="108584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节点的属性：</a:t>
            </a:r>
            <a:endParaRPr lang="en-US" altLang="zh-CN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state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parent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path-cost</a:t>
            </a:r>
          </a:p>
        </p:txBody>
      </p:sp>
      <p:pic>
        <p:nvPicPr>
          <p:cNvPr id="5" name="Picture 4" descr="state-vs-nod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03" y="2171700"/>
            <a:ext cx="4349978" cy="26289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808" y="3200400"/>
            <a:ext cx="1239492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2914652"/>
            <a:ext cx="4849792" cy="30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child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by action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has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=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=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=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path-cost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-cost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+      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step-cost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node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self.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00051" y="5554965"/>
            <a:ext cx="8756237" cy="11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7" tIns="34289" rIns="68577" bIns="34289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ngXian" panose="02010600030101010101" pitchFamily="2" charset="-122"/>
                <a:cs typeface="Calibri"/>
              </a:rPr>
              <a:t>解的获取通过回溯父节点指针采集行动，从而获得一个行动序列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engXian" panose="02010600030101010101" pitchFamily="2" charset="-122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ngXian" panose="02010600030101010101" pitchFamily="2" charset="-122"/>
                <a:cs typeface="Calibri"/>
              </a:rPr>
              <a:t>即行动规划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engXian" panose="02010600030101010101" pitchFamily="2" charset="-122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4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zh-CN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深度优先搜索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89786"/>
            <a:ext cx="4915159" cy="368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363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85599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深度优先搜索</a:t>
            </a:r>
          </a:p>
        </p:txBody>
      </p:sp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44" name="AutoShape 11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AutoShape 12"/>
            <p:cNvCxnSpPr>
              <a:cxnSpLocks noChangeShapeType="1"/>
              <a:stCxn id="40" idx="2"/>
              <a:endCxn id="43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13"/>
            <p:cNvCxnSpPr>
              <a:cxnSpLocks noChangeShapeType="1"/>
              <a:stCxn id="39" idx="2"/>
              <a:endCxn id="38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AutoShape 14"/>
            <p:cNvCxnSpPr>
              <a:cxnSpLocks noChangeShapeType="1"/>
              <a:stCxn id="43" idx="2"/>
              <a:endCxn id="42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8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75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76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77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78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79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80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81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82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83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84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85" name="AutoShape 26"/>
              <p:cNvCxnSpPr>
                <a:cxnSpLocks noChangeShapeType="1"/>
                <a:stCxn id="75" idx="2"/>
                <a:endCxn id="7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6" name="AutoShape 27"/>
              <p:cNvCxnSpPr>
                <a:cxnSpLocks noChangeShapeType="1"/>
                <a:stCxn id="75" idx="2"/>
                <a:endCxn id="7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7" name="AutoShape 28"/>
              <p:cNvCxnSpPr>
                <a:cxnSpLocks noChangeShapeType="1"/>
                <a:stCxn id="77" idx="2"/>
                <a:endCxn id="7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9"/>
              <p:cNvCxnSpPr>
                <a:cxnSpLocks noChangeShapeType="1"/>
                <a:stCxn id="77" idx="2"/>
                <a:endCxn id="8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9" name="AutoShape 30"/>
              <p:cNvCxnSpPr>
                <a:cxnSpLocks noChangeShapeType="1"/>
                <a:stCxn id="79" idx="2"/>
                <a:endCxn id="7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0" name="AutoShape 31"/>
              <p:cNvCxnSpPr>
                <a:cxnSpLocks noChangeShapeType="1"/>
                <a:stCxn id="76" idx="2"/>
                <a:endCxn id="8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1" name="AutoShape 32"/>
              <p:cNvCxnSpPr>
                <a:cxnSpLocks noChangeShapeType="1"/>
                <a:stCxn id="78" idx="2"/>
                <a:endCxn id="8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33"/>
              <p:cNvCxnSpPr>
                <a:cxnSpLocks noChangeShapeType="1"/>
                <a:stCxn id="78" idx="2"/>
                <a:endCxn id="8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3" name="AutoShape 34"/>
              <p:cNvCxnSpPr>
                <a:cxnSpLocks noChangeShapeType="1"/>
                <a:stCxn id="82" idx="2"/>
                <a:endCxn id="8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50" name="AutoShape 36"/>
            <p:cNvCxnSpPr>
              <a:cxnSpLocks noChangeShapeType="1"/>
              <a:stCxn id="41" idx="2"/>
              <a:endCxn id="49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1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56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57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58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60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61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62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63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64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65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66" name="AutoShape 48"/>
              <p:cNvCxnSpPr>
                <a:cxnSpLocks noChangeShapeType="1"/>
                <a:stCxn id="56" idx="2"/>
                <a:endCxn id="58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7" name="AutoShape 49"/>
              <p:cNvCxnSpPr>
                <a:cxnSpLocks noChangeShapeType="1"/>
                <a:stCxn id="56" idx="2"/>
                <a:endCxn id="60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AutoShape 50"/>
              <p:cNvCxnSpPr>
                <a:cxnSpLocks noChangeShapeType="1"/>
                <a:stCxn id="58" idx="2"/>
                <a:endCxn id="57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AutoShape 51"/>
              <p:cNvCxnSpPr>
                <a:cxnSpLocks noChangeShapeType="1"/>
                <a:stCxn id="58" idx="2"/>
                <a:endCxn id="61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0" name="AutoShape 52"/>
              <p:cNvCxnSpPr>
                <a:cxnSpLocks noChangeShapeType="1"/>
                <a:stCxn id="60" idx="2"/>
                <a:endCxn id="59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1" name="AutoShape 53"/>
              <p:cNvCxnSpPr>
                <a:cxnSpLocks noChangeShapeType="1"/>
                <a:stCxn id="57" idx="2"/>
                <a:endCxn id="62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" name="AutoShape 54"/>
              <p:cNvCxnSpPr>
                <a:cxnSpLocks noChangeShapeType="1"/>
                <a:stCxn id="59" idx="2"/>
                <a:endCxn id="63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" name="AutoShape 55"/>
              <p:cNvCxnSpPr>
                <a:cxnSpLocks noChangeShapeType="1"/>
                <a:stCxn id="59" idx="2"/>
                <a:endCxn id="64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4" name="AutoShape 56"/>
              <p:cNvCxnSpPr>
                <a:cxnSpLocks noChangeShapeType="1"/>
                <a:stCxn id="63" idx="2"/>
                <a:endCxn id="65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52" name="AutoShape 57"/>
            <p:cNvCxnSpPr>
              <a:cxnSpLocks noChangeShapeType="1"/>
              <a:stCxn id="40" idx="2"/>
              <a:endCxn id="56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AutoShape 58"/>
            <p:cNvCxnSpPr>
              <a:cxnSpLocks noChangeShapeType="1"/>
              <a:stCxn id="37" idx="2"/>
              <a:endCxn id="40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AutoShape 59"/>
            <p:cNvCxnSpPr>
              <a:cxnSpLocks noChangeShapeType="1"/>
              <a:stCxn id="37" idx="2"/>
              <a:endCxn id="75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AutoShape 60"/>
            <p:cNvCxnSpPr>
              <a:cxnSpLocks noChangeShapeType="1"/>
              <a:stCxn id="37" idx="2"/>
              <a:endCxn id="41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4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95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96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97" name="Line 64"/>
          <p:cNvSpPr>
            <a:spLocks noChangeShapeType="1"/>
          </p:cNvSpPr>
          <p:nvPr/>
        </p:nvSpPr>
        <p:spPr bwMode="auto">
          <a:xfrm flipH="1">
            <a:off x="3309947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98" name="Line 65"/>
          <p:cNvSpPr>
            <a:spLocks noChangeShapeType="1"/>
          </p:cNvSpPr>
          <p:nvPr/>
        </p:nvSpPr>
        <p:spPr bwMode="auto">
          <a:xfrm flipH="1">
            <a:off x="4000508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99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0" name="Line 67"/>
          <p:cNvSpPr>
            <a:spLocks noChangeShapeType="1"/>
          </p:cNvSpPr>
          <p:nvPr/>
        </p:nvSpPr>
        <p:spPr bwMode="auto">
          <a:xfrm flipH="1">
            <a:off x="4432310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1" name="Line 68"/>
          <p:cNvSpPr>
            <a:spLocks noChangeShapeType="1"/>
          </p:cNvSpPr>
          <p:nvPr/>
        </p:nvSpPr>
        <p:spPr bwMode="auto">
          <a:xfrm flipH="1">
            <a:off x="4233865" y="5253048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2" name="Line 69"/>
          <p:cNvSpPr>
            <a:spLocks noChangeShapeType="1"/>
          </p:cNvSpPr>
          <p:nvPr/>
        </p:nvSpPr>
        <p:spPr bwMode="auto">
          <a:xfrm>
            <a:off x="4238634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grpSp>
        <p:nvGrpSpPr>
          <p:cNvPr id="103" name="Group 70"/>
          <p:cNvGrpSpPr>
            <a:grpSpLocks/>
          </p:cNvGrpSpPr>
          <p:nvPr/>
        </p:nvGrpSpPr>
        <p:grpSpPr bwMode="auto">
          <a:xfrm>
            <a:off x="4491037" y="1371605"/>
            <a:ext cx="3205163" cy="1768475"/>
            <a:chOff x="816" y="1056"/>
            <a:chExt cx="4176" cy="2304"/>
          </a:xfrm>
        </p:grpSpPr>
        <p:grpSp>
          <p:nvGrpSpPr>
            <p:cNvPr id="10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0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10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10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10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11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11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11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11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11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11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11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11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118" name="AutoShape 84"/>
              <p:cNvCxnSpPr>
                <a:cxnSpLocks noChangeShapeType="1"/>
                <a:stCxn id="106" idx="5"/>
                <a:endCxn id="11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9" name="AutoShape 85"/>
              <p:cNvCxnSpPr>
                <a:cxnSpLocks noChangeShapeType="1"/>
                <a:stCxn id="110" idx="5"/>
                <a:endCxn id="11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0" name="AutoShape 86"/>
              <p:cNvCxnSpPr>
                <a:cxnSpLocks noChangeShapeType="1"/>
                <a:stCxn id="114" idx="3"/>
                <a:endCxn id="11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1" name="AutoShape 87"/>
              <p:cNvCxnSpPr>
                <a:cxnSpLocks noChangeShapeType="1"/>
                <a:stCxn id="114" idx="2"/>
                <a:endCxn id="11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2" name="AutoShape 88"/>
              <p:cNvCxnSpPr>
                <a:cxnSpLocks noChangeShapeType="1"/>
                <a:stCxn id="113" idx="4"/>
                <a:endCxn id="11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3" name="AutoShape 89"/>
              <p:cNvCxnSpPr>
                <a:cxnSpLocks noChangeShapeType="1"/>
                <a:stCxn id="113" idx="5"/>
                <a:endCxn id="11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4" name="AutoShape 90"/>
              <p:cNvCxnSpPr>
                <a:cxnSpLocks noChangeShapeType="1"/>
                <a:stCxn id="117" idx="0"/>
                <a:endCxn id="11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5" name="AutoShape 91"/>
              <p:cNvCxnSpPr>
                <a:cxnSpLocks noChangeShapeType="1"/>
                <a:stCxn id="116" idx="0"/>
                <a:endCxn id="10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6" name="AutoShape 92"/>
              <p:cNvCxnSpPr>
                <a:cxnSpLocks noChangeShapeType="1"/>
                <a:stCxn id="10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7" name="AutoShape 93"/>
              <p:cNvCxnSpPr>
                <a:cxnSpLocks noChangeShapeType="1"/>
                <a:stCxn id="108" idx="1"/>
                <a:endCxn id="10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8" name="AutoShape 94"/>
              <p:cNvCxnSpPr>
                <a:cxnSpLocks noChangeShapeType="1"/>
                <a:endCxn id="11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9" name="AutoShape 95"/>
              <p:cNvCxnSpPr>
                <a:cxnSpLocks noChangeShapeType="1"/>
                <a:stCxn id="112" idx="2"/>
                <a:endCxn id="11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0" name="AutoShape 96"/>
              <p:cNvCxnSpPr>
                <a:cxnSpLocks noChangeShapeType="1"/>
                <a:stCxn id="108" idx="7"/>
                <a:endCxn id="11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1" name="AutoShape 97"/>
              <p:cNvCxnSpPr>
                <a:cxnSpLocks noChangeShapeType="1"/>
                <a:stCxn id="108" idx="6"/>
                <a:endCxn id="11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2" name="AutoShape 98"/>
              <p:cNvCxnSpPr>
                <a:cxnSpLocks noChangeShapeType="1"/>
                <a:stCxn id="116" idx="1"/>
                <a:endCxn id="11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33" name="AutoShape 99"/>
              <p:cNvCxnSpPr>
                <a:cxnSpLocks noChangeShapeType="1"/>
                <a:stCxn id="106" idx="6"/>
                <a:endCxn id="11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05" name="AutoShape 100"/>
            <p:cNvCxnSpPr>
              <a:cxnSpLocks noChangeShapeType="1"/>
              <a:stCxn id="111" idx="6"/>
              <a:endCxn id="11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34" name="AutoShape 101"/>
          <p:cNvSpPr>
            <a:spLocks noChangeArrowheads="1"/>
          </p:cNvSpPr>
          <p:nvPr/>
        </p:nvSpPr>
        <p:spPr bwMode="auto">
          <a:xfrm>
            <a:off x="4491039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grpSp>
        <p:nvGrpSpPr>
          <p:cNvPr id="135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36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137" name="AutoShape 104"/>
            <p:cNvCxnSpPr>
              <a:cxnSpLocks noChangeShapeType="1"/>
              <a:stCxn id="139" idx="5"/>
              <a:endCxn id="136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8" name="Group 105"/>
          <p:cNvGrpSpPr>
            <a:grpSpLocks/>
          </p:cNvGrpSpPr>
          <p:nvPr/>
        </p:nvGrpSpPr>
        <p:grpSpPr bwMode="auto">
          <a:xfrm>
            <a:off x="5062542" y="2591576"/>
            <a:ext cx="1299841" cy="456433"/>
            <a:chOff x="1560" y="2646"/>
            <a:chExt cx="1695" cy="595"/>
          </a:xfrm>
        </p:grpSpPr>
        <p:sp>
          <p:nvSpPr>
            <p:cNvPr id="139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p</a:t>
              </a:r>
            </a:p>
          </p:txBody>
        </p:sp>
        <p:cxnSp>
          <p:nvCxnSpPr>
            <p:cNvPr id="140" name="AutoShape 107"/>
            <p:cNvCxnSpPr>
              <a:cxnSpLocks noChangeShapeType="1"/>
              <a:stCxn id="142" idx="2"/>
              <a:endCxn id="139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1" name="Group 108"/>
          <p:cNvGrpSpPr>
            <a:grpSpLocks/>
          </p:cNvGrpSpPr>
          <p:nvPr/>
        </p:nvGrpSpPr>
        <p:grpSpPr bwMode="auto">
          <a:xfrm>
            <a:off x="6362706" y="2316463"/>
            <a:ext cx="412751" cy="428328"/>
            <a:chOff x="3255" y="2287"/>
            <a:chExt cx="538" cy="557"/>
          </a:xfrm>
        </p:grpSpPr>
        <p:sp>
          <p:nvSpPr>
            <p:cNvPr id="142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h</a:t>
              </a:r>
            </a:p>
          </p:txBody>
        </p:sp>
        <p:cxnSp>
          <p:nvCxnSpPr>
            <p:cNvPr id="143" name="AutoShape 110"/>
            <p:cNvCxnSpPr>
              <a:cxnSpLocks noChangeShapeType="1"/>
              <a:stCxn id="163" idx="4"/>
              <a:endCxn id="142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4" name="Group 111"/>
          <p:cNvGrpSpPr>
            <a:grpSpLocks/>
          </p:cNvGrpSpPr>
          <p:nvPr/>
        </p:nvGrpSpPr>
        <p:grpSpPr bwMode="auto">
          <a:xfrm>
            <a:off x="7283451" y="2195515"/>
            <a:ext cx="317500" cy="548964"/>
            <a:chOff x="4454" y="2129"/>
            <a:chExt cx="414" cy="715"/>
          </a:xfrm>
        </p:grpSpPr>
        <p:sp>
          <p:nvSpPr>
            <p:cNvPr id="145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f</a:t>
              </a:r>
            </a:p>
          </p:txBody>
        </p:sp>
        <p:cxnSp>
          <p:nvCxnSpPr>
            <p:cNvPr id="146" name="AutoShape 113"/>
            <p:cNvCxnSpPr>
              <a:cxnSpLocks noChangeShapeType="1"/>
              <a:stCxn id="165" idx="0"/>
              <a:endCxn id="145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7" name="Group 114"/>
          <p:cNvGrpSpPr>
            <a:grpSpLocks/>
          </p:cNvGrpSpPr>
          <p:nvPr/>
        </p:nvGrpSpPr>
        <p:grpSpPr bwMode="auto">
          <a:xfrm>
            <a:off x="7378703" y="1371606"/>
            <a:ext cx="317500" cy="824137"/>
            <a:chOff x="4579" y="1056"/>
            <a:chExt cx="413" cy="1055"/>
          </a:xfrm>
        </p:grpSpPr>
        <p:sp>
          <p:nvSpPr>
            <p:cNvPr id="148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cxnSp>
          <p:nvCxnSpPr>
            <p:cNvPr id="149" name="AutoShape 116"/>
            <p:cNvCxnSpPr>
              <a:cxnSpLocks noChangeShapeType="1"/>
              <a:stCxn id="145" idx="0"/>
              <a:endCxn id="148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0" name="Group 117"/>
          <p:cNvGrpSpPr>
            <a:grpSpLocks/>
          </p:cNvGrpSpPr>
          <p:nvPr/>
        </p:nvGrpSpPr>
        <p:grpSpPr bwMode="auto">
          <a:xfrm>
            <a:off x="4800863" y="2133606"/>
            <a:ext cx="928424" cy="318759"/>
            <a:chOff x="1219" y="2049"/>
            <a:chExt cx="1210" cy="416"/>
          </a:xfrm>
        </p:grpSpPr>
        <p:sp>
          <p:nvSpPr>
            <p:cNvPr id="151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d</a:t>
              </a:r>
            </a:p>
          </p:txBody>
        </p:sp>
        <p:cxnSp>
          <p:nvCxnSpPr>
            <p:cNvPr id="152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3" name="Group 120"/>
          <p:cNvGrpSpPr>
            <a:grpSpLocks/>
          </p:cNvGrpSpPr>
          <p:nvPr/>
        </p:nvGrpSpPr>
        <p:grpSpPr bwMode="auto">
          <a:xfrm>
            <a:off x="4745040" y="1676401"/>
            <a:ext cx="712789" cy="502091"/>
            <a:chOff x="1147" y="1453"/>
            <a:chExt cx="929" cy="655"/>
          </a:xfrm>
        </p:grpSpPr>
        <p:sp>
          <p:nvSpPr>
            <p:cNvPr id="154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55" name="AutoShape 122"/>
            <p:cNvCxnSpPr>
              <a:cxnSpLocks noChangeShapeType="1"/>
              <a:stCxn id="108" idx="1"/>
              <a:endCxn id="154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6" name="Group 123"/>
          <p:cNvGrpSpPr>
            <a:grpSpLocks/>
          </p:cNvGrpSpPr>
          <p:nvPr/>
        </p:nvGrpSpPr>
        <p:grpSpPr bwMode="auto">
          <a:xfrm>
            <a:off x="5021263" y="1401763"/>
            <a:ext cx="611188" cy="319088"/>
            <a:chOff x="1507" y="1096"/>
            <a:chExt cx="797" cy="416"/>
          </a:xfrm>
        </p:grpSpPr>
        <p:sp>
          <p:nvSpPr>
            <p:cNvPr id="157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cxnSp>
          <p:nvCxnSpPr>
            <p:cNvPr id="158" name="AutoShape 125"/>
            <p:cNvCxnSpPr>
              <a:cxnSpLocks noChangeShapeType="1"/>
              <a:endCxn id="157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9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60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161" name="AutoShape 128"/>
            <p:cNvCxnSpPr>
              <a:cxnSpLocks noChangeShapeType="1"/>
              <a:stCxn id="151" idx="7"/>
              <a:endCxn id="160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2" name="Group 129"/>
          <p:cNvGrpSpPr>
            <a:grpSpLocks/>
          </p:cNvGrpSpPr>
          <p:nvPr/>
        </p:nvGrpSpPr>
        <p:grpSpPr bwMode="auto">
          <a:xfrm>
            <a:off x="5729614" y="2011363"/>
            <a:ext cx="1204591" cy="304800"/>
            <a:chOff x="2429" y="1890"/>
            <a:chExt cx="1571" cy="397"/>
          </a:xfrm>
        </p:grpSpPr>
        <p:sp>
          <p:nvSpPr>
            <p:cNvPr id="163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e</a:t>
              </a:r>
            </a:p>
          </p:txBody>
        </p:sp>
        <p:cxnSp>
          <p:nvCxnSpPr>
            <p:cNvPr id="164" name="AutoShape 131"/>
            <p:cNvCxnSpPr>
              <a:cxnSpLocks noChangeShapeType="1"/>
              <a:stCxn id="151" idx="6"/>
              <a:endCxn id="163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65" name="AutoShape 132"/>
          <p:cNvSpPr>
            <a:spLocks noChangeArrowheads="1"/>
          </p:cNvSpPr>
          <p:nvPr/>
        </p:nvSpPr>
        <p:spPr bwMode="auto">
          <a:xfrm>
            <a:off x="7156451" y="2744792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r</a:t>
            </a:r>
          </a:p>
        </p:txBody>
      </p:sp>
      <p:cxnSp>
        <p:nvCxnSpPr>
          <p:cNvPr id="166" name="AutoShape 133"/>
          <p:cNvCxnSpPr>
            <a:cxnSpLocks noChangeShapeType="1"/>
            <a:stCxn id="163" idx="5"/>
            <a:endCxn id="165" idx="1"/>
          </p:cNvCxnSpPr>
          <p:nvPr/>
        </p:nvCxnSpPr>
        <p:spPr bwMode="auto">
          <a:xfrm>
            <a:off x="6888161" y="2290770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67" name="Group 134"/>
          <p:cNvGrpSpPr>
            <a:grpSpLocks/>
          </p:cNvGrpSpPr>
          <p:nvPr/>
        </p:nvGrpSpPr>
        <p:grpSpPr bwMode="auto">
          <a:xfrm>
            <a:off x="5316542" y="1408121"/>
            <a:ext cx="855337" cy="389759"/>
            <a:chOff x="1891" y="1104"/>
            <a:chExt cx="1116" cy="508"/>
          </a:xfrm>
        </p:grpSpPr>
        <p:cxnSp>
          <p:nvCxnSpPr>
            <p:cNvPr id="168" name="AutoShape 135"/>
            <p:cNvCxnSpPr>
              <a:cxnSpLocks noChangeShapeType="1"/>
              <a:stCxn id="160" idx="2"/>
              <a:endCxn id="169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69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0" name="Group 137"/>
          <p:cNvGrpSpPr>
            <a:grpSpLocks/>
          </p:cNvGrpSpPr>
          <p:nvPr/>
        </p:nvGrpSpPr>
        <p:grpSpPr bwMode="auto">
          <a:xfrm>
            <a:off x="6186493" y="1655771"/>
            <a:ext cx="1143767" cy="583895"/>
            <a:chOff x="3024" y="1427"/>
            <a:chExt cx="1492" cy="760"/>
          </a:xfrm>
        </p:grpSpPr>
        <p:cxnSp>
          <p:nvCxnSpPr>
            <p:cNvPr id="171" name="AutoShape 138"/>
            <p:cNvCxnSpPr>
              <a:cxnSpLocks noChangeShapeType="1"/>
              <a:stCxn id="145" idx="1"/>
              <a:endCxn id="160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72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  <p:sp>
        <p:nvSpPr>
          <p:cNvPr id="173" name="Line 140"/>
          <p:cNvSpPr>
            <a:spLocks noChangeShapeType="1"/>
          </p:cNvSpPr>
          <p:nvPr/>
        </p:nvSpPr>
        <p:spPr bwMode="auto">
          <a:xfrm>
            <a:off x="7" y="3371851"/>
            <a:ext cx="9023041" cy="61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74" name="Oval 141"/>
          <p:cNvSpPr>
            <a:spLocks noChangeArrowheads="1"/>
          </p:cNvSpPr>
          <p:nvPr/>
        </p:nvSpPr>
        <p:spPr bwMode="auto">
          <a:xfrm>
            <a:off x="6140460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75" name="Oval 142"/>
          <p:cNvSpPr>
            <a:spLocks noChangeArrowheads="1"/>
          </p:cNvSpPr>
          <p:nvPr/>
        </p:nvSpPr>
        <p:spPr bwMode="auto">
          <a:xfrm>
            <a:off x="3729039" y="3971934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76" name="Oval 143"/>
          <p:cNvSpPr>
            <a:spLocks noChangeArrowheads="1"/>
          </p:cNvSpPr>
          <p:nvPr/>
        </p:nvSpPr>
        <p:spPr bwMode="auto">
          <a:xfrm>
            <a:off x="3165485" y="445136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77" name="Oval 144"/>
          <p:cNvSpPr>
            <a:spLocks noChangeArrowheads="1"/>
          </p:cNvSpPr>
          <p:nvPr/>
        </p:nvSpPr>
        <p:spPr bwMode="auto">
          <a:xfrm>
            <a:off x="3865563" y="445136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78" name="Oval 145"/>
          <p:cNvSpPr>
            <a:spLocks noChangeArrowheads="1"/>
          </p:cNvSpPr>
          <p:nvPr/>
        </p:nvSpPr>
        <p:spPr bwMode="auto">
          <a:xfrm>
            <a:off x="4686309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79" name="Oval 146"/>
          <p:cNvSpPr>
            <a:spLocks noChangeArrowheads="1"/>
          </p:cNvSpPr>
          <p:nvPr/>
        </p:nvSpPr>
        <p:spPr bwMode="auto">
          <a:xfrm>
            <a:off x="3163888" y="500698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0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1" name="Oval 148"/>
          <p:cNvSpPr>
            <a:spLocks noChangeArrowheads="1"/>
          </p:cNvSpPr>
          <p:nvPr/>
        </p:nvSpPr>
        <p:spPr bwMode="auto">
          <a:xfrm>
            <a:off x="4325939" y="498158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2" name="Oval 149"/>
          <p:cNvSpPr>
            <a:spLocks noChangeArrowheads="1"/>
          </p:cNvSpPr>
          <p:nvPr/>
        </p:nvSpPr>
        <p:spPr bwMode="auto">
          <a:xfrm>
            <a:off x="5002213" y="497206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3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4" name="Oval 151"/>
          <p:cNvSpPr>
            <a:spLocks noChangeArrowheads="1"/>
          </p:cNvSpPr>
          <p:nvPr/>
        </p:nvSpPr>
        <p:spPr bwMode="auto">
          <a:xfrm>
            <a:off x="4532313" y="551816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5" name="Oval 152"/>
          <p:cNvSpPr>
            <a:spLocks noChangeArrowheads="1"/>
          </p:cNvSpPr>
          <p:nvPr/>
        </p:nvSpPr>
        <p:spPr bwMode="auto">
          <a:xfrm>
            <a:off x="4105285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6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7" name="Oval 154"/>
          <p:cNvSpPr>
            <a:spLocks noChangeArrowheads="1"/>
          </p:cNvSpPr>
          <p:nvPr/>
        </p:nvSpPr>
        <p:spPr bwMode="auto">
          <a:xfrm>
            <a:off x="4772034" y="6007109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8" name="Oval 155"/>
          <p:cNvSpPr>
            <a:spLocks noChangeArrowheads="1"/>
          </p:cNvSpPr>
          <p:nvPr/>
        </p:nvSpPr>
        <p:spPr bwMode="auto">
          <a:xfrm>
            <a:off x="5254634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9" name="Oval 156"/>
          <p:cNvSpPr>
            <a:spLocks noChangeArrowheads="1"/>
          </p:cNvSpPr>
          <p:nvPr/>
        </p:nvSpPr>
        <p:spPr bwMode="auto">
          <a:xfrm>
            <a:off x="4787909" y="6477009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0" name="Line 157"/>
          <p:cNvSpPr>
            <a:spLocks noChangeShapeType="1"/>
          </p:cNvSpPr>
          <p:nvPr/>
        </p:nvSpPr>
        <p:spPr bwMode="auto">
          <a:xfrm flipH="1" flipV="1">
            <a:off x="4824413" y="4733934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1" name="Line 158"/>
          <p:cNvSpPr>
            <a:spLocks noChangeShapeType="1"/>
          </p:cNvSpPr>
          <p:nvPr/>
        </p:nvSpPr>
        <p:spPr bwMode="auto">
          <a:xfrm flipH="1" flipV="1">
            <a:off x="4438653" y="5254634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2" name="Line 159"/>
          <p:cNvSpPr>
            <a:spLocks noChangeShapeType="1"/>
          </p:cNvSpPr>
          <p:nvPr/>
        </p:nvSpPr>
        <p:spPr bwMode="auto">
          <a:xfrm flipH="1" flipV="1">
            <a:off x="5138747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3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4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5" name="Line 162"/>
          <p:cNvSpPr>
            <a:spLocks noChangeShapeType="1"/>
          </p:cNvSpPr>
          <p:nvPr/>
        </p:nvSpPr>
        <p:spPr bwMode="auto">
          <a:xfrm flipV="1">
            <a:off x="4900622" y="6280158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6" name="Oval 163"/>
          <p:cNvSpPr>
            <a:spLocks noChangeArrowheads="1"/>
          </p:cNvSpPr>
          <p:nvPr/>
        </p:nvSpPr>
        <p:spPr bwMode="auto">
          <a:xfrm>
            <a:off x="6142037" y="3479809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7" name="Oval 164"/>
          <p:cNvSpPr>
            <a:spLocks noChangeArrowheads="1"/>
          </p:cNvSpPr>
          <p:nvPr/>
        </p:nvSpPr>
        <p:spPr bwMode="auto">
          <a:xfrm>
            <a:off x="3730634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8" name="Oval 165"/>
          <p:cNvSpPr>
            <a:spLocks noChangeArrowheads="1"/>
          </p:cNvSpPr>
          <p:nvPr/>
        </p:nvSpPr>
        <p:spPr bwMode="auto">
          <a:xfrm>
            <a:off x="6524634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9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0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1" name="Oval 168"/>
          <p:cNvSpPr>
            <a:spLocks noChangeArrowheads="1"/>
          </p:cNvSpPr>
          <p:nvPr/>
        </p:nvSpPr>
        <p:spPr bwMode="auto">
          <a:xfrm>
            <a:off x="3867159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2" name="Oval 169"/>
          <p:cNvSpPr>
            <a:spLocks noChangeArrowheads="1"/>
          </p:cNvSpPr>
          <p:nvPr/>
        </p:nvSpPr>
        <p:spPr bwMode="auto">
          <a:xfrm>
            <a:off x="4687888" y="443548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3" name="Oval 170"/>
          <p:cNvSpPr>
            <a:spLocks noChangeArrowheads="1"/>
          </p:cNvSpPr>
          <p:nvPr/>
        </p:nvSpPr>
        <p:spPr bwMode="auto">
          <a:xfrm>
            <a:off x="3165485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4" name="Oval 171"/>
          <p:cNvSpPr>
            <a:spLocks noChangeArrowheads="1"/>
          </p:cNvSpPr>
          <p:nvPr/>
        </p:nvSpPr>
        <p:spPr bwMode="auto">
          <a:xfrm>
            <a:off x="3857634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5" name="Oval 172"/>
          <p:cNvSpPr>
            <a:spLocks noChangeArrowheads="1"/>
          </p:cNvSpPr>
          <p:nvPr/>
        </p:nvSpPr>
        <p:spPr bwMode="auto">
          <a:xfrm>
            <a:off x="4327534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6" name="Oval 173"/>
          <p:cNvSpPr>
            <a:spLocks noChangeArrowheads="1"/>
          </p:cNvSpPr>
          <p:nvPr/>
        </p:nvSpPr>
        <p:spPr bwMode="auto">
          <a:xfrm>
            <a:off x="5003809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7" name="Oval 174"/>
          <p:cNvSpPr>
            <a:spLocks noChangeArrowheads="1"/>
          </p:cNvSpPr>
          <p:nvPr/>
        </p:nvSpPr>
        <p:spPr bwMode="auto">
          <a:xfrm>
            <a:off x="4089409" y="5511809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8" name="Oval 175"/>
          <p:cNvSpPr>
            <a:spLocks noChangeArrowheads="1"/>
          </p:cNvSpPr>
          <p:nvPr/>
        </p:nvSpPr>
        <p:spPr bwMode="auto">
          <a:xfrm>
            <a:off x="4533909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09" name="Oval 176"/>
          <p:cNvSpPr>
            <a:spLocks noChangeArrowheads="1"/>
          </p:cNvSpPr>
          <p:nvPr/>
        </p:nvSpPr>
        <p:spPr bwMode="auto">
          <a:xfrm>
            <a:off x="4114809" y="6016634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0" name="Oval 177"/>
          <p:cNvSpPr>
            <a:spLocks noChangeArrowheads="1"/>
          </p:cNvSpPr>
          <p:nvPr/>
        </p:nvSpPr>
        <p:spPr bwMode="auto">
          <a:xfrm>
            <a:off x="4994285" y="5521334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1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2" name="Oval 179"/>
          <p:cNvSpPr>
            <a:spLocks noChangeArrowheads="1"/>
          </p:cNvSpPr>
          <p:nvPr/>
        </p:nvSpPr>
        <p:spPr bwMode="auto">
          <a:xfrm>
            <a:off x="5256213" y="603568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3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4" name="Oval 181"/>
          <p:cNvSpPr>
            <a:spLocks noChangeArrowheads="1"/>
          </p:cNvSpPr>
          <p:nvPr/>
        </p:nvSpPr>
        <p:spPr bwMode="auto">
          <a:xfrm>
            <a:off x="3165485" y="5000634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5" name="Oval 182"/>
          <p:cNvSpPr>
            <a:spLocks noChangeArrowheads="1"/>
          </p:cNvSpPr>
          <p:nvPr/>
        </p:nvSpPr>
        <p:spPr bwMode="auto">
          <a:xfrm>
            <a:off x="3167063" y="4445009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6" name="Oval 183"/>
          <p:cNvSpPr>
            <a:spLocks noChangeArrowheads="1"/>
          </p:cNvSpPr>
          <p:nvPr/>
        </p:nvSpPr>
        <p:spPr bwMode="auto">
          <a:xfrm>
            <a:off x="3857634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7" name="Oval 184"/>
          <p:cNvSpPr>
            <a:spLocks noChangeArrowheads="1"/>
          </p:cNvSpPr>
          <p:nvPr/>
        </p:nvSpPr>
        <p:spPr bwMode="auto">
          <a:xfrm>
            <a:off x="3867159" y="4445009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8" name="Oval 185"/>
          <p:cNvSpPr>
            <a:spLocks noChangeArrowheads="1"/>
          </p:cNvSpPr>
          <p:nvPr/>
        </p:nvSpPr>
        <p:spPr bwMode="auto">
          <a:xfrm>
            <a:off x="4089409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19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grpSp>
        <p:nvGrpSpPr>
          <p:cNvPr id="220" name="Group 187"/>
          <p:cNvGrpSpPr>
            <a:grpSpLocks/>
          </p:cNvGrpSpPr>
          <p:nvPr/>
        </p:nvGrpSpPr>
        <p:grpSpPr bwMode="auto">
          <a:xfrm>
            <a:off x="5821365" y="2698751"/>
            <a:ext cx="588963" cy="431800"/>
            <a:chOff x="2762" y="1745"/>
            <a:chExt cx="371" cy="272"/>
          </a:xfrm>
        </p:grpSpPr>
        <p:cxnSp>
          <p:nvCxnSpPr>
            <p:cNvPr id="221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22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  <p:sp>
        <p:nvSpPr>
          <p:cNvPr id="223" name="Oval 190"/>
          <p:cNvSpPr>
            <a:spLocks noChangeArrowheads="1"/>
          </p:cNvSpPr>
          <p:nvPr/>
        </p:nvSpPr>
        <p:spPr bwMode="auto">
          <a:xfrm>
            <a:off x="4327534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24" name="Oval 191"/>
          <p:cNvSpPr>
            <a:spLocks noChangeArrowheads="1"/>
          </p:cNvSpPr>
          <p:nvPr/>
        </p:nvSpPr>
        <p:spPr bwMode="auto">
          <a:xfrm>
            <a:off x="4533909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25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26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27" name="Text Box 194"/>
          <p:cNvSpPr txBox="1">
            <a:spLocks noChangeArrowheads="1"/>
          </p:cNvSpPr>
          <p:nvPr/>
        </p:nvSpPr>
        <p:spPr bwMode="auto">
          <a:xfrm>
            <a:off x="381000" y="1371603"/>
            <a:ext cx="2514600" cy="17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策略：总是最先扩展一个最深的节点</a:t>
            </a:r>
            <a:endParaRPr kumimoji="0" lang="en-US" altLang="zh-C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实现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前沿是一个后进先出的栈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2" grpId="2" animBg="1"/>
      <p:bldP spid="165" grpId="0" animBg="1"/>
      <p:bldP spid="174" grpId="0" animBg="1"/>
      <p:bldP spid="175" grpId="0" animBg="1"/>
      <p:bldP spid="176" grpId="0" animBg="1"/>
      <p:bldP spid="176" grpId="1" animBg="1"/>
      <p:bldP spid="177" grpId="0" animBg="1"/>
      <p:bldP spid="177" grpId="1" animBg="1"/>
      <p:bldP spid="178" grpId="0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7" grpId="0" animBg="1"/>
      <p:bldP spid="187" grpId="1" animBg="1"/>
      <p:bldP spid="188" grpId="0" animBg="1"/>
      <p:bldP spid="189" grpId="0" animBg="1"/>
      <p:bldP spid="189" grpId="1" animBg="1"/>
      <p:bldP spid="190" grpId="0" animBg="1"/>
      <p:bldP spid="191" grpId="0" animBg="1"/>
      <p:bldP spid="191" grpId="1" animBg="1"/>
      <p:bldP spid="192" grpId="0" animBg="1"/>
      <p:bldP spid="193" grpId="0" animBg="1"/>
      <p:bldP spid="194" grpId="0" animBg="1"/>
      <p:bldP spid="194" grpId="1" animBg="1"/>
      <p:bldP spid="195" grpId="0" animBg="1"/>
      <p:bldP spid="195" grpId="1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3" grpId="0" animBg="1"/>
      <p:bldP spid="224" grpId="0" animBg="1"/>
      <p:bldP spid="225" grpId="0" animBg="1"/>
      <p:bldP spid="2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F185E19-B08F-4CDB-9672-27787C98D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134" y="517894"/>
            <a:ext cx="8557731" cy="29952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B897EB-F41C-4A6B-B468-7FDA5596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35" y="4098762"/>
            <a:ext cx="4699780" cy="20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7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2F128BB-6959-49D5-B43D-7EE698D3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实例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98454CE-A85E-4E8B-A954-19B0DAD8A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5366" y="1716228"/>
            <a:ext cx="4915159" cy="34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12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9CD6950-5FE2-4FF6-91B0-BC577383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实例</a:t>
            </a:r>
            <a:br>
              <a:rPr lang="en-US" altLang="zh-CN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zh-CN" alt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（有向图）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524E583-595E-45F0-AA42-0ADF02DD1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5366" y="658997"/>
            <a:ext cx="4915159" cy="55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对比反射智能体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1" y="2114551"/>
            <a:ext cx="4859685" cy="339447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仅根据当前的感知选择行动</a:t>
            </a:r>
            <a:endParaRPr lang="en-US" altLang="zh-CN" sz="24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也许有记忆或有一个世界当前状态的模型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/>
              <a:t>不考虑行动的未来结果</a:t>
            </a:r>
            <a:endParaRPr lang="en-US" sz="24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194700" y="2210995"/>
          <a:ext cx="3434953" cy="120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hoto Editor Photo" r:id="rId4" imgW="4580017" imgH="1607619" progId="MSPhotoEd.3">
                  <p:embed/>
                </p:oleObj>
              </mc:Choice>
              <mc:Fallback>
                <p:oleObj name="Photo Editor Photo" r:id="rId4" imgW="4580017" imgH="1607619" progId="MSPhotoEd.3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700" y="2210995"/>
                        <a:ext cx="3434953" cy="1206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5174455" y="3937399"/>
          <a:ext cx="3434954" cy="123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 Photo" r:id="rId6" imgW="4580017" imgH="1653333" progId="MSPhotoEd.3">
                  <p:embed/>
                </p:oleObj>
              </mc:Choice>
              <mc:Fallback>
                <p:oleObj name="Photo Editor Photo" r:id="rId6" imgW="4580017" imgH="1653333" progId="MSPhotoEd.3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455" y="3937399"/>
                        <a:ext cx="3434954" cy="123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686" y="2115538"/>
            <a:ext cx="3953192" cy="3096595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221007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54F82D6-DB7A-410D-9031-D609C4C7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700" dirty="0">
                <a:solidFill>
                  <a:srgbClr val="FFFFFF"/>
                </a:solidFill>
              </a:rPr>
              <a:t>搜索树</a:t>
            </a:r>
            <a:endParaRPr lang="en-US" altLang="zh-CN" sz="47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0C2E85B-6B5C-4DBA-B9B0-FEDCB7051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691" y="2426818"/>
            <a:ext cx="3255906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内容占位符 3">
            <a:extLst>
              <a:ext uri="{FF2B5EF4-FFF2-40B4-BE49-F238E27FC236}">
                <a16:creationId xmlns:a16="http://schemas.microsoft.com/office/drawing/2014/main" id="{233FD494-4FFD-41F4-A89D-E3E3F443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36" y="2426818"/>
            <a:ext cx="354167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647371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3E6AA8-40D1-4B35-BF5A-F521F154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32" y="2250610"/>
            <a:ext cx="2391675" cy="235424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zh-CN" altLang="en-US" sz="22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搜索树和非搜索树的边的分类</a:t>
            </a:r>
            <a:endParaRPr lang="en-US" altLang="zh-CN" sz="2275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内容占位符 3" descr="图片包含 物体&#10;&#10;描述已自动生成">
            <a:extLst>
              <a:ext uri="{FF2B5EF4-FFF2-40B4-BE49-F238E27FC236}">
                <a16:creationId xmlns:a16="http://schemas.microsoft.com/office/drawing/2014/main" id="{FC56B917-5123-4DC5-969F-983925D17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2161" y="608330"/>
            <a:ext cx="392179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2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C2D7FF-77BD-47C9-9098-8C859867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时间复杂度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238B719-518E-45BB-9DAB-5BF43AB47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2999772"/>
            <a:ext cx="8622615" cy="30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8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zh-CN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搜索算法的属性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366" y="1577499"/>
            <a:ext cx="4915159" cy="3710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8415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394"/>
          </a:xfrm>
        </p:spPr>
        <p:txBody>
          <a:bodyPr/>
          <a:lstStyle/>
          <a:p>
            <a:r>
              <a:rPr kumimoji="1" lang="zh-CN" altLang="en-US" dirty="0"/>
              <a:t>搜索算法的属性</a:t>
            </a:r>
          </a:p>
        </p:txBody>
      </p:sp>
      <p:sp>
        <p:nvSpPr>
          <p:cNvPr id="41" name="Content Placeholder 23"/>
          <p:cNvSpPr>
            <a:spLocks noGrp="1"/>
          </p:cNvSpPr>
          <p:nvPr>
            <p:ph idx="1"/>
          </p:nvPr>
        </p:nvSpPr>
        <p:spPr>
          <a:xfrm>
            <a:off x="406399" y="1524000"/>
            <a:ext cx="8628743" cy="4729164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完全性</a:t>
            </a:r>
            <a:r>
              <a:rPr lang="zh-CN" altLang="en-US" sz="1800" dirty="0"/>
              <a:t>：保证能找到一个存在的解？</a:t>
            </a:r>
            <a:endParaRPr lang="en-US" sz="1800" dirty="0"/>
          </a:p>
          <a:p>
            <a:r>
              <a:rPr lang="zh-CN" altLang="en-US" sz="1800" dirty="0">
                <a:solidFill>
                  <a:srgbClr val="FF0000"/>
                </a:solidFill>
              </a:rPr>
              <a:t>最优性</a:t>
            </a:r>
            <a:r>
              <a:rPr lang="zh-CN" altLang="en-US" sz="1800" dirty="0"/>
              <a:t>：保证能找到最小路径成本的解？</a:t>
            </a:r>
            <a:endParaRPr lang="en-US" sz="1800" dirty="0"/>
          </a:p>
          <a:p>
            <a:r>
              <a:rPr lang="zh-CN" altLang="en-US" sz="1800" dirty="0"/>
              <a:t>时间复杂性？</a:t>
            </a:r>
            <a:endParaRPr lang="en-US" sz="1800" dirty="0"/>
          </a:p>
          <a:p>
            <a:r>
              <a:rPr lang="zh-CN" altLang="en-US" sz="1800" dirty="0"/>
              <a:t>空间复杂性？</a:t>
            </a:r>
            <a:endParaRPr lang="en-US" sz="1800" dirty="0"/>
          </a:p>
          <a:p>
            <a:pPr lvl="1"/>
            <a:endParaRPr lang="en-US" sz="1600" dirty="0"/>
          </a:p>
          <a:p>
            <a:r>
              <a:rPr lang="zh-CN" altLang="en-US" sz="1800" dirty="0"/>
              <a:t>搜索树：</a:t>
            </a:r>
            <a:endParaRPr lang="en-US" sz="1800" dirty="0"/>
          </a:p>
          <a:p>
            <a:pPr lvl="1"/>
            <a:r>
              <a:rPr lang="en-US" altLang="zh-CN" sz="1600" dirty="0"/>
              <a:t>b</a:t>
            </a:r>
            <a:r>
              <a:rPr lang="zh-CN" altLang="en-US" sz="1600" dirty="0"/>
              <a:t> </a:t>
            </a:r>
            <a:r>
              <a:rPr lang="en-US" sz="1600" dirty="0"/>
              <a:t> </a:t>
            </a:r>
            <a:r>
              <a:rPr lang="zh-CN" altLang="en-US" sz="1600" dirty="0"/>
              <a:t>：最大分支数</a:t>
            </a:r>
            <a:endParaRPr lang="en-US" sz="1600" dirty="0"/>
          </a:p>
          <a:p>
            <a:pPr lvl="1"/>
            <a:r>
              <a:rPr lang="en-US" altLang="zh-CN" sz="1600" dirty="0"/>
              <a:t>m</a:t>
            </a:r>
            <a:r>
              <a:rPr lang="zh-CN" altLang="en-US" sz="1600" dirty="0"/>
              <a:t> </a:t>
            </a:r>
            <a:r>
              <a:rPr lang="en-US" altLang="zh-CN" sz="1600" dirty="0"/>
              <a:t>:</a:t>
            </a:r>
            <a:r>
              <a:rPr lang="zh-CN" altLang="en-US" sz="1600" dirty="0"/>
              <a:t>  最大深度</a:t>
            </a:r>
            <a:endParaRPr lang="en-US" sz="1600" dirty="0"/>
          </a:p>
          <a:p>
            <a:pPr lvl="1"/>
            <a:r>
              <a:rPr lang="zh-CN" altLang="en-US" sz="1600" dirty="0"/>
              <a:t>解可能存在于不同深度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zh-CN" altLang="en-US" sz="1800" dirty="0"/>
              <a:t>整个树的节点总数？</a:t>
            </a:r>
            <a:endParaRPr lang="en-US" sz="1800" dirty="0"/>
          </a:p>
          <a:p>
            <a:pPr lvl="1"/>
            <a:r>
              <a:rPr lang="en-US" sz="1600" dirty="0"/>
              <a:t>1 + b + b</a:t>
            </a:r>
            <a:r>
              <a:rPr lang="en-US" sz="1600" baseline="30000" dirty="0"/>
              <a:t>2</a:t>
            </a:r>
            <a:r>
              <a:rPr lang="en-US" sz="1600" dirty="0"/>
              <a:t> + …. </a:t>
            </a:r>
            <a:r>
              <a:rPr lang="en-US" sz="1600" dirty="0" err="1"/>
              <a:t>b</a:t>
            </a:r>
            <a:r>
              <a:rPr lang="en-US" sz="1600" baseline="30000" dirty="0" err="1"/>
              <a:t>m</a:t>
            </a:r>
            <a:r>
              <a:rPr lang="en-US" sz="1600" dirty="0"/>
              <a:t> = O(</a:t>
            </a:r>
            <a:r>
              <a:rPr lang="en-US" sz="1600" dirty="0" err="1"/>
              <a:t>b</a:t>
            </a:r>
            <a:r>
              <a:rPr lang="en-US" sz="1600" baseline="30000" dirty="0" err="1"/>
              <a:t>m</a:t>
            </a:r>
            <a:r>
              <a:rPr lang="en-US" sz="1600" dirty="0"/>
              <a:t>)</a:t>
            </a:r>
          </a:p>
          <a:p>
            <a:endParaRPr lang="en-US" sz="2400" dirty="0"/>
          </a:p>
        </p:txBody>
      </p:sp>
      <p:sp>
        <p:nvSpPr>
          <p:cNvPr id="42" name="Freeform 30"/>
          <p:cNvSpPr>
            <a:spLocks/>
          </p:cNvSpPr>
          <p:nvPr/>
        </p:nvSpPr>
        <p:spPr bwMode="auto">
          <a:xfrm>
            <a:off x="4603752" y="2585595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8" rIns="91430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43" name="Oval 31"/>
          <p:cNvSpPr>
            <a:spLocks noChangeArrowheads="1"/>
          </p:cNvSpPr>
          <p:nvPr/>
        </p:nvSpPr>
        <p:spPr bwMode="auto">
          <a:xfrm>
            <a:off x="5957884" y="251573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726112" y="2941191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6202360" y="29316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5856291" y="2791965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47" name="Freeform 35"/>
          <p:cNvSpPr>
            <a:spLocks/>
          </p:cNvSpPr>
          <p:nvPr/>
        </p:nvSpPr>
        <p:spPr bwMode="auto">
          <a:xfrm>
            <a:off x="5838824" y="27459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0" tIns="45718" rIns="91430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48" name="Text Box 36"/>
          <p:cNvSpPr txBox="1">
            <a:spLocks noChangeArrowheads="1"/>
          </p:cNvSpPr>
          <p:nvPr/>
        </p:nvSpPr>
        <p:spPr bwMode="auto">
          <a:xfrm>
            <a:off x="6240458" y="2544317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7667622" y="2396677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个节点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7669212" y="275068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个节点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7669212" y="316185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个节点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7683500" y="4787453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个节点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5916610" y="505732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4" name="Oval 42"/>
          <p:cNvSpPr>
            <a:spLocks noChangeArrowheads="1"/>
          </p:cNvSpPr>
          <p:nvPr/>
        </p:nvSpPr>
        <p:spPr bwMode="auto">
          <a:xfrm>
            <a:off x="6450012" y="398100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5" name="AutoShape 45"/>
          <p:cNvSpPr>
            <a:spLocks/>
          </p:cNvSpPr>
          <p:nvPr/>
        </p:nvSpPr>
        <p:spPr bwMode="auto">
          <a:xfrm>
            <a:off x="4171948" y="2336354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3338515" y="3553350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8" rIns="91430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0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533400"/>
            <a:ext cx="8229600" cy="990600"/>
          </a:xfrm>
        </p:spPr>
        <p:txBody>
          <a:bodyPr/>
          <a:lstStyle/>
          <a:p>
            <a:r>
              <a:rPr kumimoji="1" lang="zh-CN" altLang="en-US" dirty="0"/>
              <a:t>深度优先搜索（</a:t>
            </a:r>
            <a:r>
              <a:rPr kumimoji="1" lang="en-US" altLang="zh-CN" dirty="0"/>
              <a:t>DFS</a:t>
            </a:r>
            <a:r>
              <a:rPr kumimoji="1" lang="zh-CN" altLang="en-US" dirty="0"/>
              <a:t>）属性</a:t>
            </a:r>
          </a:p>
        </p:txBody>
      </p:sp>
      <p:sp>
        <p:nvSpPr>
          <p:cNvPr id="21" name="Content Placeholder 29"/>
          <p:cNvSpPr>
            <a:spLocks noGrp="1"/>
          </p:cNvSpPr>
          <p:nvPr>
            <p:ph idx="1"/>
          </p:nvPr>
        </p:nvSpPr>
        <p:spPr>
          <a:xfrm>
            <a:off x="254000" y="1738087"/>
            <a:ext cx="3266467" cy="472916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>
                <a:latin typeface="+mn-ea"/>
              </a:rPr>
              <a:t>哪些节点被扩展？</a:t>
            </a:r>
            <a:endParaRPr lang="en-US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某些左边的节点</a:t>
            </a:r>
            <a:endParaRPr lang="en-US" dirty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可以产生整个树</a:t>
            </a:r>
            <a:endParaRPr lang="en-US" dirty="0">
              <a:latin typeface="+mn-ea"/>
            </a:endParaRPr>
          </a:p>
          <a:p>
            <a:pPr lvl="1"/>
            <a:r>
              <a:rPr lang="en-US" dirty="0">
                <a:latin typeface="+mn-ea"/>
              </a:rPr>
              <a:t> </a:t>
            </a:r>
            <a:r>
              <a:rPr lang="zh-CN" altLang="en-US" dirty="0">
                <a:latin typeface="+mn-ea"/>
              </a:rPr>
              <a:t>如果 </a:t>
            </a:r>
            <a:r>
              <a:rPr lang="en-US" altLang="zh-CN" dirty="0">
                <a:latin typeface="+mn-ea"/>
              </a:rPr>
              <a:t>m</a:t>
            </a:r>
            <a:r>
              <a:rPr lang="zh-CN" altLang="en-US" dirty="0">
                <a:latin typeface="+mn-ea"/>
              </a:rPr>
              <a:t> 是有限的，时间复杂度</a:t>
            </a:r>
            <a:r>
              <a:rPr lang="en-US" dirty="0">
                <a:latin typeface="+mn-ea"/>
              </a:rPr>
              <a:t>O(</a:t>
            </a:r>
            <a:r>
              <a:rPr lang="en-US" dirty="0" err="1">
                <a:latin typeface="+mn-ea"/>
              </a:rPr>
              <a:t>b</a:t>
            </a:r>
            <a:r>
              <a:rPr lang="en-US" baseline="30000" dirty="0" err="1">
                <a:latin typeface="+mn-ea"/>
              </a:rPr>
              <a:t>m</a:t>
            </a:r>
            <a:r>
              <a:rPr lang="en-US" dirty="0">
                <a:latin typeface="+mn-ea"/>
              </a:rPr>
              <a:t>)</a:t>
            </a:r>
          </a:p>
          <a:p>
            <a:pPr lvl="3"/>
            <a:endParaRPr lang="en-US" sz="1000" dirty="0"/>
          </a:p>
          <a:p>
            <a:r>
              <a:rPr lang="zh-CN" altLang="en-US" sz="1900" dirty="0">
                <a:latin typeface="+mn-ea"/>
              </a:rPr>
              <a:t>存储前沿需多少空间？</a:t>
            </a:r>
            <a:endParaRPr lang="en-US" sz="1900" dirty="0">
              <a:latin typeface="+mn-ea"/>
            </a:endParaRPr>
          </a:p>
          <a:p>
            <a:pPr lvl="1">
              <a:lnSpc>
                <a:spcPct val="110000"/>
              </a:lnSpc>
            </a:pPr>
            <a:r>
              <a:rPr lang="en-US" sz="1700" dirty="0">
                <a:latin typeface="+mn-ea"/>
              </a:rPr>
              <a:t>只存储一条路径从根到一个叶节点及沿路相关兄弟节点, 所以 O(</a:t>
            </a:r>
            <a:r>
              <a:rPr lang="en-US" sz="1700" dirty="0" err="1">
                <a:latin typeface="+mn-ea"/>
              </a:rPr>
              <a:t>bm</a:t>
            </a:r>
            <a:r>
              <a:rPr lang="en-US" sz="1700" dirty="0">
                <a:latin typeface="+mn-ea"/>
              </a:rPr>
              <a:t>)</a:t>
            </a:r>
          </a:p>
          <a:p>
            <a:pPr lvl="3"/>
            <a:endParaRPr lang="en-US" sz="1000" dirty="0"/>
          </a:p>
          <a:p>
            <a:r>
              <a:rPr lang="zh-CN" altLang="en-US" sz="1800" dirty="0"/>
              <a:t>完全性？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zh-CN" altLang="en-US" sz="1600" dirty="0"/>
              <a:t>不一定，因为</a:t>
            </a:r>
            <a:r>
              <a:rPr lang="en-US" sz="1600" dirty="0"/>
              <a:t>m </a:t>
            </a:r>
            <a:r>
              <a:rPr lang="zh-CN" altLang="en-US" sz="1600" dirty="0"/>
              <a:t>可能是无穷。除非可以避免循环搜索 </a:t>
            </a:r>
            <a:endParaRPr lang="en-US" sz="1000" dirty="0"/>
          </a:p>
          <a:p>
            <a:r>
              <a:rPr lang="zh-CN" altLang="en-US" sz="1800" dirty="0"/>
              <a:t>优化性？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zh-CN" altLang="en-US" sz="1600" dirty="0"/>
              <a:t>不优化。发现的可能是树最左边的一个次优解</a:t>
            </a:r>
            <a:endParaRPr lang="en-US" sz="2000" dirty="0"/>
          </a:p>
        </p:txBody>
      </p:sp>
      <p:sp>
        <p:nvSpPr>
          <p:cNvPr id="4" name="Freeform 47"/>
          <p:cNvSpPr>
            <a:spLocks/>
          </p:cNvSpPr>
          <p:nvPr/>
        </p:nvSpPr>
        <p:spPr bwMode="auto">
          <a:xfrm>
            <a:off x="4876192" y="2843218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783199" y="2578101"/>
            <a:ext cx="5604669" cy="2900363"/>
            <a:chOff x="1591469" y="2012950"/>
            <a:chExt cx="5604669" cy="2900363"/>
          </a:xfrm>
        </p:grpSpPr>
        <p:sp>
          <p:nvSpPr>
            <p:cNvPr id="7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1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个节点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 个节点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16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2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个节点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m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个节点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endParaRPr>
            </a:p>
          </p:txBody>
        </p: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9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591469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m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 层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47"/>
          <p:cNvSpPr>
            <a:spLocks/>
          </p:cNvSpPr>
          <p:nvPr/>
        </p:nvSpPr>
        <p:spPr bwMode="auto">
          <a:xfrm>
            <a:off x="4876192" y="28828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3" name="Freeform 47"/>
          <p:cNvSpPr>
            <a:spLocks/>
          </p:cNvSpPr>
          <p:nvPr/>
        </p:nvSpPr>
        <p:spPr bwMode="auto">
          <a:xfrm>
            <a:off x="4876192" y="2882907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4" name="Oval 41"/>
          <p:cNvSpPr>
            <a:spLocks noChangeArrowheads="1"/>
          </p:cNvSpPr>
          <p:nvPr/>
        </p:nvSpPr>
        <p:spPr bwMode="auto">
          <a:xfrm>
            <a:off x="6776431" y="425450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8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2" grpId="1" animBg="1"/>
      <p:bldP spid="23" grpId="0" animBg="1"/>
      <p:bldP spid="2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zh-CN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广度优先搜索（</a:t>
            </a:r>
            <a:r>
              <a:rPr kumimoji="1" lang="en-US" altLang="zh-CN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BFS</a:t>
            </a:r>
            <a:r>
              <a:rPr kumimoji="1" lang="zh-CN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 b="10494"/>
          <a:stretch>
            <a:fillRect/>
          </a:stretch>
        </p:blipFill>
        <p:spPr bwMode="auto">
          <a:xfrm>
            <a:off x="3865366" y="1976632"/>
            <a:ext cx="4915159" cy="2912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961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824649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广度优先（</a:t>
            </a:r>
            <a:r>
              <a:rPr kumimoji="1" lang="en-US" altLang="zh-CN" dirty="0"/>
              <a:t>Breadth-FS</a:t>
            </a:r>
            <a:r>
              <a:rPr kumimoji="1" lang="zh-CN" altLang="en-US" dirty="0"/>
              <a:t>）搜索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9" idx="2"/>
              <a:endCxn id="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12"/>
            <p:cNvCxnSpPr>
              <a:cxnSpLocks noChangeShapeType="1"/>
              <a:stCxn id="9" idx="2"/>
              <a:endCxn id="1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AutoShape 13"/>
            <p:cNvCxnSpPr>
              <a:cxnSpLocks noChangeShapeType="1"/>
              <a:stCxn id="8" idx="2"/>
              <a:endCxn id="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AutoShape 14"/>
            <p:cNvCxnSpPr>
              <a:cxnSpLocks noChangeShapeType="1"/>
              <a:stCxn id="12" idx="2"/>
              <a:endCxn id="1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45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46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47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48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52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53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54" name="AutoShape 26"/>
              <p:cNvCxnSpPr>
                <a:cxnSpLocks noChangeShapeType="1"/>
                <a:stCxn id="44" idx="2"/>
                <a:endCxn id="4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5" name="AutoShape 27"/>
              <p:cNvCxnSpPr>
                <a:cxnSpLocks noChangeShapeType="1"/>
                <a:stCxn id="44" idx="2"/>
                <a:endCxn id="4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6" name="AutoShape 28"/>
              <p:cNvCxnSpPr>
                <a:cxnSpLocks noChangeShapeType="1"/>
                <a:stCxn id="46" idx="2"/>
                <a:endCxn id="4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" name="AutoShape 29"/>
              <p:cNvCxnSpPr>
                <a:cxnSpLocks noChangeShapeType="1"/>
                <a:stCxn id="46" idx="2"/>
                <a:endCxn id="4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8" name="AutoShape 30"/>
              <p:cNvCxnSpPr>
                <a:cxnSpLocks noChangeShapeType="1"/>
                <a:stCxn id="48" idx="2"/>
                <a:endCxn id="4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" name="AutoShape 31"/>
              <p:cNvCxnSpPr>
                <a:cxnSpLocks noChangeShapeType="1"/>
                <a:stCxn id="45" idx="2"/>
                <a:endCxn id="5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AutoShape 32"/>
              <p:cNvCxnSpPr>
                <a:cxnSpLocks noChangeShapeType="1"/>
                <a:stCxn id="47" idx="2"/>
                <a:endCxn id="5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AutoShape 33"/>
              <p:cNvCxnSpPr>
                <a:cxnSpLocks noChangeShapeType="1"/>
                <a:stCxn id="47" idx="2"/>
                <a:endCxn id="5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AutoShape 34"/>
              <p:cNvCxnSpPr>
                <a:cxnSpLocks noChangeShapeType="1"/>
                <a:stCxn id="51" idx="2"/>
                <a:endCxn id="5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19" name="AutoShape 36"/>
            <p:cNvCxnSpPr>
              <a:cxnSpLocks noChangeShapeType="1"/>
              <a:stCxn id="10" idx="2"/>
              <a:endCxn id="1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5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26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27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8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29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30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31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32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33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34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35" name="AutoShape 48"/>
              <p:cNvCxnSpPr>
                <a:cxnSpLocks noChangeShapeType="1"/>
                <a:stCxn id="25" idx="2"/>
                <a:endCxn id="2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AutoShape 49"/>
              <p:cNvCxnSpPr>
                <a:cxnSpLocks noChangeShapeType="1"/>
                <a:stCxn id="25" idx="2"/>
                <a:endCxn id="2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AutoShape 50"/>
              <p:cNvCxnSpPr>
                <a:cxnSpLocks noChangeShapeType="1"/>
                <a:stCxn id="27" idx="2"/>
                <a:endCxn id="2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" name="AutoShape 51"/>
              <p:cNvCxnSpPr>
                <a:cxnSpLocks noChangeShapeType="1"/>
                <a:stCxn id="27" idx="2"/>
                <a:endCxn id="3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AutoShape 52"/>
              <p:cNvCxnSpPr>
                <a:cxnSpLocks noChangeShapeType="1"/>
                <a:stCxn id="29" idx="2"/>
                <a:endCxn id="2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0" name="AutoShape 53"/>
              <p:cNvCxnSpPr>
                <a:cxnSpLocks noChangeShapeType="1"/>
                <a:stCxn id="26" idx="2"/>
                <a:endCxn id="3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1" name="AutoShape 54"/>
              <p:cNvCxnSpPr>
                <a:cxnSpLocks noChangeShapeType="1"/>
                <a:stCxn id="28" idx="2"/>
                <a:endCxn id="3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" name="AutoShape 55"/>
              <p:cNvCxnSpPr>
                <a:cxnSpLocks noChangeShapeType="1"/>
                <a:stCxn id="28" idx="2"/>
                <a:endCxn id="3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AutoShape 56"/>
              <p:cNvCxnSpPr>
                <a:cxnSpLocks noChangeShapeType="1"/>
                <a:stCxn id="32" idx="2"/>
                <a:endCxn id="3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1" name="AutoShape 57"/>
            <p:cNvCxnSpPr>
              <a:cxnSpLocks noChangeShapeType="1"/>
              <a:stCxn id="9" idx="2"/>
              <a:endCxn id="2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58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59"/>
            <p:cNvCxnSpPr>
              <a:cxnSpLocks noChangeShapeType="1"/>
              <a:stCxn id="6" idx="2"/>
              <a:endCxn id="4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60"/>
            <p:cNvCxnSpPr>
              <a:cxnSpLocks noChangeShapeType="1"/>
              <a:stCxn id="6" idx="2"/>
              <a:endCxn id="1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3" name="Group 61"/>
          <p:cNvGrpSpPr>
            <a:grpSpLocks/>
          </p:cNvGrpSpPr>
          <p:nvPr/>
        </p:nvGrpSpPr>
        <p:grpSpPr bwMode="auto">
          <a:xfrm>
            <a:off x="4589461" y="1358903"/>
            <a:ext cx="3030539" cy="1765300"/>
            <a:chOff x="624" y="1134"/>
            <a:chExt cx="4368" cy="2544"/>
          </a:xfrm>
        </p:grpSpPr>
        <p:sp>
          <p:nvSpPr>
            <p:cNvPr id="64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65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66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69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q</a:t>
              </a:r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72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73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76" name="AutoShape 74"/>
            <p:cNvCxnSpPr>
              <a:cxnSpLocks noChangeShapeType="1"/>
              <a:stCxn id="64" idx="5"/>
              <a:endCxn id="68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7" name="AutoShape 75"/>
            <p:cNvCxnSpPr>
              <a:cxnSpLocks noChangeShapeType="1"/>
              <a:stCxn id="68" idx="5"/>
              <a:endCxn id="69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8" name="AutoShape 76"/>
            <p:cNvCxnSpPr>
              <a:cxnSpLocks noChangeShapeType="1"/>
              <a:stCxn id="72" idx="3"/>
              <a:endCxn id="69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9" name="AutoShape 77"/>
            <p:cNvCxnSpPr>
              <a:cxnSpLocks noChangeShapeType="1"/>
              <a:stCxn id="72" idx="2"/>
              <a:endCxn id="68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0" name="AutoShape 78"/>
            <p:cNvCxnSpPr>
              <a:cxnSpLocks noChangeShapeType="1"/>
              <a:stCxn id="71" idx="4"/>
              <a:endCxn id="72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1" name="AutoShape 79"/>
            <p:cNvCxnSpPr>
              <a:cxnSpLocks noChangeShapeType="1"/>
              <a:stCxn id="71" idx="5"/>
              <a:endCxn id="75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" name="AutoShape 80"/>
            <p:cNvCxnSpPr>
              <a:cxnSpLocks noChangeShapeType="1"/>
              <a:stCxn id="75" idx="0"/>
              <a:endCxn id="74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3" name="AutoShape 81"/>
            <p:cNvCxnSpPr>
              <a:cxnSpLocks noChangeShapeType="1"/>
              <a:stCxn id="74" idx="0"/>
              <a:endCxn id="65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4" name="AutoShape 82"/>
            <p:cNvCxnSpPr>
              <a:cxnSpLocks noChangeShapeType="1"/>
              <a:stCxn id="64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5" name="AutoShape 83"/>
            <p:cNvCxnSpPr>
              <a:cxnSpLocks noChangeShapeType="1"/>
              <a:stCxn id="66" idx="1"/>
              <a:endCxn id="67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6" name="AutoShape 84"/>
            <p:cNvCxnSpPr>
              <a:cxnSpLocks noChangeShapeType="1"/>
              <a:endCxn id="73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7" name="AutoShape 85"/>
            <p:cNvCxnSpPr>
              <a:cxnSpLocks noChangeShapeType="1"/>
              <a:stCxn id="70" idx="2"/>
              <a:endCxn id="73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8" name="AutoShape 86"/>
            <p:cNvCxnSpPr>
              <a:cxnSpLocks noChangeShapeType="1"/>
              <a:stCxn id="66" idx="7"/>
              <a:endCxn id="70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9" name="AutoShape 87"/>
            <p:cNvCxnSpPr>
              <a:cxnSpLocks noChangeShapeType="1"/>
              <a:stCxn id="66" idx="6"/>
              <a:endCxn id="71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0" name="AutoShape 88"/>
            <p:cNvCxnSpPr>
              <a:cxnSpLocks noChangeShapeType="1"/>
              <a:stCxn id="74" idx="1"/>
              <a:endCxn id="70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1" name="AutoShape 89"/>
            <p:cNvCxnSpPr>
              <a:cxnSpLocks noChangeShapeType="1"/>
              <a:stCxn id="64" idx="6"/>
              <a:endCxn id="71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2" name="Group 90"/>
          <p:cNvGrpSpPr>
            <a:grpSpLocks/>
          </p:cNvGrpSpPr>
          <p:nvPr/>
        </p:nvGrpSpPr>
        <p:grpSpPr bwMode="auto">
          <a:xfrm>
            <a:off x="1447806" y="3532198"/>
            <a:ext cx="7337425" cy="2325687"/>
            <a:chOff x="132" y="2225"/>
            <a:chExt cx="4622" cy="1465"/>
          </a:xfrm>
        </p:grpSpPr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7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搜索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DengXian" panose="02010600030101010101" pitchFamily="2" charset="-122"/>
                  <a:cs typeface="+mn-cs"/>
                </a:rPr>
                <a:t>层次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1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2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3" name="Oval 101"/>
          <p:cNvSpPr>
            <a:spLocks noChangeArrowheads="1"/>
          </p:cNvSpPr>
          <p:nvPr/>
        </p:nvSpPr>
        <p:spPr bwMode="auto">
          <a:xfrm>
            <a:off x="6629406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4" name="Oval 102"/>
          <p:cNvSpPr>
            <a:spLocks noChangeArrowheads="1"/>
          </p:cNvSpPr>
          <p:nvPr/>
        </p:nvSpPr>
        <p:spPr bwMode="auto">
          <a:xfrm>
            <a:off x="8380411" y="3990983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5" name="Oval 103"/>
          <p:cNvSpPr>
            <a:spLocks noChangeArrowheads="1"/>
          </p:cNvSpPr>
          <p:nvPr/>
        </p:nvSpPr>
        <p:spPr bwMode="auto">
          <a:xfrm>
            <a:off x="3278184" y="4521209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6" name="Oval 104"/>
          <p:cNvSpPr>
            <a:spLocks noChangeArrowheads="1"/>
          </p:cNvSpPr>
          <p:nvPr/>
        </p:nvSpPr>
        <p:spPr bwMode="auto">
          <a:xfrm>
            <a:off x="3952882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7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8" name="Oval 106"/>
          <p:cNvSpPr>
            <a:spLocks noChangeArrowheads="1"/>
          </p:cNvSpPr>
          <p:nvPr/>
        </p:nvSpPr>
        <p:spPr bwMode="auto">
          <a:xfrm>
            <a:off x="6243635" y="450533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9" name="Oval 107"/>
          <p:cNvSpPr>
            <a:spLocks noChangeArrowheads="1"/>
          </p:cNvSpPr>
          <p:nvPr/>
        </p:nvSpPr>
        <p:spPr bwMode="auto">
          <a:xfrm>
            <a:off x="6945311" y="450533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auto">
          <a:xfrm>
            <a:off x="8378832" y="4505334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1" name="Oval 109"/>
          <p:cNvSpPr>
            <a:spLocks noChangeArrowheads="1"/>
          </p:cNvSpPr>
          <p:nvPr/>
        </p:nvSpPr>
        <p:spPr bwMode="auto">
          <a:xfrm>
            <a:off x="3268660" y="5051434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2" name="Oval 110"/>
          <p:cNvSpPr>
            <a:spLocks noChangeArrowheads="1"/>
          </p:cNvSpPr>
          <p:nvPr/>
        </p:nvSpPr>
        <p:spPr bwMode="auto">
          <a:xfrm>
            <a:off x="3808411" y="4019560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6632582" y="3978285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4" name="Oval 112"/>
          <p:cNvSpPr>
            <a:spLocks noChangeArrowheads="1"/>
          </p:cNvSpPr>
          <p:nvPr/>
        </p:nvSpPr>
        <p:spPr bwMode="auto">
          <a:xfrm>
            <a:off x="8382006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5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6" name="Line 114"/>
          <p:cNvSpPr>
            <a:spLocks noChangeShapeType="1"/>
          </p:cNvSpPr>
          <p:nvPr/>
        </p:nvSpPr>
        <p:spPr bwMode="auto">
          <a:xfrm>
            <a:off x="6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282581" y="1868233"/>
            <a:ext cx="2519363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策略：优先扩展最浅的节点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实现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DengXian" panose="02010600030101010101" pitchFamily="2" charset="-122"/>
                <a:cs typeface="+mn-cs"/>
              </a:rPr>
              <a:t>先进先出的队列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4C58ADA-4333-4AEE-A6DC-21718B87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算法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BDDB5D4-1697-4929-8152-B6E8B4506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567" y="2509911"/>
            <a:ext cx="723554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82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513FD-48D0-4CE3-8BAE-95DE5B38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40430"/>
            <a:ext cx="3184071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zh-CN" alt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举例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440464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A4A2AD2-9D56-41BA-983F-D43E014A8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3836" y="1506656"/>
            <a:ext cx="4100104" cy="2536343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107" y="4683319"/>
            <a:ext cx="4443893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3319"/>
            <a:ext cx="5319666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7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68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kumimoji="1" lang="zh-CN" altLang="en-US">
                <a:solidFill>
                  <a:srgbClr val="FFFFFF"/>
                </a:solidFill>
              </a:rPr>
              <a:t>提前计划的智能体</a:t>
            </a:r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4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kumimoji="1" lang="zh-CN" altLang="en-US" sz="1600">
                <a:solidFill>
                  <a:srgbClr val="FFFFFF"/>
                </a:solidFill>
              </a:rPr>
              <a:t>做计划的智能体</a:t>
            </a:r>
            <a:endParaRPr kumimoji="1" lang="en-US" altLang="zh-CN" sz="1600">
              <a:solidFill>
                <a:srgbClr val="FFFFFF"/>
              </a:solidFill>
            </a:endParaRPr>
          </a:p>
          <a:p>
            <a:pPr lvl="1"/>
            <a:r>
              <a:rPr kumimoji="1" lang="zh-CN" altLang="en-US" sz="1600">
                <a:solidFill>
                  <a:srgbClr val="FFFFFF"/>
                </a:solidFill>
              </a:rPr>
              <a:t>决策基于对行动的预测结果</a:t>
            </a:r>
            <a:endParaRPr kumimoji="1" lang="en-US" altLang="zh-CN" sz="1600">
              <a:solidFill>
                <a:srgbClr val="FFFFFF"/>
              </a:solidFill>
            </a:endParaRPr>
          </a:p>
          <a:p>
            <a:pPr lvl="1"/>
            <a:r>
              <a:rPr kumimoji="1" lang="zh-CN" altLang="en-US" sz="1600">
                <a:solidFill>
                  <a:srgbClr val="FFFFFF"/>
                </a:solidFill>
              </a:rPr>
              <a:t>一定有一个转换模型（</a:t>
            </a:r>
            <a:r>
              <a:rPr kumimoji="1" lang="en-US" altLang="zh-CN" sz="1600">
                <a:solidFill>
                  <a:srgbClr val="FFFFFF"/>
                </a:solidFill>
              </a:rPr>
              <a:t>transition model</a:t>
            </a:r>
            <a:r>
              <a:rPr kumimoji="1" lang="zh-CN" altLang="en-US" sz="1600">
                <a:solidFill>
                  <a:srgbClr val="FFFFFF"/>
                </a:solidFill>
              </a:rPr>
              <a:t>）</a:t>
            </a:r>
            <a:r>
              <a:rPr kumimoji="1" lang="zh-CN" altLang="zh-CN" sz="1600">
                <a:solidFill>
                  <a:srgbClr val="FFFFFF"/>
                </a:solidFill>
              </a:rPr>
              <a:t>：</a:t>
            </a:r>
            <a:r>
              <a:rPr kumimoji="1" lang="zh-CN" altLang="en-US" sz="1600">
                <a:solidFill>
                  <a:srgbClr val="FFFFFF"/>
                </a:solidFill>
              </a:rPr>
              <a:t>根据不同的行动，环境是如何演变的</a:t>
            </a:r>
            <a:endParaRPr kumimoji="1" lang="en-US" altLang="zh-CN" sz="1600">
              <a:solidFill>
                <a:srgbClr val="FFFFFF"/>
              </a:solidFill>
            </a:endParaRPr>
          </a:p>
          <a:p>
            <a:pPr lvl="1"/>
            <a:r>
              <a:rPr kumimoji="1" lang="zh-CN" altLang="en-US" sz="1600">
                <a:solidFill>
                  <a:srgbClr val="FFFFFF"/>
                </a:solidFill>
              </a:rPr>
              <a:t>必须设定一个目标</a:t>
            </a:r>
            <a:endParaRPr kumimoji="1" lang="en-US" altLang="zh-CN" sz="1600">
              <a:solidFill>
                <a:srgbClr val="FFFFFF"/>
              </a:solidFill>
            </a:endParaRPr>
          </a:p>
          <a:p>
            <a:pPr lvl="1"/>
            <a:endParaRPr kumimoji="1" lang="en-US" altLang="zh-CN" sz="1600">
              <a:solidFill>
                <a:srgbClr val="FFFFFF"/>
              </a:solidFill>
            </a:endParaRPr>
          </a:p>
          <a:p>
            <a:r>
              <a:rPr kumimoji="1" lang="zh-CN" altLang="en-US" sz="1600">
                <a:solidFill>
                  <a:srgbClr val="FFFFFF"/>
                </a:solidFill>
              </a:rPr>
              <a:t>可能的策略</a:t>
            </a:r>
            <a:endParaRPr kumimoji="1" lang="en-US" altLang="zh-CN" sz="1600">
              <a:solidFill>
                <a:srgbClr val="FFFFFF"/>
              </a:solidFill>
            </a:endParaRPr>
          </a:p>
          <a:p>
            <a:pPr lvl="1"/>
            <a:r>
              <a:rPr kumimoji="1" lang="zh-CN" altLang="en-US" sz="1600">
                <a:solidFill>
                  <a:srgbClr val="FFFFFF"/>
                </a:solidFill>
              </a:rPr>
              <a:t>在开始之前制定一个完整、优化的计划</a:t>
            </a:r>
            <a:r>
              <a:rPr kumimoji="1" lang="en-US" altLang="zh-CN" sz="1600">
                <a:solidFill>
                  <a:srgbClr val="FFFFFF"/>
                </a:solidFill>
              </a:rPr>
              <a:t>(offline plan)</a:t>
            </a:r>
            <a:r>
              <a:rPr kumimoji="1" lang="zh-CN" altLang="en-US" sz="1600">
                <a:solidFill>
                  <a:srgbClr val="FFFFFF"/>
                </a:solidFill>
              </a:rPr>
              <a:t>，然后再执行。</a:t>
            </a:r>
            <a:endParaRPr kumimoji="1" lang="en-US" altLang="zh-CN" sz="1600">
              <a:solidFill>
                <a:srgbClr val="FFFFFF"/>
              </a:solidFill>
            </a:endParaRPr>
          </a:p>
          <a:p>
            <a:pPr lvl="1"/>
            <a:r>
              <a:rPr kumimoji="1" lang="zh-CN" altLang="en-US" sz="1600">
                <a:solidFill>
                  <a:srgbClr val="FFFFFF"/>
                </a:solidFill>
              </a:rPr>
              <a:t>先制定一个简单、贪心</a:t>
            </a:r>
            <a:r>
              <a:rPr kumimoji="1" lang="en-US" altLang="zh-CN" sz="1600">
                <a:solidFill>
                  <a:srgbClr val="FFFFFF"/>
                </a:solidFill>
              </a:rPr>
              <a:t>(greedy)</a:t>
            </a:r>
            <a:r>
              <a:rPr kumimoji="1" lang="zh-CN" altLang="en-US" sz="1600">
                <a:solidFill>
                  <a:srgbClr val="FFFFFF"/>
                </a:solidFill>
              </a:rPr>
              <a:t>的计划，开始执行；当走错的时候再重新计划。</a:t>
            </a:r>
          </a:p>
        </p:txBody>
      </p:sp>
    </p:spTree>
    <p:extLst>
      <p:ext uri="{BB962C8B-B14F-4D97-AF65-F5344CB8AC3E}">
        <p14:creationId xmlns:p14="http://schemas.microsoft.com/office/powerpoint/2010/main" val="3986047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8E1965B-1E42-4748-B8A7-E2EC41FAD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2130616"/>
            <a:ext cx="8178799" cy="25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2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B0A9E71-8DC1-4812-9F50-87446EE5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时间复杂度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D8ACA75-CC9F-4D8A-A3BF-41B93B08E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567" y="2509911"/>
            <a:ext cx="7235541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6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65635"/>
          </a:xfrm>
        </p:spPr>
        <p:txBody>
          <a:bodyPr/>
          <a:lstStyle/>
          <a:p>
            <a:r>
              <a:rPr kumimoji="1" lang="zh-CN" altLang="en-US" dirty="0"/>
              <a:t>广度优先搜索属性</a:t>
            </a:r>
          </a:p>
        </p:txBody>
      </p:sp>
      <p:sp>
        <p:nvSpPr>
          <p:cNvPr id="9" name="Content Placeholder 37"/>
          <p:cNvSpPr>
            <a:spLocks noGrp="1"/>
          </p:cNvSpPr>
          <p:nvPr>
            <p:ph idx="1"/>
          </p:nvPr>
        </p:nvSpPr>
        <p:spPr>
          <a:xfrm>
            <a:off x="406401" y="1397003"/>
            <a:ext cx="3365496" cy="472916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哪些节点被扩展？</a:t>
            </a:r>
            <a:endParaRPr lang="en-US" sz="2400" dirty="0"/>
          </a:p>
          <a:p>
            <a:pPr lvl="1"/>
            <a:r>
              <a:rPr lang="zh-CN" altLang="en-US" dirty="0"/>
              <a:t>处理所有最浅层解以上的所有节点</a:t>
            </a:r>
            <a:endParaRPr lang="en-US" sz="2000" dirty="0"/>
          </a:p>
          <a:p>
            <a:pPr lvl="1"/>
            <a:r>
              <a:rPr lang="zh-CN" altLang="en-US" dirty="0"/>
              <a:t>如果最浅解的深度为 </a:t>
            </a:r>
            <a:r>
              <a:rPr lang="en-US" altLang="zh-CN" dirty="0"/>
              <a:t>s</a:t>
            </a:r>
            <a:endParaRPr lang="en-US" sz="2000" dirty="0"/>
          </a:p>
          <a:p>
            <a:pPr lvl="1"/>
            <a:r>
              <a:rPr lang="zh-CN" altLang="en-US" sz="2000" dirty="0"/>
              <a:t>搜索时间 </a:t>
            </a:r>
            <a:r>
              <a:rPr lang="en-US" sz="2000" dirty="0"/>
              <a:t>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zh-CN" altLang="en-US" dirty="0"/>
              <a:t>前沿探索需要的存储空间</a:t>
            </a:r>
            <a:endParaRPr lang="en-US" sz="2400" dirty="0"/>
          </a:p>
          <a:p>
            <a:pPr lvl="1"/>
            <a:r>
              <a:rPr lang="zh-CN" altLang="en-US" sz="2000" dirty="0"/>
              <a:t>大概是最后一层，所以 </a:t>
            </a:r>
            <a:r>
              <a:rPr lang="en-US" sz="2000" dirty="0"/>
              <a:t>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zh-CN" altLang="en-US" dirty="0"/>
              <a:t>完全性</a:t>
            </a:r>
            <a:r>
              <a:rPr lang="zh-CN" altLang="zh-CN" dirty="0"/>
              <a:t>？</a:t>
            </a:r>
            <a:endParaRPr lang="en-US" sz="2400" dirty="0"/>
          </a:p>
          <a:p>
            <a:pPr lvl="1"/>
            <a:r>
              <a:rPr lang="zh-CN" altLang="en-US" sz="2000" dirty="0"/>
              <a:t>如果一个解存在，</a:t>
            </a:r>
            <a:r>
              <a:rPr lang="en-US" sz="2000" dirty="0"/>
              <a:t>s </a:t>
            </a:r>
            <a:r>
              <a:rPr lang="zh-CN" altLang="en-US" sz="2000" dirty="0"/>
              <a:t>一定是有限的，所以是完全的</a:t>
            </a:r>
            <a:r>
              <a:rPr lang="en-US" sz="2000" dirty="0"/>
              <a:t>!</a:t>
            </a:r>
          </a:p>
          <a:p>
            <a:pPr lvl="2"/>
            <a:endParaRPr lang="en-US" sz="800" dirty="0"/>
          </a:p>
          <a:p>
            <a:r>
              <a:rPr lang="en-US" dirty="0"/>
              <a:t>优化性？</a:t>
            </a:r>
            <a:endParaRPr lang="en-US" sz="2400" dirty="0"/>
          </a:p>
          <a:p>
            <a:pPr lvl="1"/>
            <a:r>
              <a:rPr lang="zh-CN" altLang="en-US" dirty="0"/>
              <a:t>是，如果所有步骤成本都是</a:t>
            </a:r>
            <a:r>
              <a:rPr lang="en-US" altLang="zh-CN" dirty="0"/>
              <a:t>1</a:t>
            </a:r>
            <a:r>
              <a:rPr lang="zh-CN" altLang="en-US" dirty="0"/>
              <a:t>时</a:t>
            </a:r>
            <a:endParaRPr lang="en-US" sz="2000" dirty="0"/>
          </a:p>
        </p:txBody>
      </p:sp>
      <p:sp>
        <p:nvSpPr>
          <p:cNvPr id="4" name="Freeform 64"/>
          <p:cNvSpPr>
            <a:spLocks/>
          </p:cNvSpPr>
          <p:nvPr/>
        </p:nvSpPr>
        <p:spPr bwMode="auto">
          <a:xfrm>
            <a:off x="5916610" y="2388735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5329237" y="237127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467349" y="2388733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5695956" y="2388733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" name="Freeform 38"/>
          <p:cNvSpPr>
            <a:spLocks/>
          </p:cNvSpPr>
          <p:nvPr/>
        </p:nvSpPr>
        <p:spPr bwMode="auto">
          <a:xfrm>
            <a:off x="4737107" y="2352219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" name="Oval 39"/>
          <p:cNvSpPr>
            <a:spLocks noChangeArrowheads="1"/>
          </p:cNvSpPr>
          <p:nvPr/>
        </p:nvSpPr>
        <p:spPr bwMode="auto">
          <a:xfrm>
            <a:off x="6091240" y="228237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" name="Oval 40"/>
          <p:cNvSpPr>
            <a:spLocks noChangeArrowheads="1"/>
          </p:cNvSpPr>
          <p:nvPr/>
        </p:nvSpPr>
        <p:spPr bwMode="auto">
          <a:xfrm>
            <a:off x="5859464" y="270782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" name="Oval 41"/>
          <p:cNvSpPr>
            <a:spLocks noChangeArrowheads="1"/>
          </p:cNvSpPr>
          <p:nvPr/>
        </p:nvSpPr>
        <p:spPr bwMode="auto">
          <a:xfrm>
            <a:off x="6335712" y="269829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5989644" y="2558599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5" name="Freeform 43"/>
          <p:cNvSpPr>
            <a:spLocks/>
          </p:cNvSpPr>
          <p:nvPr/>
        </p:nvSpPr>
        <p:spPr bwMode="auto">
          <a:xfrm>
            <a:off x="5972176" y="2512559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6373814" y="2310947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7800978" y="2163311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个节点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7802564" y="2517319"/>
            <a:ext cx="1119188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 个节点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7802564" y="2928481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个节点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7802564" y="4614921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个节点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1" name="Oval 49"/>
          <p:cNvSpPr>
            <a:spLocks noChangeArrowheads="1"/>
          </p:cNvSpPr>
          <p:nvPr/>
        </p:nvSpPr>
        <p:spPr bwMode="auto">
          <a:xfrm>
            <a:off x="5530850" y="482396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2" name="Oval 50"/>
          <p:cNvSpPr>
            <a:spLocks noChangeArrowheads="1"/>
          </p:cNvSpPr>
          <p:nvPr/>
        </p:nvSpPr>
        <p:spPr bwMode="auto">
          <a:xfrm>
            <a:off x="6583364" y="374763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3" name="Oval 51"/>
          <p:cNvSpPr>
            <a:spLocks noChangeArrowheads="1"/>
          </p:cNvSpPr>
          <p:nvPr/>
        </p:nvSpPr>
        <p:spPr bwMode="auto">
          <a:xfrm>
            <a:off x="6103936" y="4303261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4" name="AutoShape 55"/>
          <p:cNvSpPr>
            <a:spLocks/>
          </p:cNvSpPr>
          <p:nvPr/>
        </p:nvSpPr>
        <p:spPr bwMode="auto">
          <a:xfrm>
            <a:off x="4737107" y="2163311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3988185" y="2794709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7800978" y="3522165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个节点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24" grpId="0" animBg="1"/>
      <p:bldP spid="25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zh-CN" altLang="en-US" sz="4700">
                <a:solidFill>
                  <a:srgbClr val="FFFFFF"/>
                </a:solidFill>
              </a:rPr>
              <a:t>问题：</a:t>
            </a:r>
            <a:r>
              <a:rPr kumimoji="1" lang="en-US" altLang="zh-CN" sz="4700">
                <a:solidFill>
                  <a:srgbClr val="FFFFFF"/>
                </a:solidFill>
              </a:rPr>
              <a:t>DFS vs BFS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772074"/>
            <a:ext cx="4091937" cy="306895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032" y="772073"/>
            <a:ext cx="4091938" cy="3068952"/>
          </a:xfrm>
          <a:prstGeom prst="rect">
            <a:avLst/>
          </a:prstGeom>
          <a:noFill/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85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问题：深度优先搜索 </a:t>
            </a:r>
            <a:r>
              <a:rPr kumimoji="1" lang="en-US" altLang="zh-CN" dirty="0" err="1"/>
              <a:t>vs</a:t>
            </a:r>
            <a:r>
              <a:rPr kumimoji="1" lang="zh-CN" altLang="en-US" dirty="0"/>
              <a:t> 广度优先搜索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893670"/>
            <a:ext cx="7543801" cy="2975423"/>
          </a:xfrm>
        </p:spPr>
        <p:txBody>
          <a:bodyPr/>
          <a:lstStyle/>
          <a:p>
            <a:r>
              <a:rPr kumimoji="1" lang="zh-CN" altLang="en-US" dirty="0"/>
              <a:t>什么时候？广度优先搜索  优于  深度优先搜索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什么时候？深度优先搜索  优于  广度优先搜索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902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56" y="319737"/>
            <a:ext cx="8229600" cy="990600"/>
          </a:xfrm>
        </p:spPr>
        <p:txBody>
          <a:bodyPr/>
          <a:lstStyle/>
          <a:p>
            <a:r>
              <a:rPr kumimoji="1" lang="zh-CN" altLang="en-US" dirty="0"/>
              <a:t>演示视屏：迷宫 </a:t>
            </a:r>
            <a:r>
              <a:rPr kumimoji="1" lang="en-US" altLang="zh-CN" dirty="0"/>
              <a:t>DFS/BFS</a:t>
            </a:r>
            <a:r>
              <a:rPr kumimoji="1" lang="zh-CN" altLang="en-US" dirty="0"/>
              <a:t>   </a:t>
            </a:r>
            <a:r>
              <a:rPr kumimoji="1" lang="en-US" altLang="zh-CN" dirty="0"/>
              <a:t>(1)</a:t>
            </a:r>
            <a:endParaRPr kumimoji="1" lang="zh-CN" altLang="en-US" dirty="0"/>
          </a:p>
        </p:txBody>
      </p:sp>
      <p:pic>
        <p:nvPicPr>
          <p:cNvPr id="5" name="MazeWater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277" y="1130252"/>
            <a:ext cx="7542213" cy="55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93" y="231019"/>
            <a:ext cx="8229600" cy="990600"/>
          </a:xfrm>
        </p:spPr>
        <p:txBody>
          <a:bodyPr/>
          <a:lstStyle/>
          <a:p>
            <a:r>
              <a:rPr kumimoji="1" lang="zh-CN" altLang="en-US" dirty="0"/>
              <a:t>演示视屏：迷宫 </a:t>
            </a:r>
            <a:r>
              <a:rPr kumimoji="1" lang="en-US" altLang="zh-CN" dirty="0"/>
              <a:t>DFS/BFS</a:t>
            </a:r>
            <a:r>
              <a:rPr kumimoji="1" lang="zh-CN" altLang="en-US" dirty="0"/>
              <a:t>   </a:t>
            </a:r>
            <a:r>
              <a:rPr kumimoji="1" lang="en-US" altLang="zh-CN" dirty="0"/>
              <a:t>(2)</a:t>
            </a:r>
            <a:endParaRPr kumimoji="1" lang="zh-CN" altLang="en-US" dirty="0"/>
          </a:p>
        </p:txBody>
      </p:sp>
      <p:pic>
        <p:nvPicPr>
          <p:cNvPr id="5" name="MazeWater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290" y="1129004"/>
            <a:ext cx="7543903" cy="55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97662"/>
          </a:xfrm>
        </p:spPr>
        <p:txBody>
          <a:bodyPr/>
          <a:lstStyle/>
          <a:p>
            <a:r>
              <a:rPr kumimoji="1" lang="zh-CN" altLang="en-US" dirty="0"/>
              <a:t>迭代加深</a:t>
            </a:r>
          </a:p>
        </p:txBody>
      </p:sp>
      <p:sp>
        <p:nvSpPr>
          <p:cNvPr id="17" name="Content Placeholder 29"/>
          <p:cNvSpPr>
            <a:spLocks noGrp="1"/>
          </p:cNvSpPr>
          <p:nvPr>
            <p:ph idx="1"/>
          </p:nvPr>
        </p:nvSpPr>
        <p:spPr>
          <a:xfrm>
            <a:off x="406400" y="1954213"/>
            <a:ext cx="4492171" cy="4171953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想法</a:t>
            </a:r>
            <a:r>
              <a:rPr lang="en-US" sz="2000" dirty="0"/>
              <a:t>: </a:t>
            </a:r>
            <a:r>
              <a:rPr lang="zh-CN" altLang="en-US" sz="2000" dirty="0"/>
              <a:t>结合</a:t>
            </a:r>
            <a:r>
              <a:rPr lang="en-US" altLang="zh-CN" sz="2000" dirty="0"/>
              <a:t>DFS</a:t>
            </a:r>
            <a:r>
              <a:rPr lang="zh-CN" altLang="en-US" sz="2000" dirty="0"/>
              <a:t>的空间优势，和</a:t>
            </a:r>
            <a:r>
              <a:rPr lang="en-US" altLang="zh-CN" sz="2000" dirty="0"/>
              <a:t>BFS</a:t>
            </a:r>
            <a:r>
              <a:rPr lang="zh-CN" altLang="en-US" sz="2000" dirty="0"/>
              <a:t>的时间</a:t>
            </a:r>
            <a:r>
              <a:rPr lang="en-US" altLang="zh-CN" sz="2000" dirty="0"/>
              <a:t>/</a:t>
            </a:r>
            <a:r>
              <a:rPr lang="zh-CN" altLang="en-US" sz="2000" dirty="0"/>
              <a:t>搜寻浅解的优势</a:t>
            </a:r>
            <a:endParaRPr lang="en-US" sz="2000" dirty="0"/>
          </a:p>
          <a:p>
            <a:pPr lvl="1"/>
            <a:r>
              <a:rPr lang="zh-CN" altLang="en-US" sz="1800" dirty="0"/>
              <a:t>运行一次深度限制为</a:t>
            </a:r>
            <a:r>
              <a:rPr lang="en-US" altLang="zh-CN" sz="1800" dirty="0"/>
              <a:t>1</a:t>
            </a:r>
            <a:r>
              <a:rPr lang="zh-CN" altLang="en-US" sz="1800" dirty="0"/>
              <a:t>的</a:t>
            </a:r>
            <a:r>
              <a:rPr lang="en-US" altLang="zh-CN" sz="1800" dirty="0"/>
              <a:t>DFS,</a:t>
            </a:r>
            <a:r>
              <a:rPr lang="zh-CN" altLang="en-US" sz="1800" dirty="0"/>
              <a:t>如果没有解，</a:t>
            </a:r>
            <a:r>
              <a:rPr lang="en-US" altLang="zh-CN" sz="1800" dirty="0"/>
              <a:t>…</a:t>
            </a:r>
            <a:endParaRPr lang="en-US" sz="1800" dirty="0"/>
          </a:p>
          <a:p>
            <a:pPr lvl="1"/>
            <a:r>
              <a:rPr lang="zh-CN" altLang="en-US" sz="1800" dirty="0"/>
              <a:t>运行一次深度限制为</a:t>
            </a:r>
            <a:r>
              <a:rPr lang="zh-CN" altLang="zh-CN" sz="1800" dirty="0"/>
              <a:t>2</a:t>
            </a:r>
            <a:r>
              <a:rPr lang="zh-CN" altLang="en-US" sz="1800" dirty="0"/>
              <a:t>的</a:t>
            </a:r>
            <a:r>
              <a:rPr lang="en-US" altLang="zh-CN" sz="1800" dirty="0"/>
              <a:t>DFS,</a:t>
            </a:r>
            <a:r>
              <a:rPr lang="zh-CN" altLang="en-US" sz="1800" dirty="0"/>
              <a:t>如果没有解</a:t>
            </a:r>
            <a:r>
              <a:rPr lang="en-US" altLang="zh-CN" sz="1800" dirty="0"/>
              <a:t>,</a:t>
            </a:r>
            <a:r>
              <a:rPr lang="zh-CN" altLang="en-US" sz="1800" dirty="0"/>
              <a:t> 继续</a:t>
            </a:r>
            <a:endParaRPr lang="en-US" altLang="zh-CN" sz="1800" dirty="0"/>
          </a:p>
          <a:p>
            <a:pPr lvl="1"/>
            <a:r>
              <a:rPr lang="zh-CN" altLang="en-US" sz="1800" dirty="0"/>
              <a:t>运行一次深度限制为</a:t>
            </a:r>
            <a:r>
              <a:rPr lang="zh-CN" altLang="zh-CN" sz="1800" dirty="0"/>
              <a:t>3</a:t>
            </a:r>
            <a:r>
              <a:rPr lang="zh-CN" altLang="en-US" sz="1800" dirty="0"/>
              <a:t>的</a:t>
            </a:r>
            <a:r>
              <a:rPr lang="en-US" altLang="zh-CN" sz="1800" dirty="0"/>
              <a:t>DFS,</a:t>
            </a:r>
            <a:r>
              <a:rPr lang="zh-CN" altLang="en-US" sz="1800" dirty="0"/>
              <a:t>如果没有解，</a:t>
            </a:r>
            <a:r>
              <a:rPr lang="en-US" altLang="zh-CN" sz="1800" dirty="0"/>
              <a:t>…</a:t>
            </a:r>
          </a:p>
          <a:p>
            <a:pPr lvl="1"/>
            <a:endParaRPr lang="en-US" sz="1800" dirty="0"/>
          </a:p>
          <a:p>
            <a:r>
              <a:rPr lang="zh-CN" altLang="en-US" sz="2000" dirty="0"/>
              <a:t>难道重复搜索不浪费吗？</a:t>
            </a:r>
            <a:endParaRPr lang="en-US" sz="2000" dirty="0"/>
          </a:p>
          <a:p>
            <a:pPr lvl="1"/>
            <a:r>
              <a:rPr lang="zh-CN" altLang="en-US" sz="1800" dirty="0"/>
              <a:t>多数重复搜索集中在浅层，节点数相对少，所以还可以。</a:t>
            </a:r>
            <a:endParaRPr lang="en-US" sz="1800" dirty="0"/>
          </a:p>
        </p:txBody>
      </p:sp>
      <p:sp>
        <p:nvSpPr>
          <p:cNvPr id="4" name="Freeform 2"/>
          <p:cNvSpPr>
            <a:spLocks/>
          </p:cNvSpPr>
          <p:nvPr/>
        </p:nvSpPr>
        <p:spPr bwMode="auto">
          <a:xfrm>
            <a:off x="6323008" y="2043116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5938833" y="2043123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6143631" y="2049464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8" name="Freeform 55"/>
          <p:cNvSpPr>
            <a:spLocks/>
          </p:cNvSpPr>
          <p:nvPr/>
        </p:nvSpPr>
        <p:spPr bwMode="auto">
          <a:xfrm>
            <a:off x="5346704" y="202406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9" name="Oval 56"/>
          <p:cNvSpPr>
            <a:spLocks noChangeArrowheads="1"/>
          </p:cNvSpPr>
          <p:nvPr/>
        </p:nvSpPr>
        <p:spPr bwMode="auto">
          <a:xfrm>
            <a:off x="6700836" y="1954214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6469060" y="2379666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>
            <a:off x="6945308" y="23701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6599242" y="2230442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13" name="Freeform 60"/>
          <p:cNvSpPr>
            <a:spLocks/>
          </p:cNvSpPr>
          <p:nvPr/>
        </p:nvSpPr>
        <p:spPr bwMode="auto">
          <a:xfrm>
            <a:off x="6581772" y="2184402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4" name="Text Box 61"/>
          <p:cNvSpPr txBox="1">
            <a:spLocks noChangeArrowheads="1"/>
          </p:cNvSpPr>
          <p:nvPr/>
        </p:nvSpPr>
        <p:spPr bwMode="auto">
          <a:xfrm>
            <a:off x="6983410" y="1982790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5" name="Oval 62"/>
          <p:cNvSpPr>
            <a:spLocks noChangeArrowheads="1"/>
          </p:cNvSpPr>
          <p:nvPr/>
        </p:nvSpPr>
        <p:spPr bwMode="auto">
          <a:xfrm>
            <a:off x="7192960" y="34194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6" name="Freeform 64"/>
          <p:cNvSpPr>
            <a:spLocks/>
          </p:cNvSpPr>
          <p:nvPr/>
        </p:nvSpPr>
        <p:spPr bwMode="auto">
          <a:xfrm>
            <a:off x="6545267" y="2049466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7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9818"/>
          </a:xfrm>
        </p:spPr>
        <p:txBody>
          <a:bodyPr/>
          <a:lstStyle/>
          <a:p>
            <a:r>
              <a:rPr kumimoji="1" lang="zh-CN" altLang="en-US" dirty="0"/>
              <a:t>寻找最小步骤成本路径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9714"/>
            <a:ext cx="8229600" cy="1147286"/>
          </a:xfrm>
        </p:spPr>
        <p:txBody>
          <a:bodyPr/>
          <a:lstStyle/>
          <a:p>
            <a:r>
              <a:rPr kumimoji="1" lang="en-US" altLang="zh-CN" dirty="0"/>
              <a:t>BFS</a:t>
            </a:r>
            <a:r>
              <a:rPr kumimoji="1" lang="zh-CN" altLang="en-US" dirty="0"/>
              <a:t>找到的是最少行动数量的路径，而不是最小步骤成本路径。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22413" y="1305397"/>
            <a:ext cx="6699251" cy="3840163"/>
            <a:chOff x="768" y="720"/>
            <a:chExt cx="4176" cy="230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DengXian" panose="02010600030101010101" pitchFamily="2" charset="-122"/>
                    <a:cs typeface="+mn-cs"/>
                  </a:rPr>
                  <a:t>开始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DengXian" panose="02010600030101010101" pitchFamily="2" charset="-122"/>
                    <a:cs typeface="+mn-cs"/>
                  </a:rPr>
                  <a:t>目标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27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28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29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30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32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33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34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35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36" name="AutoShape 18"/>
              <p:cNvCxnSpPr>
                <a:cxnSpLocks noChangeShapeType="1"/>
                <a:stCxn id="24" idx="5"/>
                <a:endCxn id="28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" name="AutoShape 19"/>
              <p:cNvCxnSpPr>
                <a:cxnSpLocks noChangeShapeType="1"/>
                <a:stCxn id="28" idx="5"/>
                <a:endCxn id="29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0"/>
              <p:cNvCxnSpPr>
                <a:cxnSpLocks noChangeShapeType="1"/>
                <a:stCxn id="32" idx="3"/>
                <a:endCxn id="29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1"/>
              <p:cNvCxnSpPr>
                <a:cxnSpLocks noChangeShapeType="1"/>
                <a:stCxn id="32" idx="2"/>
                <a:endCxn id="28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2"/>
              <p:cNvCxnSpPr>
                <a:cxnSpLocks noChangeShapeType="1"/>
                <a:stCxn id="31" idx="4"/>
                <a:endCxn id="32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3"/>
              <p:cNvCxnSpPr>
                <a:cxnSpLocks noChangeShapeType="1"/>
                <a:stCxn id="31" idx="5"/>
                <a:endCxn id="35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4"/>
              <p:cNvCxnSpPr>
                <a:cxnSpLocks noChangeShapeType="1"/>
                <a:stCxn id="35" idx="0"/>
                <a:endCxn id="34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5"/>
              <p:cNvCxnSpPr>
                <a:cxnSpLocks noChangeShapeType="1"/>
                <a:stCxn id="34" idx="0"/>
                <a:endCxn id="25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6"/>
              <p:cNvCxnSpPr>
                <a:cxnSpLocks noChangeShapeType="1"/>
                <a:stCxn id="24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7"/>
              <p:cNvCxnSpPr>
                <a:cxnSpLocks noChangeShapeType="1"/>
                <a:stCxn id="26" idx="1"/>
                <a:endCxn id="27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8"/>
              <p:cNvCxnSpPr>
                <a:cxnSpLocks noChangeShapeType="1"/>
                <a:endCxn id="33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9"/>
              <p:cNvCxnSpPr>
                <a:cxnSpLocks noChangeShapeType="1"/>
                <a:stCxn id="30" idx="2"/>
                <a:endCxn id="33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30"/>
              <p:cNvCxnSpPr>
                <a:cxnSpLocks noChangeShapeType="1"/>
                <a:stCxn id="26" idx="7"/>
                <a:endCxn id="30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31"/>
              <p:cNvCxnSpPr>
                <a:cxnSpLocks noChangeShapeType="1"/>
                <a:stCxn id="26" idx="6"/>
                <a:endCxn id="31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32"/>
              <p:cNvCxnSpPr>
                <a:cxnSpLocks noChangeShapeType="1"/>
                <a:stCxn id="34" idx="1"/>
                <a:endCxn id="30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33"/>
              <p:cNvCxnSpPr>
                <a:cxnSpLocks noChangeShapeType="1"/>
                <a:stCxn id="24" idx="6"/>
                <a:endCxn id="31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6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0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2</a:t>
              </a:r>
            </a:p>
          </p:txBody>
        </p:sp>
        <p:cxnSp>
          <p:nvCxnSpPr>
            <p:cNvPr id="22" name="AutoShape 50"/>
            <p:cNvCxnSpPr>
              <a:cxnSpLocks noChangeShapeType="1"/>
              <a:stCxn id="29" idx="6"/>
              <a:endCxn id="35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924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239486"/>
            <a:ext cx="3249230" cy="6379028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78" y="515258"/>
            <a:ext cx="2743200" cy="31934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zh-CN" alt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基于成本的统一搜索（</a:t>
            </a:r>
            <a:r>
              <a:rPr kumimoji="1" lang="en-US" altLang="zh-CN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Uniform Cost Search</a:t>
            </a:r>
            <a:r>
              <a:rPr kumimoji="1" lang="zh-CN" alt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）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087" y="3985126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2624" y="1585814"/>
            <a:ext cx="4915159" cy="368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85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完整计划后再执行</a:t>
            </a:r>
            <a:r>
              <a:rPr kumimoji="1" lang="en-US" altLang="zh-CN" dirty="0"/>
              <a:t>—</a:t>
            </a:r>
            <a:r>
              <a:rPr kumimoji="1" lang="zh-CN" altLang="en-US" dirty="0"/>
              <a:t>演示视频</a:t>
            </a:r>
          </a:p>
        </p:txBody>
      </p:sp>
      <p:pic>
        <p:nvPicPr>
          <p:cNvPr id="5" name="Lecture2-demo4b-plan-slow-v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1638" y="1825625"/>
            <a:ext cx="58007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30411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基于成本的统一搜索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97831" y="3408370"/>
            <a:ext cx="6716713" cy="3349625"/>
            <a:chOff x="657" y="2180"/>
            <a:chExt cx="4231" cy="211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483635" y="3381373"/>
            <a:ext cx="5486400" cy="3355591"/>
            <a:chOff x="48" y="2332"/>
            <a:chExt cx="3456" cy="2406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19" name="AutoShape 17"/>
            <p:cNvCxnSpPr>
              <a:cxnSpLocks noChangeShapeType="1"/>
              <a:stCxn id="15" idx="2"/>
              <a:endCxn id="14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18"/>
            <p:cNvCxnSpPr>
              <a:cxnSpLocks noChangeShapeType="1"/>
              <a:stCxn id="15" idx="2"/>
              <a:endCxn id="18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19"/>
            <p:cNvCxnSpPr>
              <a:cxnSpLocks noChangeShapeType="1"/>
              <a:stCxn id="14" idx="2"/>
              <a:endCxn id="13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20"/>
            <p:cNvCxnSpPr>
              <a:cxnSpLocks noChangeShapeType="1"/>
              <a:stCxn id="18" idx="2"/>
              <a:endCxn id="17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52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53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54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55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56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57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58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59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60" name="AutoShape 32"/>
              <p:cNvCxnSpPr>
                <a:cxnSpLocks noChangeShapeType="1"/>
                <a:stCxn id="50" idx="2"/>
                <a:endCxn id="52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AutoShape 33"/>
              <p:cNvCxnSpPr>
                <a:cxnSpLocks noChangeShapeType="1"/>
                <a:stCxn id="50" idx="2"/>
                <a:endCxn id="54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AutoShape 34"/>
              <p:cNvCxnSpPr>
                <a:cxnSpLocks noChangeShapeType="1"/>
                <a:stCxn id="52" idx="2"/>
                <a:endCxn id="51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AutoShape 35"/>
              <p:cNvCxnSpPr>
                <a:cxnSpLocks noChangeShapeType="1"/>
                <a:stCxn id="52" idx="2"/>
                <a:endCxn id="55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AutoShape 36"/>
              <p:cNvCxnSpPr>
                <a:cxnSpLocks noChangeShapeType="1"/>
                <a:stCxn id="54" idx="2"/>
                <a:endCxn id="53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AutoShape 37"/>
              <p:cNvCxnSpPr>
                <a:cxnSpLocks noChangeShapeType="1"/>
                <a:stCxn id="51" idx="2"/>
                <a:endCxn id="56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AutoShape 38"/>
              <p:cNvCxnSpPr>
                <a:cxnSpLocks noChangeShapeType="1"/>
                <a:stCxn id="53" idx="2"/>
                <a:endCxn id="57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7" name="AutoShape 39"/>
              <p:cNvCxnSpPr>
                <a:cxnSpLocks noChangeShapeType="1"/>
                <a:stCxn id="53" idx="2"/>
                <a:endCxn id="58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AutoShape 40"/>
              <p:cNvCxnSpPr>
                <a:cxnSpLocks noChangeShapeType="1"/>
                <a:stCxn id="57" idx="2"/>
                <a:endCxn id="59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4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q</a:t>
              </a:r>
            </a:p>
          </p:txBody>
        </p:sp>
        <p:cxnSp>
          <p:nvCxnSpPr>
            <p:cNvPr id="25" name="AutoShape 42"/>
            <p:cNvCxnSpPr>
              <a:cxnSpLocks noChangeShapeType="1"/>
              <a:stCxn id="16" idx="2"/>
              <a:endCxn id="24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1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32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33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34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35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36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37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38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39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40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41" name="AutoShape 54"/>
              <p:cNvCxnSpPr>
                <a:cxnSpLocks noChangeShapeType="1"/>
                <a:stCxn id="31" idx="2"/>
                <a:endCxn id="33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" name="AutoShape 55"/>
              <p:cNvCxnSpPr>
                <a:cxnSpLocks noChangeShapeType="1"/>
                <a:stCxn id="31" idx="2"/>
                <a:endCxn id="35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AutoShape 56"/>
              <p:cNvCxnSpPr>
                <a:cxnSpLocks noChangeShapeType="1"/>
                <a:stCxn id="33" idx="2"/>
                <a:endCxn id="32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AutoShape 57"/>
              <p:cNvCxnSpPr>
                <a:cxnSpLocks noChangeShapeType="1"/>
                <a:stCxn id="33" idx="2"/>
                <a:endCxn id="36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" name="AutoShape 58"/>
              <p:cNvCxnSpPr>
                <a:cxnSpLocks noChangeShapeType="1"/>
                <a:stCxn id="35" idx="2"/>
                <a:endCxn id="34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AutoShape 59"/>
              <p:cNvCxnSpPr>
                <a:cxnSpLocks noChangeShapeType="1"/>
                <a:stCxn id="32" idx="2"/>
                <a:endCxn id="37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AutoShape 60"/>
              <p:cNvCxnSpPr>
                <a:cxnSpLocks noChangeShapeType="1"/>
                <a:stCxn id="34" idx="2"/>
                <a:endCxn id="38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AutoShape 61"/>
              <p:cNvCxnSpPr>
                <a:cxnSpLocks noChangeShapeType="1"/>
                <a:stCxn id="34" idx="2"/>
                <a:endCxn id="39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AutoShape 62"/>
              <p:cNvCxnSpPr>
                <a:cxnSpLocks noChangeShapeType="1"/>
                <a:stCxn id="38" idx="2"/>
                <a:endCxn id="40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7" name="AutoShape 63"/>
            <p:cNvCxnSpPr>
              <a:cxnSpLocks noChangeShapeType="1"/>
              <a:stCxn id="15" idx="2"/>
              <a:endCxn id="31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64"/>
            <p:cNvCxnSpPr>
              <a:cxnSpLocks noChangeShapeType="1"/>
              <a:stCxn id="12" idx="2"/>
              <a:endCxn id="15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AutoShape 65"/>
            <p:cNvCxnSpPr>
              <a:cxnSpLocks noChangeShapeType="1"/>
              <a:stCxn id="12" idx="2"/>
              <a:endCxn id="50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AutoShape 66"/>
            <p:cNvCxnSpPr>
              <a:cxnSpLocks noChangeShapeType="1"/>
              <a:stCxn id="12" idx="2"/>
              <a:endCxn id="16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7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5499886" y="34258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5501481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2" name="Oval 70"/>
          <p:cNvSpPr>
            <a:spLocks noChangeArrowheads="1"/>
          </p:cNvSpPr>
          <p:nvPr/>
        </p:nvSpPr>
        <p:spPr bwMode="auto">
          <a:xfrm>
            <a:off x="3090062" y="39211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5884062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4" name="Oval 72"/>
          <p:cNvSpPr>
            <a:spLocks noChangeArrowheads="1"/>
          </p:cNvSpPr>
          <p:nvPr/>
        </p:nvSpPr>
        <p:spPr bwMode="auto">
          <a:xfrm>
            <a:off x="7628731" y="3870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381006" y="1447800"/>
            <a:ext cx="3276594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策略：首先扩展一个成本最低的节点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前沿用优先级队列存储</a:t>
            </a:r>
            <a:endParaRPr kumimoji="0" lang="en-US" altLang="zh-CN" sz="1800" b="1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(</a:t>
            </a:r>
            <a:r>
              <a:rPr kumimoji="0" lang="zh-CN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优先级：累计成本）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77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79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S</a:t>
                </a:r>
              </a:p>
            </p:txBody>
          </p:sp>
          <p:sp>
            <p:nvSpPr>
              <p:cNvPr id="80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G</a:t>
                </a:r>
              </a:p>
            </p:txBody>
          </p:sp>
          <p:sp>
            <p:nvSpPr>
              <p:cNvPr id="81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d</a:t>
                </a:r>
              </a:p>
            </p:txBody>
          </p:sp>
          <p:sp>
            <p:nvSpPr>
              <p:cNvPr id="82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b</a:t>
                </a:r>
              </a:p>
            </p:txBody>
          </p:sp>
          <p:sp>
            <p:nvSpPr>
              <p:cNvPr id="83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p</a:t>
                </a:r>
              </a:p>
            </p:txBody>
          </p:sp>
          <p:sp>
            <p:nvSpPr>
              <p:cNvPr id="84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85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86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e</a:t>
                </a:r>
              </a:p>
            </p:txBody>
          </p:sp>
          <p:sp>
            <p:nvSpPr>
              <p:cNvPr id="87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88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89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f</a:t>
                </a:r>
              </a:p>
            </p:txBody>
          </p:sp>
          <p:sp>
            <p:nvSpPr>
              <p:cNvPr id="90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engXian" panose="020F0502020204030204"/>
                    <a:ea typeface="+mn-ea"/>
                    <a:cs typeface="+mn-cs"/>
                  </a:rPr>
                  <a:t>r</a:t>
                </a:r>
              </a:p>
            </p:txBody>
          </p:sp>
          <p:cxnSp>
            <p:nvCxnSpPr>
              <p:cNvPr id="91" name="AutoShape 88"/>
              <p:cNvCxnSpPr>
                <a:cxnSpLocks noChangeShapeType="1"/>
                <a:stCxn id="79" idx="5"/>
                <a:endCxn id="83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2" name="AutoShape 89"/>
              <p:cNvCxnSpPr>
                <a:cxnSpLocks noChangeShapeType="1"/>
                <a:stCxn id="83" idx="5"/>
                <a:endCxn id="84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3" name="AutoShape 90"/>
              <p:cNvCxnSpPr>
                <a:cxnSpLocks noChangeShapeType="1"/>
                <a:stCxn id="87" idx="3"/>
                <a:endCxn id="84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4" name="AutoShape 91"/>
              <p:cNvCxnSpPr>
                <a:cxnSpLocks noChangeShapeType="1"/>
                <a:stCxn id="87" idx="2"/>
                <a:endCxn id="83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5" name="AutoShape 92"/>
              <p:cNvCxnSpPr>
                <a:cxnSpLocks noChangeShapeType="1"/>
                <a:stCxn id="86" idx="4"/>
                <a:endCxn id="87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6" name="AutoShape 93"/>
              <p:cNvCxnSpPr>
                <a:cxnSpLocks noChangeShapeType="1"/>
                <a:stCxn id="86" idx="5"/>
                <a:endCxn id="90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7" name="AutoShape 94"/>
              <p:cNvCxnSpPr>
                <a:cxnSpLocks noChangeShapeType="1"/>
                <a:stCxn id="90" idx="0"/>
                <a:endCxn id="89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8" name="AutoShape 95"/>
              <p:cNvCxnSpPr>
                <a:cxnSpLocks noChangeShapeType="1"/>
                <a:stCxn id="89" idx="0"/>
                <a:endCxn id="80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9" name="AutoShape 96"/>
              <p:cNvCxnSpPr>
                <a:cxnSpLocks noChangeShapeType="1"/>
                <a:stCxn id="79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0" name="AutoShape 97"/>
              <p:cNvCxnSpPr>
                <a:cxnSpLocks noChangeShapeType="1"/>
                <a:stCxn id="81" idx="1"/>
                <a:endCxn id="82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1" name="AutoShape 98"/>
              <p:cNvCxnSpPr>
                <a:cxnSpLocks noChangeShapeType="1"/>
                <a:endCxn id="88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" name="AutoShape 99"/>
              <p:cNvCxnSpPr>
                <a:cxnSpLocks noChangeShapeType="1"/>
                <a:stCxn id="85" idx="2"/>
                <a:endCxn id="88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" name="AutoShape 100"/>
              <p:cNvCxnSpPr>
                <a:cxnSpLocks noChangeShapeType="1"/>
                <a:stCxn id="81" idx="7"/>
                <a:endCxn id="85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4" name="AutoShape 101"/>
              <p:cNvCxnSpPr>
                <a:cxnSpLocks noChangeShapeType="1"/>
                <a:stCxn id="81" idx="6"/>
                <a:endCxn id="86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" name="AutoShape 102"/>
              <p:cNvCxnSpPr>
                <a:cxnSpLocks noChangeShapeType="1"/>
                <a:stCxn id="89" idx="1"/>
                <a:endCxn id="85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6" name="AutoShape 103"/>
              <p:cNvCxnSpPr>
                <a:cxnSpLocks noChangeShapeType="1"/>
                <a:stCxn id="79" idx="6"/>
                <a:endCxn id="86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78" name="AutoShape 104"/>
            <p:cNvCxnSpPr>
              <a:cxnSpLocks noChangeShapeType="1"/>
              <a:stCxn id="84" idx="6"/>
              <a:endCxn id="90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07" name="Text Box 105"/>
          <p:cNvSpPr txBox="1">
            <a:spLocks noChangeArrowheads="1"/>
          </p:cNvSpPr>
          <p:nvPr/>
        </p:nvSpPr>
        <p:spPr bwMode="auto">
          <a:xfrm>
            <a:off x="3523448" y="38687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8" name="Text Box 106"/>
          <p:cNvSpPr txBox="1">
            <a:spLocks noChangeArrowheads="1"/>
          </p:cNvSpPr>
          <p:nvPr/>
        </p:nvSpPr>
        <p:spPr bwMode="auto">
          <a:xfrm>
            <a:off x="6280936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09" name="Text Box 107"/>
          <p:cNvSpPr txBox="1">
            <a:spLocks noChangeArrowheads="1"/>
          </p:cNvSpPr>
          <p:nvPr/>
        </p:nvSpPr>
        <p:spPr bwMode="auto">
          <a:xfrm>
            <a:off x="7990676" y="3795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0" name="Oval 108"/>
          <p:cNvSpPr>
            <a:spLocks noChangeArrowheads="1"/>
          </p:cNvSpPr>
          <p:nvPr/>
        </p:nvSpPr>
        <p:spPr bwMode="auto">
          <a:xfrm>
            <a:off x="7627135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1" name="Oval 109"/>
          <p:cNvSpPr>
            <a:spLocks noChangeArrowheads="1"/>
          </p:cNvSpPr>
          <p:nvPr/>
        </p:nvSpPr>
        <p:spPr bwMode="auto">
          <a:xfrm>
            <a:off x="7644607" y="438150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2" name="Text Box 110"/>
          <p:cNvSpPr txBox="1">
            <a:spLocks noChangeArrowheads="1"/>
          </p:cNvSpPr>
          <p:nvPr/>
        </p:nvSpPr>
        <p:spPr bwMode="auto">
          <a:xfrm>
            <a:off x="8016076" y="43037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113" name="Oval 111"/>
          <p:cNvSpPr>
            <a:spLocks noChangeArrowheads="1"/>
          </p:cNvSpPr>
          <p:nvPr/>
        </p:nvSpPr>
        <p:spPr bwMode="auto">
          <a:xfrm>
            <a:off x="2532857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4" name="Oval 112"/>
          <p:cNvSpPr>
            <a:spLocks noChangeArrowheads="1"/>
          </p:cNvSpPr>
          <p:nvPr/>
        </p:nvSpPr>
        <p:spPr bwMode="auto">
          <a:xfrm>
            <a:off x="3217062" y="439738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5" name="Oval 113"/>
          <p:cNvSpPr>
            <a:spLocks noChangeArrowheads="1"/>
          </p:cNvSpPr>
          <p:nvPr/>
        </p:nvSpPr>
        <p:spPr bwMode="auto">
          <a:xfrm>
            <a:off x="4045735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6" name="Text Box 114"/>
          <p:cNvSpPr txBox="1">
            <a:spLocks noChangeArrowheads="1"/>
          </p:cNvSpPr>
          <p:nvPr/>
        </p:nvSpPr>
        <p:spPr bwMode="auto">
          <a:xfrm>
            <a:off x="2821776" y="4354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3410736" y="45069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18" name="Text Box 116"/>
          <p:cNvSpPr txBox="1">
            <a:spLocks noChangeArrowheads="1"/>
          </p:cNvSpPr>
          <p:nvPr/>
        </p:nvSpPr>
        <p:spPr bwMode="auto">
          <a:xfrm>
            <a:off x="4341012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9" name="Oval 117"/>
          <p:cNvSpPr>
            <a:spLocks noChangeArrowheads="1"/>
          </p:cNvSpPr>
          <p:nvPr/>
        </p:nvSpPr>
        <p:spPr bwMode="auto">
          <a:xfrm>
            <a:off x="3090062" y="39211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0" name="Oval 118"/>
          <p:cNvSpPr>
            <a:spLocks noChangeArrowheads="1"/>
          </p:cNvSpPr>
          <p:nvPr/>
        </p:nvSpPr>
        <p:spPr bwMode="auto">
          <a:xfrm>
            <a:off x="2532857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1" name="Oval 119"/>
          <p:cNvSpPr>
            <a:spLocks noChangeArrowheads="1"/>
          </p:cNvSpPr>
          <p:nvPr/>
        </p:nvSpPr>
        <p:spPr bwMode="auto">
          <a:xfrm>
            <a:off x="2513807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2" name="Oval 120"/>
          <p:cNvSpPr>
            <a:spLocks noChangeArrowheads="1"/>
          </p:cNvSpPr>
          <p:nvPr/>
        </p:nvSpPr>
        <p:spPr bwMode="auto">
          <a:xfrm>
            <a:off x="2515386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3" name="Oval 121"/>
          <p:cNvSpPr>
            <a:spLocks noChangeArrowheads="1"/>
          </p:cNvSpPr>
          <p:nvPr/>
        </p:nvSpPr>
        <p:spPr bwMode="auto">
          <a:xfrm>
            <a:off x="4044157" y="439103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4" name="Oval 122"/>
          <p:cNvSpPr>
            <a:spLocks noChangeArrowheads="1"/>
          </p:cNvSpPr>
          <p:nvPr/>
        </p:nvSpPr>
        <p:spPr bwMode="auto">
          <a:xfrm>
            <a:off x="3693310" y="491808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5" name="Oval 123"/>
          <p:cNvSpPr>
            <a:spLocks noChangeArrowheads="1"/>
          </p:cNvSpPr>
          <p:nvPr/>
        </p:nvSpPr>
        <p:spPr bwMode="auto">
          <a:xfrm>
            <a:off x="4369586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6" name="Text Box 124"/>
          <p:cNvSpPr txBox="1">
            <a:spLocks noChangeArrowheads="1"/>
          </p:cNvSpPr>
          <p:nvPr/>
        </p:nvSpPr>
        <p:spPr bwMode="auto">
          <a:xfrm>
            <a:off x="4644224" y="48625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27" name="Text Box 125"/>
          <p:cNvSpPr txBox="1">
            <a:spLocks noChangeArrowheads="1"/>
          </p:cNvSpPr>
          <p:nvPr/>
        </p:nvSpPr>
        <p:spPr bwMode="auto">
          <a:xfrm>
            <a:off x="3942548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128" name="Oval 126"/>
          <p:cNvSpPr>
            <a:spLocks noChangeArrowheads="1"/>
          </p:cNvSpPr>
          <p:nvPr/>
        </p:nvSpPr>
        <p:spPr bwMode="auto">
          <a:xfrm>
            <a:off x="4371181" y="492760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9" name="Oval 127"/>
          <p:cNvSpPr>
            <a:spLocks noChangeArrowheads="1"/>
          </p:cNvSpPr>
          <p:nvPr/>
        </p:nvSpPr>
        <p:spPr bwMode="auto">
          <a:xfrm>
            <a:off x="4368007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0" name="Text Box 128"/>
          <p:cNvSpPr txBox="1">
            <a:spLocks noChangeArrowheads="1"/>
          </p:cNvSpPr>
          <p:nvPr/>
        </p:nvSpPr>
        <p:spPr bwMode="auto">
          <a:xfrm>
            <a:off x="4633112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1" name="Oval 129"/>
          <p:cNvSpPr>
            <a:spLocks noChangeArrowheads="1"/>
          </p:cNvSpPr>
          <p:nvPr/>
        </p:nvSpPr>
        <p:spPr bwMode="auto">
          <a:xfrm>
            <a:off x="4369586" y="5454657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2" name="Oval 130"/>
          <p:cNvSpPr>
            <a:spLocks noChangeArrowheads="1"/>
          </p:cNvSpPr>
          <p:nvPr/>
        </p:nvSpPr>
        <p:spPr bwMode="auto">
          <a:xfrm>
            <a:off x="4631531" y="598170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3" name="Text Box 131"/>
          <p:cNvSpPr txBox="1">
            <a:spLocks noChangeArrowheads="1"/>
          </p:cNvSpPr>
          <p:nvPr/>
        </p:nvSpPr>
        <p:spPr bwMode="auto">
          <a:xfrm>
            <a:off x="4898224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34" name="Text Box 132"/>
          <p:cNvSpPr txBox="1">
            <a:spLocks noChangeArrowheads="1"/>
          </p:cNvSpPr>
          <p:nvPr/>
        </p:nvSpPr>
        <p:spPr bwMode="auto">
          <a:xfrm>
            <a:off x="3737760" y="592455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35" name="Oval 133"/>
          <p:cNvSpPr>
            <a:spLocks noChangeArrowheads="1"/>
          </p:cNvSpPr>
          <p:nvPr/>
        </p:nvSpPr>
        <p:spPr bwMode="auto">
          <a:xfrm>
            <a:off x="4117181" y="5962657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6" name="Oval 134"/>
          <p:cNvSpPr>
            <a:spLocks noChangeArrowheads="1"/>
          </p:cNvSpPr>
          <p:nvPr/>
        </p:nvSpPr>
        <p:spPr bwMode="auto">
          <a:xfrm>
            <a:off x="587930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7" name="Oval 135"/>
          <p:cNvSpPr>
            <a:spLocks noChangeArrowheads="1"/>
          </p:cNvSpPr>
          <p:nvPr/>
        </p:nvSpPr>
        <p:spPr bwMode="auto">
          <a:xfrm>
            <a:off x="6211086" y="4384682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8" name="Oval 136"/>
          <p:cNvSpPr>
            <a:spLocks noChangeArrowheads="1"/>
          </p:cNvSpPr>
          <p:nvPr/>
        </p:nvSpPr>
        <p:spPr bwMode="auto">
          <a:xfrm>
            <a:off x="5509410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9" name="Text Box 137"/>
          <p:cNvSpPr txBox="1">
            <a:spLocks noChangeArrowheads="1"/>
          </p:cNvSpPr>
          <p:nvPr/>
        </p:nvSpPr>
        <p:spPr bwMode="auto">
          <a:xfrm>
            <a:off x="5744360" y="43275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140" name="Text Box 138"/>
          <p:cNvSpPr txBox="1">
            <a:spLocks noChangeArrowheads="1"/>
          </p:cNvSpPr>
          <p:nvPr/>
        </p:nvSpPr>
        <p:spPr bwMode="auto">
          <a:xfrm>
            <a:off x="6460324" y="43164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141" name="Oval 139"/>
          <p:cNvSpPr>
            <a:spLocks noChangeArrowheads="1"/>
          </p:cNvSpPr>
          <p:nvPr/>
        </p:nvSpPr>
        <p:spPr bwMode="auto">
          <a:xfrm>
            <a:off x="4631531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42" name="Text Box 140"/>
          <p:cNvSpPr txBox="1">
            <a:spLocks noChangeArrowheads="1"/>
          </p:cNvSpPr>
          <p:nvPr/>
        </p:nvSpPr>
        <p:spPr bwMode="auto">
          <a:xfrm>
            <a:off x="5806276" y="33528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43" name="Text Box 141"/>
          <p:cNvSpPr txBox="1">
            <a:spLocks noChangeArrowheads="1"/>
          </p:cNvSpPr>
          <p:nvPr/>
        </p:nvSpPr>
        <p:spPr bwMode="auto">
          <a:xfrm>
            <a:off x="2810660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4" name="Text Box 142"/>
          <p:cNvSpPr txBox="1">
            <a:spLocks noChangeArrowheads="1"/>
          </p:cNvSpPr>
          <p:nvPr/>
        </p:nvSpPr>
        <p:spPr bwMode="auto">
          <a:xfrm>
            <a:off x="4884737" y="1974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5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46" name="Text Box 144"/>
          <p:cNvSpPr txBox="1">
            <a:spLocks noChangeArrowheads="1"/>
          </p:cNvSpPr>
          <p:nvPr/>
        </p:nvSpPr>
        <p:spPr bwMode="auto">
          <a:xfrm>
            <a:off x="4735513" y="26225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47" name="Text Box 145"/>
          <p:cNvSpPr txBox="1">
            <a:spLocks noChangeArrowheads="1"/>
          </p:cNvSpPr>
          <p:nvPr/>
        </p:nvSpPr>
        <p:spPr bwMode="auto">
          <a:xfrm>
            <a:off x="5224461" y="16573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48" name="Text Box 146"/>
          <p:cNvSpPr txBox="1">
            <a:spLocks noChangeArrowheads="1"/>
          </p:cNvSpPr>
          <p:nvPr/>
        </p:nvSpPr>
        <p:spPr bwMode="auto">
          <a:xfrm>
            <a:off x="5035549" y="121920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49" name="Text Box 147"/>
          <p:cNvSpPr txBox="1">
            <a:spLocks noChangeArrowheads="1"/>
          </p:cNvSpPr>
          <p:nvPr/>
        </p:nvSpPr>
        <p:spPr bwMode="auto">
          <a:xfrm>
            <a:off x="5753101" y="1639891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0" name="Text Box 148"/>
          <p:cNvSpPr txBox="1">
            <a:spLocks noChangeArrowheads="1"/>
          </p:cNvSpPr>
          <p:nvPr/>
        </p:nvSpPr>
        <p:spPr bwMode="auto">
          <a:xfrm>
            <a:off x="6683377" y="2252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1" name="Text Box 149"/>
          <p:cNvSpPr txBox="1">
            <a:spLocks noChangeArrowheads="1"/>
          </p:cNvSpPr>
          <p:nvPr/>
        </p:nvSpPr>
        <p:spPr bwMode="auto">
          <a:xfrm>
            <a:off x="7013573" y="212566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2" name="Text Box 150"/>
          <p:cNvSpPr txBox="1">
            <a:spLocks noChangeArrowheads="1"/>
          </p:cNvSpPr>
          <p:nvPr/>
        </p:nvSpPr>
        <p:spPr bwMode="auto">
          <a:xfrm>
            <a:off x="5467353" y="28511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153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4" name="Text Box 152"/>
          <p:cNvSpPr txBox="1">
            <a:spLocks noChangeArrowheads="1"/>
          </p:cNvSpPr>
          <p:nvPr/>
        </p:nvSpPr>
        <p:spPr bwMode="auto">
          <a:xfrm>
            <a:off x="7556501" y="172085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5" name="AutoShape 153"/>
          <p:cNvSpPr>
            <a:spLocks/>
          </p:cNvSpPr>
          <p:nvPr/>
        </p:nvSpPr>
        <p:spPr bwMode="auto">
          <a:xfrm>
            <a:off x="1166012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56" name="Text Box 154"/>
          <p:cNvSpPr txBox="1">
            <a:spLocks noChangeArrowheads="1"/>
          </p:cNvSpPr>
          <p:nvPr/>
        </p:nvSpPr>
        <p:spPr bwMode="auto">
          <a:xfrm>
            <a:off x="170648" y="4827592"/>
            <a:ext cx="1158875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成本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轮廓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57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80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74" grpId="0" animBg="1"/>
      <p:bldP spid="107" grpId="0"/>
      <p:bldP spid="108" grpId="0"/>
      <p:bldP spid="109" grpId="0"/>
      <p:bldP spid="110" grpId="0" animBg="1"/>
      <p:bldP spid="111" grpId="0" animBg="1"/>
      <p:bldP spid="112" grpId="0"/>
      <p:bldP spid="113" grpId="0" animBg="1"/>
      <p:bldP spid="114" grpId="0" animBg="1"/>
      <p:bldP spid="115" grpId="0" animBg="1"/>
      <p:bldP spid="116" grpId="0"/>
      <p:bldP spid="117" grpId="0"/>
      <p:bldP spid="118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/>
      <p:bldP spid="127" grpId="0"/>
      <p:bldP spid="128" grpId="0" animBg="1"/>
      <p:bldP spid="129" grpId="0" animBg="1"/>
      <p:bldP spid="130" grpId="0"/>
      <p:bldP spid="131" grpId="0" animBg="1"/>
      <p:bldP spid="132" grpId="0" animBg="1"/>
      <p:bldP spid="133" grpId="0"/>
      <p:bldP spid="134" grpId="0"/>
      <p:bldP spid="135" grpId="0" animBg="1"/>
      <p:bldP spid="136" grpId="0" animBg="1"/>
      <p:bldP spid="137" grpId="0" animBg="1"/>
      <p:bldP spid="138" grpId="0" animBg="1"/>
      <p:bldP spid="139" grpId="0"/>
      <p:bldP spid="140" grpId="0"/>
      <p:bldP spid="141" grpId="0" animBg="1"/>
      <p:bldP spid="143" grpId="0"/>
      <p:bldP spid="155" grpId="0" animBg="1"/>
      <p:bldP spid="15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5" y="286604"/>
            <a:ext cx="8763201" cy="1131031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基于成本的统一搜索（</a:t>
            </a:r>
            <a:r>
              <a:rPr kumimoji="1" lang="en-US" altLang="zh-CN" dirty="0"/>
              <a:t>UCS</a:t>
            </a:r>
            <a:r>
              <a:rPr kumimoji="1" lang="zh-CN" altLang="en-US" dirty="0"/>
              <a:t>）属性</a:t>
            </a:r>
          </a:p>
        </p:txBody>
      </p:sp>
      <p:sp>
        <p:nvSpPr>
          <p:cNvPr id="8" name="Content Placeholder 37"/>
          <p:cNvSpPr>
            <a:spLocks noGrp="1"/>
          </p:cNvSpPr>
          <p:nvPr>
            <p:ph idx="1"/>
          </p:nvPr>
        </p:nvSpPr>
        <p:spPr>
          <a:xfrm>
            <a:off x="224971" y="1523999"/>
            <a:ext cx="4564743" cy="5194525"/>
          </a:xfrm>
        </p:spPr>
        <p:txBody>
          <a:bodyPr>
            <a:normAutofit/>
          </a:bodyPr>
          <a:lstStyle/>
          <a:p>
            <a:r>
              <a:rPr lang="zh-CN" altLang="en-US" dirty="0"/>
              <a:t>哪些节点被扩展？</a:t>
            </a:r>
            <a:endParaRPr lang="en-US" sz="2400" dirty="0"/>
          </a:p>
          <a:p>
            <a:pPr lvl="1"/>
            <a:r>
              <a:rPr lang="zh-CN" altLang="en-US" dirty="0"/>
              <a:t>处理所有累计成本小于最低成本解的所有节点</a:t>
            </a:r>
            <a:endParaRPr lang="en-US" sz="2000" dirty="0"/>
          </a:p>
          <a:p>
            <a:pPr lvl="1"/>
            <a:r>
              <a:rPr lang="en-US" dirty="0">
                <a:latin typeface="+mn-ea"/>
              </a:rPr>
              <a:t>如果那个解的成本是 C* ，并且步骤成本至少是 </a:t>
            </a:r>
            <a:r>
              <a:rPr lang="en-US" dirty="0">
                <a:latin typeface="+mn-ea"/>
                <a:sym typeface="Symbol" pitchFamily="18" charset="2"/>
              </a:rPr>
              <a:t> , </a:t>
            </a:r>
            <a:r>
              <a:rPr lang="zh-CN" altLang="en-US" dirty="0">
                <a:latin typeface="+mn-ea"/>
                <a:sym typeface="Symbol" pitchFamily="18" charset="2"/>
              </a:rPr>
              <a:t> </a:t>
            </a:r>
            <a:r>
              <a:rPr lang="en-US" dirty="0" err="1">
                <a:latin typeface="+mn-ea"/>
                <a:sym typeface="Symbol" pitchFamily="18" charset="2"/>
              </a:rPr>
              <a:t>那么其“有效深度</a:t>
            </a:r>
            <a:r>
              <a:rPr lang="en-US" dirty="0">
                <a:latin typeface="+mn-ea"/>
                <a:sym typeface="Symbol" pitchFamily="18" charset="2"/>
              </a:rPr>
              <a:t>” 大概是</a:t>
            </a:r>
            <a:r>
              <a:rPr lang="zh-CN" altLang="en-US" dirty="0"/>
              <a:t> </a:t>
            </a:r>
            <a:r>
              <a:rPr lang="en-US" dirty="0"/>
              <a:t>C*/</a:t>
            </a:r>
            <a:r>
              <a:rPr lang="en-US" dirty="0">
                <a:sym typeface="Symbol" pitchFamily="18" charset="2"/>
              </a:rPr>
              <a:t></a:t>
            </a:r>
            <a:endParaRPr lang="en-US" dirty="0"/>
          </a:p>
          <a:p>
            <a:pPr lvl="1"/>
            <a:r>
              <a:rPr lang="zh-CN" altLang="en-US" dirty="0"/>
              <a:t>时间花费</a:t>
            </a:r>
            <a:r>
              <a:rPr lang="en-US" sz="2000" dirty="0"/>
              <a:t>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 (</a:t>
            </a:r>
            <a:r>
              <a:rPr lang="zh-CN" altLang="en-US" dirty="0"/>
              <a:t>有效深度指数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zh-CN" altLang="en-US" dirty="0"/>
              <a:t>前沿节点占用多少空间？</a:t>
            </a:r>
            <a:endParaRPr lang="en-US" sz="2400" dirty="0"/>
          </a:p>
          <a:p>
            <a:pPr lvl="1"/>
            <a:r>
              <a:rPr lang="zh-CN" altLang="en-US" dirty="0"/>
              <a:t>大概总是上一层</a:t>
            </a:r>
            <a:r>
              <a:rPr lang="en-US" sz="2000" dirty="0"/>
              <a:t>, </a:t>
            </a:r>
            <a:r>
              <a:rPr lang="zh-CN" altLang="en-US" sz="2000" dirty="0"/>
              <a:t>所以是</a:t>
            </a:r>
            <a:r>
              <a:rPr lang="en-US" sz="2000" dirty="0"/>
              <a:t>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zh-CN" altLang="en-US" dirty="0"/>
              <a:t>完全性？</a:t>
            </a:r>
            <a:endParaRPr lang="en-US" sz="2400" dirty="0"/>
          </a:p>
          <a:p>
            <a:pPr lvl="1"/>
            <a:r>
              <a:rPr lang="zh-CN" altLang="en-US" dirty="0"/>
              <a:t>假设最优解的成本有限，步骤代价都为正数，则是！</a:t>
            </a:r>
            <a:endParaRPr lang="en-US" altLang="zh-CN" sz="2000" dirty="0"/>
          </a:p>
          <a:p>
            <a:r>
              <a:rPr lang="zh-CN" altLang="en-US" dirty="0"/>
              <a:t>优化性？</a:t>
            </a:r>
            <a:endParaRPr lang="en-US" sz="2600" dirty="0"/>
          </a:p>
          <a:p>
            <a:pPr lvl="1"/>
            <a:r>
              <a:rPr lang="zh-CN" altLang="en-US" dirty="0"/>
              <a:t>是。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reeform 67"/>
          <p:cNvSpPr>
            <a:spLocks/>
          </p:cNvSpPr>
          <p:nvPr/>
        </p:nvSpPr>
        <p:spPr bwMode="auto">
          <a:xfrm>
            <a:off x="6463692" y="265747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5" name="Freeform 67"/>
          <p:cNvSpPr>
            <a:spLocks/>
          </p:cNvSpPr>
          <p:nvPr/>
        </p:nvSpPr>
        <p:spPr bwMode="auto">
          <a:xfrm>
            <a:off x="6616092" y="265747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7227284" y="3036885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…</a:t>
            </a:r>
          </a:p>
        </p:txBody>
      </p:sp>
      <p:sp>
        <p:nvSpPr>
          <p:cNvPr id="9" name="Freeform 38"/>
          <p:cNvSpPr>
            <a:spLocks/>
          </p:cNvSpPr>
          <p:nvPr/>
        </p:nvSpPr>
        <p:spPr bwMode="auto">
          <a:xfrm>
            <a:off x="5974746" y="283050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" name="Oval 39"/>
          <p:cNvSpPr>
            <a:spLocks noChangeArrowheads="1"/>
          </p:cNvSpPr>
          <p:nvPr/>
        </p:nvSpPr>
        <p:spPr bwMode="auto">
          <a:xfrm>
            <a:off x="7328878" y="276065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" name="Oval 40"/>
          <p:cNvSpPr>
            <a:spLocks noChangeArrowheads="1"/>
          </p:cNvSpPr>
          <p:nvPr/>
        </p:nvSpPr>
        <p:spPr bwMode="auto">
          <a:xfrm>
            <a:off x="7097102" y="318610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2" name="Oval 41"/>
          <p:cNvSpPr>
            <a:spLocks noChangeArrowheads="1"/>
          </p:cNvSpPr>
          <p:nvPr/>
        </p:nvSpPr>
        <p:spPr bwMode="auto">
          <a:xfrm>
            <a:off x="7573354" y="317658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3" name="Freeform 43"/>
          <p:cNvSpPr>
            <a:spLocks/>
          </p:cNvSpPr>
          <p:nvPr/>
        </p:nvSpPr>
        <p:spPr bwMode="auto">
          <a:xfrm>
            <a:off x="7209814" y="299084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6920892" y="280987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5" name="Oval 49"/>
          <p:cNvSpPr>
            <a:spLocks noChangeArrowheads="1"/>
          </p:cNvSpPr>
          <p:nvPr/>
        </p:nvSpPr>
        <p:spPr bwMode="auto">
          <a:xfrm>
            <a:off x="6768492" y="530224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6" name="Oval 50"/>
          <p:cNvSpPr>
            <a:spLocks noChangeArrowheads="1"/>
          </p:cNvSpPr>
          <p:nvPr/>
        </p:nvSpPr>
        <p:spPr bwMode="auto">
          <a:xfrm>
            <a:off x="7821002" y="422591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7341578" y="478154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8" name="AutoShape 55"/>
          <p:cNvSpPr>
            <a:spLocks/>
          </p:cNvSpPr>
          <p:nvPr/>
        </p:nvSpPr>
        <p:spPr bwMode="auto">
          <a:xfrm>
            <a:off x="5854091" y="265747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4558691" y="343114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C*/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rPr>
              <a:t>  “层”</a:t>
            </a:r>
          </a:p>
        </p:txBody>
      </p:sp>
      <p:sp>
        <p:nvSpPr>
          <p:cNvPr id="20" name="Freeform 67"/>
          <p:cNvSpPr>
            <a:spLocks/>
          </p:cNvSpPr>
          <p:nvPr/>
        </p:nvSpPr>
        <p:spPr bwMode="auto">
          <a:xfrm>
            <a:off x="6920891" y="273383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6" tIns="45718" rIns="91426" bIns="4571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4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20" grpId="0" animBg="1"/>
      <p:bldP spid="20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存在不足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xfrm>
            <a:off x="166922" y="1927701"/>
            <a:ext cx="4574411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6200" dirty="0">
                <a:latin typeface="+mn-ea"/>
              </a:rPr>
              <a:t>探索逐步提高的成本轮廓范围内的节点</a:t>
            </a:r>
            <a:endParaRPr lang="en-US" sz="6200" dirty="0">
              <a:latin typeface="+mn-ea"/>
            </a:endParaRPr>
          </a:p>
          <a:p>
            <a:pPr lvl="1">
              <a:lnSpc>
                <a:spcPct val="110000"/>
              </a:lnSpc>
            </a:pPr>
            <a:endParaRPr lang="en-US" sz="5000" dirty="0"/>
          </a:p>
          <a:p>
            <a:pPr lvl="1">
              <a:lnSpc>
                <a:spcPct val="110000"/>
              </a:lnSpc>
            </a:pPr>
            <a:endParaRPr lang="en-US" sz="5000" dirty="0"/>
          </a:p>
          <a:p>
            <a:pPr>
              <a:lnSpc>
                <a:spcPct val="110000"/>
              </a:lnSpc>
            </a:pPr>
            <a:r>
              <a:rPr lang="zh-CN" altLang="en-US" sz="6300" dirty="0">
                <a:latin typeface="+mn-ea"/>
              </a:rPr>
              <a:t>优势</a:t>
            </a:r>
            <a:r>
              <a:rPr lang="en-US" sz="6300" dirty="0">
                <a:latin typeface="+mn-ea"/>
              </a:rPr>
              <a:t>: </a:t>
            </a:r>
            <a:r>
              <a:rPr lang="zh-CN" altLang="en-US" sz="6300" dirty="0">
                <a:latin typeface="+mn-ea"/>
              </a:rPr>
              <a:t>完全性和优化性</a:t>
            </a:r>
            <a:endParaRPr lang="en-US" sz="6300" dirty="0">
              <a:latin typeface="+mn-ea"/>
            </a:endParaRPr>
          </a:p>
          <a:p>
            <a:pPr marL="182880" lvl="1">
              <a:lnSpc>
                <a:spcPct val="110000"/>
              </a:lnSpc>
            </a:pPr>
            <a:endParaRPr lang="en-US" sz="6300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6300" dirty="0">
                <a:latin typeface="+mn-ea"/>
              </a:rPr>
              <a:t>不足：</a:t>
            </a:r>
            <a:endParaRPr lang="en-US" sz="6300" dirty="0">
              <a:latin typeface="+mn-ea"/>
            </a:endParaRPr>
          </a:p>
          <a:p>
            <a:pPr marL="182880" lvl="1">
              <a:lnSpc>
                <a:spcPct val="110000"/>
              </a:lnSpc>
            </a:pPr>
            <a:r>
              <a:rPr lang="zh-CN" altLang="en-US" sz="6300" dirty="0">
                <a:latin typeface="+mn-ea"/>
              </a:rPr>
              <a:t>在每个“方向”上都探索</a:t>
            </a:r>
            <a:endParaRPr lang="en-US" sz="6300" dirty="0">
              <a:latin typeface="+mn-ea"/>
            </a:endParaRPr>
          </a:p>
          <a:p>
            <a:pPr marL="182880" lvl="1">
              <a:lnSpc>
                <a:spcPct val="110000"/>
              </a:lnSpc>
            </a:pPr>
            <a:r>
              <a:rPr lang="zh-CN" altLang="en-US" sz="6300" dirty="0">
                <a:latin typeface="+mn-ea"/>
              </a:rPr>
              <a:t>没有关于目标位置的信息</a:t>
            </a:r>
            <a:endParaRPr lang="en-US" sz="6300" dirty="0">
              <a:latin typeface="+mn-ea"/>
            </a:endParaRPr>
          </a:p>
          <a:p>
            <a:pPr marL="182880" lvl="1">
              <a:lnSpc>
                <a:spcPct val="110000"/>
              </a:lnSpc>
            </a:pPr>
            <a:endParaRPr lang="en-US" sz="6300" dirty="0">
              <a:latin typeface="+mn-ea"/>
            </a:endParaRPr>
          </a:p>
          <a:p>
            <a:pPr marL="182880" lvl="1">
              <a:lnSpc>
                <a:spcPct val="110000"/>
              </a:lnSpc>
            </a:pPr>
            <a:endParaRPr lang="en-US" sz="6300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6300" dirty="0">
                <a:latin typeface="+mn-ea"/>
              </a:rPr>
              <a:t>可以补救（以后会讲）</a:t>
            </a:r>
            <a:endParaRPr lang="en-US" sz="6300" dirty="0">
              <a:latin typeface="+mn-ea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521260" y="4410964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424546" y="5187255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80766" y="5303143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开始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351646" y="5209479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6056245" y="4845947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6" tIns="45718" rIns="91426" bIns="45718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92083" y="1667767"/>
            <a:ext cx="2432004" cy="2244724"/>
            <a:chOff x="8023224" y="1412876"/>
            <a:chExt cx="2927351" cy="2701926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434197" y="5341243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8" rIns="91426" bIns="45718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目标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1" grpId="0" animBg="1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演示视频：空白</a:t>
            </a:r>
            <a:r>
              <a:rPr kumimoji="1" lang="en-US" altLang="zh-CN" dirty="0"/>
              <a:t>UCS</a:t>
            </a:r>
            <a:endParaRPr kumimoji="1" lang="zh-CN" altLang="en-US" dirty="0"/>
          </a:p>
        </p:txBody>
      </p:sp>
      <p:pic>
        <p:nvPicPr>
          <p:cNvPr id="4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9029" y="1524000"/>
            <a:ext cx="6351429" cy="5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演示视频：有深</a:t>
            </a:r>
            <a:r>
              <a:rPr kumimoji="1" lang="en-US" altLang="zh-CN" dirty="0"/>
              <a:t>/</a:t>
            </a:r>
            <a:r>
              <a:rPr kumimoji="1" lang="zh-CN" altLang="en-US" dirty="0"/>
              <a:t>浅水的迷宫</a:t>
            </a:r>
            <a:r>
              <a:rPr kumimoji="1" lang="en-US" altLang="zh-CN" dirty="0"/>
              <a:t> --- DFS, BFS, or UCS ?  (1)</a:t>
            </a:r>
            <a:endParaRPr kumimoji="1" lang="zh-CN" altLang="en-US" dirty="0"/>
          </a:p>
        </p:txBody>
      </p:sp>
      <p:pic>
        <p:nvPicPr>
          <p:cNvPr id="4" name="MazeShallowDeep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4337" y="1524000"/>
            <a:ext cx="7204287" cy="53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演示视频：有深</a:t>
            </a:r>
            <a:r>
              <a:rPr kumimoji="1" lang="en-US" altLang="zh-CN" dirty="0"/>
              <a:t>/</a:t>
            </a:r>
            <a:r>
              <a:rPr kumimoji="1" lang="zh-CN" altLang="en-US" dirty="0"/>
              <a:t>浅水的迷宫</a:t>
            </a:r>
            <a:r>
              <a:rPr kumimoji="1" lang="en-US" altLang="zh-CN" dirty="0"/>
              <a:t> --- DFS, BFS, or UCS ?  (2)</a:t>
            </a:r>
            <a:endParaRPr kumimoji="1" lang="zh-CN" altLang="en-US" dirty="0"/>
          </a:p>
        </p:txBody>
      </p:sp>
      <p:pic>
        <p:nvPicPr>
          <p:cNvPr id="4" name="MazeShallowDeep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431" y="1524001"/>
            <a:ext cx="721571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演示视频：有深</a:t>
            </a:r>
            <a:r>
              <a:rPr kumimoji="1" lang="en-US" altLang="zh-CN" dirty="0"/>
              <a:t>/</a:t>
            </a:r>
            <a:r>
              <a:rPr kumimoji="1" lang="zh-CN" altLang="en-US" dirty="0"/>
              <a:t>浅水的迷宫</a:t>
            </a:r>
            <a:r>
              <a:rPr kumimoji="1" lang="en-US" altLang="zh-CN" dirty="0"/>
              <a:t> --- DFS, BFS, or UCS ?  (3)</a:t>
            </a:r>
            <a:endParaRPr kumimoji="1" lang="zh-CN" altLang="en-US" dirty="0"/>
          </a:p>
        </p:txBody>
      </p:sp>
      <p:pic>
        <p:nvPicPr>
          <p:cNvPr id="4" name="MazeShallowDeep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9179" y="1524000"/>
            <a:ext cx="72157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7B81294-51B2-4044-80A9-C5932AA9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altLang="zh-CN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Dijkstra’s Shortest-path Algorithm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26B611A-5C15-4188-955E-AA4D1DF11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0441" y="1675227"/>
            <a:ext cx="7243118" cy="50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02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A31BE0A-98D8-43BF-AA03-CD44FD36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zh-CN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 descr="图片包含 物体, 墙壁, 室内, 照片&#10;&#10;描述已自动生成">
            <a:extLst>
              <a:ext uri="{FF2B5EF4-FFF2-40B4-BE49-F238E27FC236}">
                <a16:creationId xmlns:a16="http://schemas.microsoft.com/office/drawing/2014/main" id="{F365C428-B7ED-49BB-9CB4-22364F8AD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779" y="2509911"/>
            <a:ext cx="7877117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7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08EA526-C0EC-4949-B3B8-2D07F5F5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时间复杂度分析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19BCA84-0FC9-472D-B3ED-C0E025333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3371" y="2321838"/>
            <a:ext cx="6386286" cy="44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3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行动后改变计划</a:t>
            </a:r>
            <a:r>
              <a:rPr kumimoji="1" lang="en-US" altLang="zh-CN" dirty="0"/>
              <a:t>—</a:t>
            </a:r>
            <a:r>
              <a:rPr kumimoji="1" lang="zh-CN" altLang="en-US" dirty="0"/>
              <a:t>演示视频</a:t>
            </a:r>
          </a:p>
        </p:txBody>
      </p:sp>
      <p:pic>
        <p:nvPicPr>
          <p:cNvPr id="4" name="Lecture2-demo3-plan-fast-v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1638" y="1825625"/>
            <a:ext cx="58007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A93052B-849B-4B87-9A9F-94B563C3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zh-CN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Dijkstra’s Algorithm (Conceptual view)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D77D568-8F89-494F-99F6-58BAC2131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99" y="2509911"/>
            <a:ext cx="841607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906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6A363A7-D4CB-4413-8BD9-70CDEA81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为什么</a:t>
            </a:r>
            <a:r>
              <a:rPr lang="en-US" altLang="zh-CN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Dijkstra’s algorithm </a:t>
            </a:r>
            <a:r>
              <a:rPr lang="zh-CN" alt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生成树是一棵最短路径树？</a:t>
            </a:r>
            <a:br>
              <a:rPr lang="zh-CN" alt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zh-CN" alt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901D43-DB20-4178-82AF-1AE9E8E12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256436"/>
            <a:ext cx="6858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altLang="zh-CN" sz="24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Correctness Proof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276BD7C-D4D2-4AE8-870E-3F46C8A35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最小生成树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BFF4A7-6844-4F0E-B7A1-05237C80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r>
              <a:rPr lang="zh-CN" altLang="en-US" sz="1700"/>
              <a:t>什么是生成树？</a:t>
            </a:r>
            <a:endParaRPr lang="en-US" altLang="zh-CN" sz="1700"/>
          </a:p>
          <a:p>
            <a:r>
              <a:rPr lang="zh-CN" altLang="en-US" sz="1700"/>
              <a:t>什么是最小生成树？</a:t>
            </a:r>
            <a:endParaRPr lang="en-US" altLang="zh-CN" sz="1700"/>
          </a:p>
          <a:p>
            <a:endParaRPr lang="zh-CN" altLang="en-US" sz="17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CBBDD8-D198-43B3-A6C9-C5C377B0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19" y="3446698"/>
            <a:ext cx="3857883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4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D7638B0-DC11-4249-9114-8A276F5A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58" y="4502330"/>
            <a:ext cx="8074057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zh-CN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Prim’s algorithm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4B918E7-50DF-459F-8B1E-5644DB4D0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291004"/>
            <a:ext cx="9144000" cy="10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544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C18F646-C6D1-4DFC-8415-9C4A4352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zh-CN" sz="4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Prim’s </a:t>
            </a:r>
            <a:r>
              <a:rPr lang="zh-CN" altLang="en-US" sz="4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算法能够正确找到一棵最小生成树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739791-A0E9-4F2A-BC65-F8E5DA09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2" y="965198"/>
            <a:ext cx="2030953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zh-CN" altLang="en-US" sz="17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如何证明？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33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F84D970-455D-4E1C-BAEF-1D93629B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58" y="4502330"/>
            <a:ext cx="8074057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zh-CN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Kruskal’s Algorithm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D99CAF19-B343-40BA-9C8D-2B8D6C8D1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13" y="620454"/>
            <a:ext cx="8986345" cy="10558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85FC47-0EB7-4061-AA74-C8BE7E35F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564" y="1676348"/>
            <a:ext cx="3995442" cy="26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77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A5B77FD-27AF-48F2-9A6B-A9A9FA4D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altLang="zh-CN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Kruskal’s </a:t>
            </a:r>
            <a:r>
              <a:rPr lang="zh-CN" alt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算法能够正确找到一棵最小生成树。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B71EA3-7F4C-4C2B-85C6-B0958858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4256436"/>
            <a:ext cx="6858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zh-CN" altLang="en-US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为什么？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8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10843E1-EEC6-464F-A5D3-746FB6D5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zh-CN" alt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运行时间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BF58993-5535-4254-A085-6A13BDC7F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366" y="1794585"/>
            <a:ext cx="4915159" cy="32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53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zh-CN" alt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搜索问题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960" y="2509911"/>
            <a:ext cx="6526755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20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02432"/>
          </a:xfrm>
        </p:spPr>
        <p:txBody>
          <a:bodyPr/>
          <a:lstStyle/>
          <a:p>
            <a:r>
              <a:rPr kumimoji="1" lang="zh-CN" altLang="en-US" dirty="0"/>
              <a:t>搜索问题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5" y="2065020"/>
            <a:ext cx="7543801" cy="4023360"/>
          </a:xfrm>
        </p:spPr>
        <p:txBody>
          <a:bodyPr/>
          <a:lstStyle/>
          <a:p>
            <a:r>
              <a:rPr kumimoji="1" lang="zh-CN" altLang="en-US" dirty="0"/>
              <a:t>一个</a:t>
            </a:r>
            <a:r>
              <a:rPr kumimoji="1" lang="zh-CN" altLang="en-US" dirty="0">
                <a:solidFill>
                  <a:srgbClr val="FF0000"/>
                </a:solidFill>
              </a:rPr>
              <a:t>搜索问题</a:t>
            </a:r>
            <a:r>
              <a:rPr kumimoji="1" lang="zh-CN" altLang="en-US" dirty="0"/>
              <a:t>包括：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一个状态空间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在每一个状态里，一个可允许的</a:t>
            </a:r>
            <a:endParaRPr kumimoji="1" lang="en-US" altLang="zh-CN" dirty="0"/>
          </a:p>
          <a:p>
            <a:pPr marL="274320" lvl="1" indent="0">
              <a:buNone/>
            </a:pPr>
            <a:r>
              <a:rPr kumimoji="1" lang="zh-CN" altLang="en-US" dirty="0"/>
              <a:t>   动作集合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一个转换模型     </a:t>
            </a:r>
            <a:r>
              <a:rPr kumimoji="1" lang="en-US" altLang="zh-CN" dirty="0"/>
              <a:t>Results(s,</a:t>
            </a:r>
            <a:r>
              <a:rPr kumimoji="1" lang="zh-CN" altLang="en-US" dirty="0"/>
              <a:t> </a:t>
            </a:r>
            <a:r>
              <a:rPr kumimoji="1" lang="en-US" altLang="zh-CN" dirty="0"/>
              <a:t>a)</a:t>
            </a:r>
          </a:p>
          <a:p>
            <a:pPr lvl="1"/>
            <a:r>
              <a:rPr kumimoji="1" lang="zh-CN" altLang="en-US" dirty="0"/>
              <a:t>一个步骤成本函数   </a:t>
            </a:r>
            <a:r>
              <a:rPr kumimoji="1" lang="en-US" altLang="zh-CN" dirty="0"/>
              <a:t>cost(s,</a:t>
            </a:r>
            <a:r>
              <a:rPr kumimoji="1" lang="zh-CN" altLang="en-US" dirty="0"/>
              <a:t> </a:t>
            </a:r>
            <a:r>
              <a:rPr kumimoji="1" lang="en-US" altLang="zh-CN" dirty="0"/>
              <a:t>a,</a:t>
            </a:r>
            <a:r>
              <a:rPr kumimoji="1" lang="zh-CN" altLang="en-US" dirty="0"/>
              <a:t> </a:t>
            </a:r>
            <a:r>
              <a:rPr kumimoji="1" lang="en-US" altLang="zh-CN" dirty="0"/>
              <a:t>s’)</a:t>
            </a:r>
          </a:p>
          <a:p>
            <a:pPr lvl="1"/>
            <a:r>
              <a:rPr kumimoji="1" lang="zh-CN" altLang="en-US" dirty="0"/>
              <a:t>一个开始状态，和一个目标到达测试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一个</a:t>
            </a:r>
            <a:r>
              <a:rPr kumimoji="1" lang="zh-CN" altLang="en-US" dirty="0">
                <a:solidFill>
                  <a:srgbClr val="D2533C"/>
                </a:solidFill>
              </a:rPr>
              <a:t>解决方案</a:t>
            </a:r>
            <a:r>
              <a:rPr kumimoji="1" lang="zh-CN" altLang="en-US" dirty="0"/>
              <a:t>是一序列动作（一个规划），从开始状态到一个目标状态</a:t>
            </a:r>
            <a:endParaRPr kumimoji="1" lang="en-US" altLang="zh-CN" dirty="0"/>
          </a:p>
          <a:p>
            <a:endParaRPr kumimoji="1" lang="zh-CN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64774" y="1600200"/>
            <a:ext cx="5682463" cy="626529"/>
            <a:chOff x="5181609" y="2174875"/>
            <a:chExt cx="4659313" cy="56832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5200188" y="2459037"/>
            <a:ext cx="2323323" cy="770392"/>
            <a:chOff x="6781800" y="3124200"/>
            <a:chExt cx="1752600" cy="568325"/>
          </a:xfrm>
        </p:grpSpPr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272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{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DengXian" panose="02010600030101010101" pitchFamily="2" charset="-122"/>
                  <a:cs typeface="+mn-cs"/>
                </a:rPr>
                <a:t>北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,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DengXian" panose="02010600030101010101" pitchFamily="2" charset="-122"/>
                  <a:cs typeface="+mn-cs"/>
                </a:rPr>
                <a:t>东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}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02916" y="3173413"/>
            <a:ext cx="2152649" cy="1322387"/>
            <a:chOff x="6457951" y="3325813"/>
            <a:chExt cx="2152649" cy="1322387"/>
          </a:xfrm>
        </p:grpSpPr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DengXian" panose="02010600030101010101" pitchFamily="2" charset="-122"/>
                  <a:cs typeface="+mn-cs"/>
                </a:rPr>
                <a:t>北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DengXian" panose="02010600030101010101" pitchFamily="2" charset="-122"/>
                  <a:cs typeface="+mn-cs"/>
                </a:rPr>
                <a:t>东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7366221" y="3173413"/>
            <a:ext cx="313044" cy="1431668"/>
            <a:chOff x="8153400" y="3048000"/>
            <a:chExt cx="313044" cy="1431667"/>
          </a:xfrm>
        </p:grpSpPr>
        <p:sp>
          <p:nvSpPr>
            <p:cNvPr id="40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DengXian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2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992ED3-FA99-4FAD-A3CA-2B9B3BB8B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643467"/>
            <a:ext cx="2568323" cy="55731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343" y="996950"/>
            <a:ext cx="2227007" cy="5028490"/>
          </a:xfrm>
        </p:spPr>
        <p:txBody>
          <a:bodyPr anchor="ctr"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搜索问题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54" y="874568"/>
            <a:ext cx="5040237" cy="26461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54" y="3905965"/>
            <a:ext cx="5047740" cy="2308567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定义搜索问题是一个建模的过程</a:t>
            </a:r>
            <a:endParaRPr kumimoji="1" lang="en-US" altLang="zh-CN" dirty="0"/>
          </a:p>
          <a:p>
            <a:pPr lvl="1"/>
            <a:r>
              <a:rPr kumimoji="1" lang="zh-CN" altLang="en-US" sz="2100"/>
              <a:t>抽象的数学描述</a:t>
            </a:r>
            <a:endParaRPr kumimoji="1" lang="en-US" altLang="zh-CN" sz="2100"/>
          </a:p>
          <a:p>
            <a:pPr lvl="1"/>
            <a:endParaRPr kumimoji="1" lang="zh-CN" altLang="en-US" sz="2100"/>
          </a:p>
        </p:txBody>
      </p:sp>
    </p:spTree>
    <p:extLst>
      <p:ext uri="{BB962C8B-B14F-4D97-AF65-F5344CB8AC3E}">
        <p14:creationId xmlns:p14="http://schemas.microsoft.com/office/powerpoint/2010/main" val="2789406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2064</Words>
  <Application>Microsoft Office PowerPoint</Application>
  <PresentationFormat>全屏显示(4:3)</PresentationFormat>
  <Paragraphs>537</Paragraphs>
  <Slides>67</Slides>
  <Notes>18</Notes>
  <HiddenSlides>0</HiddenSlides>
  <MMClips>8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76" baseType="lpstr">
      <vt:lpstr>等线</vt:lpstr>
      <vt:lpstr>等线</vt:lpstr>
      <vt:lpstr>DengXian Light</vt:lpstr>
      <vt:lpstr>Arial</vt:lpstr>
      <vt:lpstr>Calibri</vt:lpstr>
      <vt:lpstr>Times New Roman</vt:lpstr>
      <vt:lpstr>Wingdings</vt:lpstr>
      <vt:lpstr>Office 主题</vt:lpstr>
      <vt:lpstr>Photo Editor Photo</vt:lpstr>
      <vt:lpstr>人工智能导论：搜索</vt:lpstr>
      <vt:lpstr>提纲</vt:lpstr>
      <vt:lpstr>对比反射智能体</vt:lpstr>
      <vt:lpstr>提前计划的智能体</vt:lpstr>
      <vt:lpstr>完整计划后再执行—演示视频</vt:lpstr>
      <vt:lpstr>行动后改变计划—演示视频</vt:lpstr>
      <vt:lpstr>搜索问题</vt:lpstr>
      <vt:lpstr>搜索问题</vt:lpstr>
      <vt:lpstr>搜索问题</vt:lpstr>
      <vt:lpstr>举例：在罗马尼亚旅行</vt:lpstr>
      <vt:lpstr>状态空间可能会很大</vt:lpstr>
      <vt:lpstr>更复杂的情况：安全通道</vt:lpstr>
      <vt:lpstr>状态空间图 和 搜索树</vt:lpstr>
      <vt:lpstr>状态空间图</vt:lpstr>
      <vt:lpstr>状态图举例</vt:lpstr>
      <vt:lpstr>状态图举例</vt:lpstr>
      <vt:lpstr>搜索树</vt:lpstr>
      <vt:lpstr>状态图 vs 搜索树</vt:lpstr>
      <vt:lpstr>状态图 vs 搜索树</vt:lpstr>
      <vt:lpstr>树搜索</vt:lpstr>
      <vt:lpstr>搜索问题：罗马尼亚旅行</vt:lpstr>
      <vt:lpstr>搜索树搜索</vt:lpstr>
      <vt:lpstr>通用的树搜索方法框架</vt:lpstr>
      <vt:lpstr>一个节点的具体实现</vt:lpstr>
      <vt:lpstr>深度优先搜索</vt:lpstr>
      <vt:lpstr>深度优先搜索</vt:lpstr>
      <vt:lpstr>PowerPoint 演示文稿</vt:lpstr>
      <vt:lpstr>实例</vt:lpstr>
      <vt:lpstr>实例 （有向图）</vt:lpstr>
      <vt:lpstr>搜索树</vt:lpstr>
      <vt:lpstr>搜索树和非搜索树的边的分类</vt:lpstr>
      <vt:lpstr>时间复杂度</vt:lpstr>
      <vt:lpstr>搜索算法的属性</vt:lpstr>
      <vt:lpstr>搜索算法的属性</vt:lpstr>
      <vt:lpstr>深度优先搜索（DFS）属性</vt:lpstr>
      <vt:lpstr>广度优先搜索（BFS）</vt:lpstr>
      <vt:lpstr>广度优先（Breadth-FS）搜索</vt:lpstr>
      <vt:lpstr>算法</vt:lpstr>
      <vt:lpstr>举例</vt:lpstr>
      <vt:lpstr>PowerPoint 演示文稿</vt:lpstr>
      <vt:lpstr>时间复杂度</vt:lpstr>
      <vt:lpstr>广度优先搜索属性</vt:lpstr>
      <vt:lpstr>问题：DFS vs BFS</vt:lpstr>
      <vt:lpstr>问题：深度优先搜索 vs 广度优先搜索</vt:lpstr>
      <vt:lpstr>演示视屏：迷宫 DFS/BFS   (1)</vt:lpstr>
      <vt:lpstr>演示视屏：迷宫 DFS/BFS   (2)</vt:lpstr>
      <vt:lpstr>迭代加深</vt:lpstr>
      <vt:lpstr>寻找最小步骤成本路径</vt:lpstr>
      <vt:lpstr>基于成本的统一搜索（Uniform Cost Search）</vt:lpstr>
      <vt:lpstr>基于成本的统一搜索</vt:lpstr>
      <vt:lpstr>基于成本的统一搜索（UCS）属性</vt:lpstr>
      <vt:lpstr>存在不足</vt:lpstr>
      <vt:lpstr>演示视频：空白UCS</vt:lpstr>
      <vt:lpstr>演示视频：有深/浅水的迷宫 --- DFS, BFS, or UCS ?  (1)</vt:lpstr>
      <vt:lpstr>演示视频：有深/浅水的迷宫 --- DFS, BFS, or UCS ?  (2)</vt:lpstr>
      <vt:lpstr>演示视频：有深/浅水的迷宫 --- DFS, BFS, or UCS ?  (3)</vt:lpstr>
      <vt:lpstr>Dijkstra’s Shortest-path Algorithm</vt:lpstr>
      <vt:lpstr>Example</vt:lpstr>
      <vt:lpstr>时间复杂度分析</vt:lpstr>
      <vt:lpstr>Dijkstra’s Algorithm (Conceptual view)</vt:lpstr>
      <vt:lpstr>为什么Dijkstra’s algorithm 生成树是一棵最短路径树？ </vt:lpstr>
      <vt:lpstr>最小生成树</vt:lpstr>
      <vt:lpstr>Prim’s algorithm</vt:lpstr>
      <vt:lpstr>Prim’s 算法能够正确找到一棵最小生成树</vt:lpstr>
      <vt:lpstr>Kruskal’s Algorithm</vt:lpstr>
      <vt:lpstr>Kruskal’s 算法能够正确找到一棵最小生成树。</vt:lpstr>
      <vt:lpstr>运行时间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人工智能导论：搜索</dc:title>
  <dc:creator>Qi Qi</dc:creator>
  <cp:lastModifiedBy>Qi Qi</cp:lastModifiedBy>
  <cp:revision>6</cp:revision>
  <dcterms:created xsi:type="dcterms:W3CDTF">2019-09-04T08:52:32Z</dcterms:created>
  <dcterms:modified xsi:type="dcterms:W3CDTF">2019-09-11T13:24:01Z</dcterms:modified>
</cp:coreProperties>
</file>