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9"/>
  </p:notesMasterIdLst>
  <p:sldIdLst>
    <p:sldId id="406" r:id="rId2"/>
    <p:sldId id="355" r:id="rId3"/>
    <p:sldId id="356" r:id="rId4"/>
    <p:sldId id="357" r:id="rId5"/>
    <p:sldId id="407" r:id="rId6"/>
    <p:sldId id="408" r:id="rId7"/>
    <p:sldId id="358" r:id="rId8"/>
    <p:sldId id="359" r:id="rId9"/>
    <p:sldId id="360" r:id="rId10"/>
    <p:sldId id="361" r:id="rId11"/>
    <p:sldId id="362" r:id="rId12"/>
    <p:sldId id="409" r:id="rId13"/>
    <p:sldId id="410" r:id="rId14"/>
    <p:sldId id="411" r:id="rId15"/>
    <p:sldId id="363" r:id="rId16"/>
    <p:sldId id="364" r:id="rId17"/>
    <p:sldId id="365" r:id="rId18"/>
    <p:sldId id="366" r:id="rId19"/>
    <p:sldId id="367" r:id="rId20"/>
    <p:sldId id="412" r:id="rId21"/>
    <p:sldId id="413" r:id="rId22"/>
    <p:sldId id="368" r:id="rId23"/>
    <p:sldId id="369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11347E-6315-43C9-99D4-9FD3BE1CE1C7}" v="24" dt="2018-09-11T13:05:19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079" autoAdjust="0"/>
  </p:normalViewPr>
  <p:slideViewPr>
    <p:cSldViewPr snapToGrid="0" snapToObjects="1">
      <p:cViewPr varScale="1">
        <p:scale>
          <a:sx n="79" d="100"/>
          <a:sy n="79" d="100"/>
        </p:scale>
        <p:origin x="108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BDCF7414-DB49-4F94-91B8-6A486B569EE6}"/>
  </pc:docChgLst>
  <pc:docChgLst>
    <pc:chgData name="Qi Qi" userId="f29008d1e1aa583c" providerId="LiveId" clId="{8B11347E-6315-43C9-99D4-9FD3BE1CE1C7}"/>
    <pc:docChg chg="modSld">
      <pc:chgData name="Qi Qi" userId="f29008d1e1aa583c" providerId="LiveId" clId="{8B11347E-6315-43C9-99D4-9FD3BE1CE1C7}" dt="2018-09-11T13:03:53.380" v="7" actId="20577"/>
      <pc:docMkLst>
        <pc:docMk/>
      </pc:docMkLst>
      <pc:sldChg chg="modNotesTx">
        <pc:chgData name="Qi Qi" userId="f29008d1e1aa583c" providerId="LiveId" clId="{8B11347E-6315-43C9-99D4-9FD3BE1CE1C7}" dt="2018-09-11T12:56:13.219" v="0" actId="20577"/>
        <pc:sldMkLst>
          <pc:docMk/>
          <pc:sldMk cId="3272702952" sldId="361"/>
        </pc:sldMkLst>
      </pc:sldChg>
      <pc:sldChg chg="modSp">
        <pc:chgData name="Qi Qi" userId="f29008d1e1aa583c" providerId="LiveId" clId="{8B11347E-6315-43C9-99D4-9FD3BE1CE1C7}" dt="2018-09-11T12:59:14.683" v="3" actId="14100"/>
        <pc:sldMkLst>
          <pc:docMk/>
          <pc:sldMk cId="1141122574" sldId="366"/>
        </pc:sldMkLst>
        <pc:spChg chg="mod">
          <ac:chgData name="Qi Qi" userId="f29008d1e1aa583c" providerId="LiveId" clId="{8B11347E-6315-43C9-99D4-9FD3BE1CE1C7}" dt="2018-09-11T12:59:14.683" v="3" actId="14100"/>
          <ac:spMkLst>
            <pc:docMk/>
            <pc:sldMk cId="1141122574" sldId="366"/>
            <ac:spMk id="5" creationId="{00000000-0000-0000-0000-000000000000}"/>
          </ac:spMkLst>
        </pc:spChg>
      </pc:sldChg>
      <pc:sldChg chg="modNotesTx">
        <pc:chgData name="Qi Qi" userId="f29008d1e1aa583c" providerId="LiveId" clId="{8B11347E-6315-43C9-99D4-9FD3BE1CE1C7}" dt="2018-09-11T12:56:47.848" v="1" actId="20577"/>
        <pc:sldMkLst>
          <pc:docMk/>
          <pc:sldMk cId="3151352438" sldId="409"/>
        </pc:sldMkLst>
      </pc:sldChg>
      <pc:sldChg chg="modNotesTx">
        <pc:chgData name="Qi Qi" userId="f29008d1e1aa583c" providerId="LiveId" clId="{8B11347E-6315-43C9-99D4-9FD3BE1CE1C7}" dt="2018-09-11T12:58:18.592" v="2" actId="20577"/>
        <pc:sldMkLst>
          <pc:docMk/>
          <pc:sldMk cId="3547797755" sldId="410"/>
        </pc:sldMkLst>
      </pc:sldChg>
      <pc:sldChg chg="modNotesTx">
        <pc:chgData name="Qi Qi" userId="f29008d1e1aa583c" providerId="LiveId" clId="{8B11347E-6315-43C9-99D4-9FD3BE1CE1C7}" dt="2018-09-11T13:03:00.116" v="4" actId="20577"/>
        <pc:sldMkLst>
          <pc:docMk/>
          <pc:sldMk cId="603385671" sldId="418"/>
        </pc:sldMkLst>
      </pc:sldChg>
      <pc:sldChg chg="modNotesTx">
        <pc:chgData name="Qi Qi" userId="f29008d1e1aa583c" providerId="LiveId" clId="{8B11347E-6315-43C9-99D4-9FD3BE1CE1C7}" dt="2018-09-11T13:03:53.380" v="7" actId="20577"/>
        <pc:sldMkLst>
          <pc:docMk/>
          <pc:sldMk cId="3366940896" sldId="4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5183-C4E2-4A42-AD8B-F962431DD3A9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7BFA2-24A1-2B47-9F79-64D78143CC2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770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From here jumps </a:t>
            </a:r>
            <a:r>
              <a:rPr lang="en-US" altLang="zh-CN"/>
              <a:t>to lecture5.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8140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09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有灰尘时，吸可能会把邻屋的也吸了；没灰尘时，吸可能会放下一些灰尘。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0947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与节点反映了行动的不确定性。</a:t>
            </a:r>
            <a:endParaRPr lang="en-US" altLang="zh-CN" dirty="0"/>
          </a:p>
          <a:p>
            <a:r>
              <a:rPr lang="zh-CN" altLang="en-US" dirty="0"/>
              <a:t>或节点是具体的状态。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8877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返回的解是一个树枝，而且上面的每个叶节点都是目标节点。</a:t>
            </a:r>
            <a:endParaRPr lang="en-US" altLang="zh-CN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条件分枝出现在</a:t>
            </a:r>
            <a:r>
              <a:rPr lang="zh-CN" altLang="en-US" b="1" dirty="0"/>
              <a:t>与节点</a:t>
            </a:r>
            <a:r>
              <a:rPr lang="zh-CN" altLang="en-US" dirty="0"/>
              <a:t>处。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即之前提到的这个行动解：</a:t>
            </a:r>
            <a:endParaRPr lang="en-US" altLang="zh-CN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</a:t>
            </a:r>
            <a:r>
              <a:rPr lang="zh-CN" altLang="en-US" dirty="0"/>
              <a:t>吸尘</a:t>
            </a:r>
            <a:r>
              <a:rPr lang="en-US" altLang="zh-CN" dirty="0"/>
              <a:t>; </a:t>
            </a:r>
            <a:r>
              <a:rPr lang="en-US" altLang="zh-CN" b="1" dirty="0">
                <a:solidFill>
                  <a:srgbClr val="CE00BB"/>
                </a:solidFill>
              </a:rPr>
              <a:t>if</a:t>
            </a:r>
            <a:r>
              <a:rPr lang="en-US" altLang="zh-CN" dirty="0"/>
              <a:t> </a:t>
            </a:r>
            <a:r>
              <a:rPr lang="zh-CN" altLang="en-US" dirty="0"/>
              <a:t>状态</a:t>
            </a:r>
            <a:r>
              <a:rPr lang="en-US" altLang="zh-CN" dirty="0"/>
              <a:t>=5 </a:t>
            </a:r>
            <a:r>
              <a:rPr lang="en-US" altLang="zh-CN" dirty="0">
                <a:solidFill>
                  <a:srgbClr val="CE00BB"/>
                </a:solidFill>
              </a:rPr>
              <a:t>then</a:t>
            </a:r>
            <a:r>
              <a:rPr lang="en-US" altLang="zh-CN" dirty="0"/>
              <a:t> [</a:t>
            </a:r>
            <a:r>
              <a:rPr lang="zh-CN" altLang="en-US" dirty="0"/>
              <a:t>右移</a:t>
            </a:r>
            <a:r>
              <a:rPr lang="en-US" altLang="zh-CN" dirty="0"/>
              <a:t>,</a:t>
            </a:r>
            <a:r>
              <a:rPr lang="zh-CN" altLang="en-US" dirty="0"/>
              <a:t>吸尘</a:t>
            </a:r>
            <a:r>
              <a:rPr lang="en-US" altLang="zh-CN" dirty="0"/>
              <a:t>] </a:t>
            </a:r>
            <a:r>
              <a:rPr lang="en-US" altLang="zh-CN" dirty="0">
                <a:solidFill>
                  <a:srgbClr val="CE00BB"/>
                </a:solidFill>
              </a:rPr>
              <a:t>else</a:t>
            </a:r>
            <a:r>
              <a:rPr lang="en-US" altLang="zh-CN" dirty="0"/>
              <a:t> []]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43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或节点上调用或搜索，与节点上调用与搜索。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6245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非决定性</a:t>
            </a:r>
            <a:r>
              <a:rPr lang="en-US" altLang="zh-CN" dirty="0"/>
              <a:t>—</a:t>
            </a:r>
            <a:r>
              <a:rPr lang="zh-CN" altLang="en-US" dirty="0"/>
              <a:t>结果状态不是由选择的行动完全决定的。</a:t>
            </a:r>
            <a:endParaRPr lang="en-US" altLang="zh-CN" dirty="0"/>
          </a:p>
          <a:p>
            <a:r>
              <a:rPr lang="zh-CN" altLang="en-US" dirty="0"/>
              <a:t>建模时考虑到隐藏状态。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7904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goal state necessarily always a singleton? No – could be 7, 8!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29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Each</a:t>
            </a:r>
            <a:r>
              <a:rPr lang="en-US" altLang="zh-CN" baseline="0" dirty="0"/>
              <a:t> box denotes a belief state; all of such boxes represents a belief state space.</a:t>
            </a:r>
            <a:endParaRPr lang="en-US" altLang="zh-CN" dirty="0"/>
          </a:p>
          <a:p>
            <a:endParaRPr lang="en-US" dirty="0"/>
          </a:p>
          <a:p>
            <a:r>
              <a:rPr lang="en-US" dirty="0"/>
              <a:t>Is the goal state necessarily always a singleton? No – could be 7, 8!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60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从单个物理状态变为可信状态（即物理状态的集合）；相应问题建模里的函数也需重定义。</a:t>
            </a:r>
            <a:endParaRPr lang="en-US" dirty="0"/>
          </a:p>
          <a:p>
            <a:r>
              <a:rPr lang="en-US" dirty="0"/>
              <a:t>Solution to 2^N: use logic(</a:t>
            </a:r>
            <a:r>
              <a:rPr lang="zh-CN" altLang="en-US" dirty="0"/>
              <a:t>存在或不存在</a:t>
            </a:r>
            <a:r>
              <a:rPr lang="en-US" dirty="0"/>
              <a:t>) or some other compact representation</a:t>
            </a:r>
            <a:r>
              <a:rPr lang="en-US" baseline="0" dirty="0"/>
              <a:t> for sets</a:t>
            </a:r>
            <a:r>
              <a:rPr lang="zh-CN" altLang="en-US" baseline="0" dirty="0"/>
              <a:t>。即每个物理状态可能出现或不出现在一个可信状态里。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0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Each shaded box corresponds to a single belief</a:t>
            </a:r>
            <a:r>
              <a:rPr lang="en-US" altLang="zh-CN" baseline="0" dirty="0"/>
              <a:t> state. At any given point, the agent is in a particular belief state but not know which physical state it is in. The initial belief state (complete ignorance) is the top center box.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173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Online search–</a:t>
            </a:r>
            <a:r>
              <a:rPr lang="en-US" altLang="zh-CN" baseline="0" dirty="0"/>
              <a:t> interleaves computation and action</a:t>
            </a:r>
          </a:p>
          <a:p>
            <a:r>
              <a:rPr lang="en-US" altLang="zh-CN" baseline="0" dirty="0"/>
              <a:t>Offline search– compute a complete solution before take actions.</a:t>
            </a:r>
          </a:p>
          <a:p>
            <a:r>
              <a:rPr lang="en-US" altLang="zh-CN" baseline="0" dirty="0"/>
              <a:t>TSP (traveling salesperson problem)– find shortest tour, and each city must be visited exactly once.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8325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如果当前感知是</a:t>
            </a:r>
            <a:r>
              <a:rPr lang="en-US" altLang="zh-CN" dirty="0"/>
              <a:t>[A, Dirty], </a:t>
            </a:r>
            <a:r>
              <a:rPr lang="zh-CN" altLang="en-US" dirty="0"/>
              <a:t>则当前可信状态是 </a:t>
            </a:r>
            <a:r>
              <a:rPr lang="en-US" altLang="zh-CN" dirty="0"/>
              <a:t>{1</a:t>
            </a:r>
            <a:r>
              <a:rPr lang="zh-CN" altLang="en-US" dirty="0"/>
              <a:t>，</a:t>
            </a:r>
            <a:r>
              <a:rPr lang="en-US" altLang="zh-CN" dirty="0"/>
              <a:t>3}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1726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b,</a:t>
            </a:r>
            <a:r>
              <a:rPr lang="en-US" altLang="zh-CN" baseline="0" dirty="0"/>
              <a:t> b’ </a:t>
            </a:r>
            <a:r>
              <a:rPr lang="zh-CN" altLang="en-US" baseline="0" dirty="0"/>
              <a:t>是可信状态（即一组物理状态的集合）；</a:t>
            </a:r>
            <a:r>
              <a:rPr lang="en-US" altLang="zh-CN" baseline="0" dirty="0"/>
              <a:t>s </a:t>
            </a:r>
            <a:r>
              <a:rPr lang="zh-CN" altLang="en-US" baseline="0" dirty="0"/>
              <a:t>代表单个物理状态。</a:t>
            </a:r>
            <a:endParaRPr lang="en-US" altLang="zh-CN" baseline="0" dirty="0"/>
          </a:p>
          <a:p>
            <a:r>
              <a:rPr lang="zh-CN" altLang="en-US" baseline="0" dirty="0"/>
              <a:t>转移模型是指 </a:t>
            </a:r>
            <a:r>
              <a:rPr lang="en-US" altLang="zh-CN" baseline="0" dirty="0"/>
              <a:t>Results(</a:t>
            </a:r>
            <a:r>
              <a:rPr lang="en-US" altLang="zh-CN" baseline="0" dirty="0" err="1"/>
              <a:t>b,a</a:t>
            </a:r>
            <a:r>
              <a:rPr lang="en-US" altLang="zh-CN" baseline="0" dirty="0"/>
              <a:t>); </a:t>
            </a:r>
            <a:r>
              <a:rPr lang="zh-CN" altLang="en-US" baseline="0" dirty="0"/>
              <a:t>其他的是为了说明如何构建这个转移模型。</a:t>
            </a:r>
            <a:endParaRPr lang="en-US" altLang="zh-CN" baseline="0" dirty="0"/>
          </a:p>
          <a:p>
            <a:r>
              <a:rPr lang="zh-CN" altLang="en-US" baseline="0" dirty="0"/>
              <a:t>先只根据行动 </a:t>
            </a:r>
            <a:r>
              <a:rPr lang="en-US" altLang="zh-CN" baseline="0" dirty="0"/>
              <a:t>a </a:t>
            </a:r>
            <a:r>
              <a:rPr lang="zh-CN" altLang="en-US" baseline="0" dirty="0"/>
              <a:t>预测一个可信状态 </a:t>
            </a:r>
            <a:r>
              <a:rPr lang="en-US" altLang="zh-CN" baseline="0" dirty="0"/>
              <a:t>b’ </a:t>
            </a:r>
            <a:r>
              <a:rPr lang="zh-CN" altLang="en-US" baseline="0" dirty="0"/>
              <a:t>，然后用在 </a:t>
            </a:r>
            <a:r>
              <a:rPr lang="en-US" altLang="zh-CN" baseline="0" dirty="0"/>
              <a:t>b’ </a:t>
            </a:r>
            <a:r>
              <a:rPr lang="zh-CN" altLang="en-US" baseline="0" dirty="0"/>
              <a:t>下可能导致的感知 去 更新（过滤）</a:t>
            </a:r>
            <a:r>
              <a:rPr lang="en-US" altLang="zh-CN" baseline="0" dirty="0"/>
              <a:t>b’</a:t>
            </a:r>
            <a:r>
              <a:rPr lang="zh-CN" altLang="en-US" baseline="0" dirty="0"/>
              <a:t>。</a:t>
            </a:r>
            <a:r>
              <a:rPr lang="en-US" altLang="zh-CN" baseline="0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4758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b0 is an</a:t>
            </a:r>
            <a:r>
              <a:rPr lang="en-US" altLang="zh-CN" baseline="0" dirty="0"/>
              <a:t> </a:t>
            </a:r>
            <a:r>
              <a:rPr lang="en-US" altLang="zh-CN" dirty="0"/>
              <a:t>initial</a:t>
            </a:r>
            <a:r>
              <a:rPr lang="en-US" altLang="zh-CN" baseline="0" dirty="0"/>
              <a:t> belief state.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4387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更新后的可信状态比初始的可信状态更明确（含更少的物理状态），更新结果是一个可信状态（的集合）。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447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(</a:t>
            </a:r>
            <a:r>
              <a:rPr lang="zh-CN" altLang="en-US" dirty="0"/>
              <a:t>需静音</a:t>
            </a:r>
            <a:r>
              <a:rPr lang="en-US" altLang="zh-CN" dirty="0"/>
              <a:t>) start with a complete assignment, and try</a:t>
            </a:r>
            <a:r>
              <a:rPr lang="en-US" altLang="zh-CN" baseline="0" dirty="0"/>
              <a:t> to fix it.  Randomly pick a row, to move a queen to minimize its number of conflicting pairs.</a:t>
            </a:r>
          </a:p>
          <a:p>
            <a:r>
              <a:rPr lang="en-US" altLang="zh-CN" baseline="0" dirty="0"/>
              <a:t>Number indicates the number of conflicting pairs.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7624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Search for a point that maximizing the evaluation value.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898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最大化值搜索。</a:t>
            </a:r>
            <a:endParaRPr lang="en-US" altLang="zh-CN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</a:t>
            </a:r>
            <a:r>
              <a:rPr lang="zh-CN" altLang="en-US" dirty="0"/>
              <a:t>是温度。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80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可能是形象化有一定的搜索宽度。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551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概率是基于</a:t>
            </a:r>
            <a:r>
              <a:rPr lang="en-US" altLang="zh-CN" dirty="0"/>
              <a:t>fitness</a:t>
            </a:r>
            <a:r>
              <a:rPr lang="zh-CN" altLang="en-US" dirty="0"/>
              <a:t>值，越大越高。</a:t>
            </a:r>
            <a:endParaRPr lang="en-US" altLang="zh-CN" dirty="0"/>
          </a:p>
          <a:p>
            <a:r>
              <a:rPr lang="en-US" altLang="zh-CN" dirty="0"/>
              <a:t>Coding represents each queen’s row number position from bottom to top, 1 to 8.</a:t>
            </a:r>
          </a:p>
          <a:p>
            <a:r>
              <a:rPr lang="en-US" altLang="zh-CN" dirty="0"/>
              <a:t>Fitness function– number of non-attacking pairs of queens;</a:t>
            </a:r>
            <a:r>
              <a:rPr lang="en-US" altLang="zh-CN" baseline="0" dirty="0"/>
              <a:t> should return higher values for better states.</a:t>
            </a:r>
          </a:p>
          <a:p>
            <a:r>
              <a:rPr lang="en-US" altLang="zh-CN" baseline="0" dirty="0"/>
              <a:t>Percentage– probability of being chosen, proportional to fitness.</a:t>
            </a:r>
          </a:p>
          <a:p>
            <a:r>
              <a:rPr lang="en-US" altLang="zh-CN" baseline="0" dirty="0"/>
              <a:t>Crossover point is randomly chosen.</a:t>
            </a:r>
          </a:p>
          <a:p>
            <a:r>
              <a:rPr lang="en-US" altLang="zh-CN" baseline="0" dirty="0"/>
              <a:t>Genetic algorithms work best when schemata correspond to meaningful components of a solution.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099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思考：这个问题如何用基因遗传算法求解。基因编码，评估函数值（比如存在冲突的皇后对数）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， </a:t>
            </a:r>
            <a:r>
              <a:rPr lang="en-US" altLang="zh-CN" dirty="0"/>
              <a:t>5 </a:t>
            </a:r>
            <a:r>
              <a:rPr lang="zh-CN" altLang="en-US" dirty="0"/>
              <a:t>， </a:t>
            </a:r>
            <a:r>
              <a:rPr lang="en-US" altLang="zh-CN" dirty="0"/>
              <a:t>5 </a:t>
            </a:r>
            <a:r>
              <a:rPr lang="zh-CN" altLang="en-US" dirty="0"/>
              <a:t>？</a:t>
            </a:r>
            <a:endParaRPr lang="en-US" altLang="zh-CN" dirty="0"/>
          </a:p>
          <a:p>
            <a:r>
              <a:rPr lang="en-US" altLang="zh-CN" dirty="0"/>
              <a:t>They</a:t>
            </a:r>
            <a:r>
              <a:rPr lang="en-US" altLang="zh-CN" baseline="0" dirty="0"/>
              <a:t> corresponding to the first two parents, and the first offspring in the last figure. Yellow shaded parts are retained.</a:t>
            </a:r>
          </a:p>
          <a:p>
            <a:r>
              <a:rPr lang="en-US" altLang="zh-CN" baseline="0" dirty="0"/>
              <a:t>Fitness (left figure) = 23 (8 chooses 2 = 28 – 5 pairs of conflicted queens).</a:t>
            </a:r>
          </a:p>
          <a:p>
            <a:r>
              <a:rPr lang="en-US" altLang="zh-CN" baseline="0" dirty="0"/>
              <a:t>Fitness (right figure) = 28 – 4 = 24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BFA2-24A1-2B47-9F79-64D78143CC2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879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5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585862-4EE1-4B22-90E6-11CC5D7CC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F744F0-F695-446D-B08A-41B58B3E5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408092-9A2A-4D00-970F-0D8E507F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ED5B0-50EF-4A23-8528-267807EC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533086-3103-46C8-8031-68D8C623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371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30C4AB-B1F3-4C86-8C85-A7D2A143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FBE1C58-2191-4AEE-9400-BF39F9B6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331DC-8692-4C6C-B1E3-AEDAACDE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8607BA-687B-4846-AD48-AB825DEB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0DD55F-CE04-4EA3-A90B-F61745BD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51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C57DAEF-5312-40CF-A4B4-5F70D94ED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EAB2C-8EB4-4B32-B634-BB4B5330F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02D53E-EDCE-4AD4-94C0-8452D67C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4C040-6213-43F9-9C49-DD6DE1A0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6FE9E7-CB00-48FA-A70E-FC3A59D3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116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8DFD37-A99A-4845-906B-36A49CE4D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027085-A488-428E-89CF-C8B6F913E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1F57DB-B36B-4CDB-A6D5-A9A03164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027FD5-6598-4E53-9DBB-83727F10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7CC127-EAB9-4FFB-AF96-7721BA11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A0453-71FC-4440-8D6D-5BDD3AB1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95B2B9-322D-46CA-95B2-CC7F4D07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CB758-F60A-43A4-8FAF-174F619BF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721C74-9168-4069-9C51-7B887103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5F48BA-9716-4983-8B25-08A24D36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640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36BF33-9492-4996-B97E-C939D32D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47D768-E94D-46C1-A862-5275E6B46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2867B7-D864-4A51-8B6B-A04CBB99F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53911E-1522-4D30-90AE-21D0FAD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8131CF-8AD5-4EB8-A196-07AE4EC5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4D141A-8518-4E5F-9385-B7C4F8FB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367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60D62-57E4-4D81-AC50-0CA364C0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0AED02-4686-4206-B127-8546E31AF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61620B-B68F-4621-81B6-426D2A466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6783986-3BBA-48BC-A3A1-68CC3D320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614B78-35C6-4508-87B5-7A3ECE8C4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69263E5-5FFF-408A-91FF-15FB08CB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143C27-EB04-42F1-9097-3195AFA7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84A99-AA2D-4F55-A69B-B4FE2797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091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499FD2-AC4C-4BC8-8D87-085AD317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47252F-5E1B-4E68-8575-058A5396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4B693E-95FB-41E3-8EA6-E8E61295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3F00EE-561F-4D80-82D7-368C66A3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681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D8BCA2-1A7F-4AE2-BFE1-D2566E3F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299C43-14B7-4C20-AE1B-58F020B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E3A271-6142-44D8-BEF0-5515209D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837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7CABC-C56F-44F2-8A67-DA23FAE3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D436-1EB7-4431-A628-F62082BA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2257DB-58E1-4661-8C3A-E717DF498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A69B4-605B-45BC-A0F0-3685BF2E6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E5F1E8-8168-495D-ADDE-3AA1E8EE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E090DA-0CA2-4EF5-93D1-855CB1DD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6141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5D166-D830-4DA8-94FC-74CC6371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A8A63E0-A286-42F0-B5B5-9D12AE1E3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02B2D7-2DE0-4B7A-91EC-500EF12A2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67EC8C-C9FD-4CAB-8A16-938383B8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891FDB-7B76-4E93-A0DF-81849C2E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BF734B-6F0B-4FDA-A566-A4088809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776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06901D-653F-4B16-B07A-ED535B70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BFB800-C487-4E4C-9905-7E15AF29B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EE793-4095-4FC3-92A6-F538FD5E0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1F4BE-9F27-1D46-BB42-690A866B1126}" type="datetimeFigureOut">
              <a:rPr kumimoji="1" lang="zh-CN" altLang="en-US" smtClean="0"/>
              <a:t>2018/9/11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1A9ED0-D641-475A-A8C6-9FF68673D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19D9FA-0110-47E5-8B84-CCDF71C0B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8351-8F9F-2A4D-88A8-031B550C42E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80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btimes.com/dell-inc-announces-125b-investment-china-including-artificial-intelligence-lab-20904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sJzSFVAnhk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zh-CN" altLang="en-US" dirty="0"/>
              <a:t>新闻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1"/>
            <a:ext cx="8534400" cy="4171949"/>
          </a:xfrm>
        </p:spPr>
        <p:txBody>
          <a:bodyPr/>
          <a:lstStyle/>
          <a:p>
            <a:pPr marL="0" indent="0">
              <a:buNone/>
            </a:pPr>
            <a:endParaRPr lang="en-US" sz="2100" dirty="0"/>
          </a:p>
          <a:p>
            <a:pPr lvl="1"/>
            <a:endParaRPr lang="en-US" sz="1500" dirty="0"/>
          </a:p>
          <a:p>
            <a:pPr lvl="2"/>
            <a:endParaRPr lang="en-US" sz="15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327813"/>
            <a:ext cx="6486525" cy="742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268" y="3050381"/>
            <a:ext cx="73764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http://www.ibtimes.com/dell-inc-announces-125b-investment-china-including-artificial-intelligence-lab-2090481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4" y="4552174"/>
            <a:ext cx="6572250" cy="784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430" y="5347577"/>
            <a:ext cx="842418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http://www.forbes.com/sites/dougnewcomb/2015/09/09/toyota-invests-50-million-in-artificial-intelligence-research-for-vehicle-robotics/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61" y="3544356"/>
            <a:ext cx="5048162" cy="47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8430" y="3998267"/>
            <a:ext cx="66824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http://www.bizjournals.com/sanjose/news/2015/09/08/apple-on-hiring-spree-for-ai-experts.html</a:t>
            </a:r>
          </a:p>
        </p:txBody>
      </p:sp>
    </p:spTree>
    <p:extLst>
      <p:ext uri="{BB962C8B-B14F-4D97-AF65-F5344CB8AC3E}">
        <p14:creationId xmlns:p14="http://schemas.microsoft.com/office/powerpoint/2010/main" val="347716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401"/>
            <a:ext cx="8229600" cy="990600"/>
          </a:xfrm>
        </p:spPr>
        <p:txBody>
          <a:bodyPr>
            <a:normAutofit/>
          </a:bodyPr>
          <a:lstStyle/>
          <a:p>
            <a:r>
              <a:rPr lang="zh-CN" altLang="en-US" dirty="0"/>
              <a:t>模拟退火</a:t>
            </a:r>
            <a:r>
              <a:rPr lang="en-US" altLang="zh-CN" dirty="0"/>
              <a:t>(Simulated annealing)</a:t>
            </a:r>
            <a:r>
              <a:rPr lang="zh-CN" altLang="en-US" dirty="0"/>
              <a:t>算法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1"/>
            <a:ext cx="9144000" cy="4729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E00BB"/>
                </a:solidFill>
              </a:rPr>
              <a:t>function</a:t>
            </a:r>
            <a:r>
              <a:rPr lang="en-US" b="1" dirty="0"/>
              <a:t> </a:t>
            </a:r>
            <a:r>
              <a:rPr lang="en-US" dirty="0">
                <a:solidFill>
                  <a:srgbClr val="008000"/>
                </a:solidFill>
              </a:rPr>
              <a:t>SIMULATED-ANNEALING</a:t>
            </a:r>
            <a:r>
              <a:rPr lang="en-US" dirty="0"/>
              <a:t>(</a:t>
            </a:r>
            <a:r>
              <a:rPr lang="zh-CN" altLang="en-US" dirty="0">
                <a:solidFill>
                  <a:srgbClr val="0000FF"/>
                </a:solidFill>
              </a:rPr>
              <a:t>问题</a:t>
            </a:r>
            <a:r>
              <a:rPr lang="en-US" dirty="0"/>
              <a:t>,</a:t>
            </a:r>
            <a:r>
              <a:rPr lang="zh-CN" altLang="en-US" dirty="0"/>
              <a:t>冷却</a:t>
            </a:r>
            <a:r>
              <a:rPr lang="zh-CN" altLang="en-US" dirty="0">
                <a:solidFill>
                  <a:srgbClr val="0000FF"/>
                </a:solidFill>
              </a:rPr>
              <a:t>调度</a:t>
            </a:r>
            <a:r>
              <a:rPr lang="en-US" dirty="0"/>
              <a:t>) </a:t>
            </a:r>
            <a:r>
              <a:rPr lang="en-US" b="1" dirty="0">
                <a:solidFill>
                  <a:srgbClr val="CE00BB"/>
                </a:solidFill>
              </a:rPr>
              <a:t>returns </a:t>
            </a:r>
            <a:r>
              <a:rPr lang="zh-CN" altLang="en-US" b="1" dirty="0">
                <a:solidFill>
                  <a:srgbClr val="292934"/>
                </a:solidFill>
              </a:rPr>
              <a:t>一个状态</a:t>
            </a:r>
            <a:endParaRPr lang="en-US" dirty="0">
              <a:solidFill>
                <a:srgbClr val="292934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0000FF"/>
                </a:solidFill>
              </a:rPr>
              <a:t>当前节点</a:t>
            </a:r>
            <a:r>
              <a:rPr lang="en-US" dirty="0"/>
              <a:t> ← make-node(</a:t>
            </a:r>
            <a:r>
              <a:rPr lang="zh-CN" altLang="en-US" dirty="0">
                <a:solidFill>
                  <a:srgbClr val="0000FF"/>
                </a:solidFill>
              </a:rPr>
              <a:t>问题</a:t>
            </a:r>
            <a:r>
              <a:rPr lang="en-US" dirty="0"/>
              <a:t>.initial-state)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E00BB"/>
                </a:solidFill>
              </a:rPr>
              <a:t>for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/>
              <a:t> = 1 </a:t>
            </a:r>
            <a:r>
              <a:rPr lang="en-US" b="1" dirty="0"/>
              <a:t>to </a:t>
            </a:r>
            <a:r>
              <a:rPr lang="en-US" dirty="0"/>
              <a:t>∞</a:t>
            </a:r>
            <a:r>
              <a:rPr lang="en-US" b="1" dirty="0"/>
              <a:t> </a:t>
            </a:r>
            <a:r>
              <a:rPr lang="en-US" b="1" dirty="0">
                <a:solidFill>
                  <a:srgbClr val="CE00BB"/>
                </a:solidFill>
              </a:rPr>
              <a:t>do</a:t>
            </a:r>
          </a:p>
          <a:p>
            <a:pPr marL="0" indent="0">
              <a:buNone/>
            </a:pPr>
            <a:endParaRPr lang="en-US" dirty="0">
              <a:solidFill>
                <a:srgbClr val="CE00BB"/>
              </a:solidFill>
            </a:endParaRP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/>
              <a:t> ←</a:t>
            </a:r>
            <a:r>
              <a:rPr lang="zh-CN" altLang="en-US" dirty="0">
                <a:solidFill>
                  <a:srgbClr val="0000FF"/>
                </a:solidFill>
              </a:rPr>
              <a:t>调度</a:t>
            </a:r>
            <a:r>
              <a:rPr lang="en-US" dirty="0"/>
              <a:t>(t)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>
                <a:solidFill>
                  <a:srgbClr val="CE00BB"/>
                </a:solidFill>
              </a:rPr>
              <a:t>if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/>
              <a:t> = 0 </a:t>
            </a:r>
            <a:r>
              <a:rPr lang="en-US" b="1" dirty="0">
                <a:solidFill>
                  <a:srgbClr val="CE00BB"/>
                </a:solidFill>
              </a:rPr>
              <a:t>then return </a:t>
            </a:r>
            <a:r>
              <a:rPr lang="zh-CN" altLang="en-US" dirty="0">
                <a:solidFill>
                  <a:srgbClr val="0000FF"/>
                </a:solidFill>
              </a:rPr>
              <a:t>当前节点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zh-CN" altLang="en-US" dirty="0">
                <a:solidFill>
                  <a:srgbClr val="0000FF"/>
                </a:solidFill>
              </a:rPr>
              <a:t>下一节点</a:t>
            </a:r>
            <a:r>
              <a:rPr lang="en-US" dirty="0"/>
              <a:t> ← </a:t>
            </a:r>
            <a:r>
              <a:rPr lang="zh-CN" altLang="en-US" dirty="0"/>
              <a:t>一个随机选择的</a:t>
            </a:r>
            <a:r>
              <a:rPr lang="en-US" dirty="0"/>
              <a:t> </a:t>
            </a:r>
            <a:r>
              <a:rPr lang="zh-CN" altLang="en-US" dirty="0">
                <a:solidFill>
                  <a:srgbClr val="0000FF"/>
                </a:solidFill>
              </a:rPr>
              <a:t>当前节点 </a:t>
            </a:r>
            <a:r>
              <a:rPr lang="zh-CN" altLang="en-US" dirty="0">
                <a:solidFill>
                  <a:srgbClr val="292934"/>
                </a:solidFill>
              </a:rPr>
              <a:t>的后继节点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0000FF"/>
                </a:solidFill>
              </a:rPr>
              <a:t>∆E </a:t>
            </a:r>
            <a:r>
              <a:rPr lang="en-US" dirty="0"/>
              <a:t>←</a:t>
            </a:r>
            <a:r>
              <a:rPr lang="zh-CN" altLang="en-US" dirty="0">
                <a:solidFill>
                  <a:srgbClr val="0000FF"/>
                </a:solidFill>
              </a:rPr>
              <a:t>下一节点</a:t>
            </a:r>
            <a:r>
              <a:rPr lang="en-US" dirty="0"/>
              <a:t>.value –</a:t>
            </a:r>
            <a:r>
              <a:rPr lang="zh-CN" altLang="en-US" dirty="0">
                <a:solidFill>
                  <a:srgbClr val="0000FF"/>
                </a:solidFill>
              </a:rPr>
              <a:t>当前节点</a:t>
            </a:r>
            <a:r>
              <a:rPr lang="en-US" dirty="0"/>
              <a:t>.value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b="1" dirty="0">
                <a:solidFill>
                  <a:srgbClr val="CE00BB"/>
                </a:solidFill>
              </a:rPr>
              <a:t>if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∆E </a:t>
            </a:r>
            <a:r>
              <a:rPr lang="en-US" dirty="0"/>
              <a:t>&gt; 0 </a:t>
            </a:r>
            <a:r>
              <a:rPr lang="en-US" b="1" dirty="0">
                <a:solidFill>
                  <a:srgbClr val="CE00BB"/>
                </a:solidFill>
              </a:rPr>
              <a:t>then</a:t>
            </a:r>
            <a:r>
              <a:rPr lang="zh-CN" altLang="en-US" b="1" dirty="0">
                <a:solidFill>
                  <a:srgbClr val="CE00BB"/>
                </a:solidFill>
              </a:rPr>
              <a:t> </a:t>
            </a:r>
            <a:r>
              <a:rPr lang="zh-CN" altLang="en-US" dirty="0">
                <a:solidFill>
                  <a:srgbClr val="0000FF"/>
                </a:solidFill>
              </a:rPr>
              <a:t>当前节点</a:t>
            </a:r>
            <a:r>
              <a:rPr lang="en-US" dirty="0"/>
              <a:t>←</a:t>
            </a:r>
            <a:r>
              <a:rPr lang="zh-CN" altLang="en-US" dirty="0">
                <a:solidFill>
                  <a:srgbClr val="0000FF"/>
                </a:solidFill>
              </a:rPr>
              <a:t>下一节点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b="1" dirty="0">
                <a:solidFill>
                  <a:srgbClr val="CE00BB"/>
                </a:solidFill>
              </a:rPr>
              <a:t>else    </a:t>
            </a:r>
            <a:r>
              <a:rPr lang="zh-CN" altLang="en-US" dirty="0">
                <a:solidFill>
                  <a:srgbClr val="0000FF"/>
                </a:solidFill>
              </a:rPr>
              <a:t>当前节点</a:t>
            </a:r>
            <a:r>
              <a:rPr lang="en-US" dirty="0"/>
              <a:t>←</a:t>
            </a:r>
            <a:r>
              <a:rPr lang="zh-CN" altLang="en-US" dirty="0">
                <a:solidFill>
                  <a:srgbClr val="0000FF"/>
                </a:solidFill>
              </a:rPr>
              <a:t>下一节点，如果随机概率大于等于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 err="1">
                <a:solidFill>
                  <a:srgbClr val="FF0000"/>
                </a:solidFill>
              </a:rPr>
              <a:t>∆E</a:t>
            </a:r>
            <a:r>
              <a:rPr lang="en-US" baseline="30000" dirty="0">
                <a:solidFill>
                  <a:srgbClr val="FF0000"/>
                </a:solidFill>
              </a:rPr>
              <a:t>/T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0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73" y="286604"/>
            <a:ext cx="8775298" cy="932595"/>
          </a:xfrm>
        </p:spPr>
        <p:txBody>
          <a:bodyPr/>
          <a:lstStyle/>
          <a:p>
            <a:r>
              <a:rPr lang="zh-CN" altLang="en-US" dirty="0"/>
              <a:t>局部光束搜索</a:t>
            </a:r>
            <a:r>
              <a:rPr lang="en-US" altLang="zh-CN" dirty="0"/>
              <a:t>(</a:t>
            </a:r>
            <a:r>
              <a:rPr lang="en-US" dirty="0"/>
              <a:t>Local beam search</a:t>
            </a:r>
            <a:r>
              <a:rPr lang="en-US" altLang="zh-CN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72" y="1784554"/>
            <a:ext cx="8509828" cy="4692445"/>
          </a:xfrm>
        </p:spPr>
        <p:txBody>
          <a:bodyPr/>
          <a:lstStyle/>
          <a:p>
            <a:r>
              <a:rPr lang="zh-CN" altLang="en-US" dirty="0"/>
              <a:t>基本思想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K </a:t>
            </a:r>
            <a:r>
              <a:rPr lang="zh-CN" altLang="en-US" dirty="0"/>
              <a:t>拷贝某种局部搜索算法</a:t>
            </a:r>
            <a:r>
              <a:rPr lang="en-US" dirty="0"/>
              <a:t>, </a:t>
            </a:r>
            <a:r>
              <a:rPr lang="zh-CN" altLang="en-US" dirty="0"/>
              <a:t>随机初始化</a:t>
            </a:r>
            <a:endParaRPr lang="en-US" dirty="0"/>
          </a:p>
          <a:p>
            <a:pPr lvl="1"/>
            <a:r>
              <a:rPr lang="zh-CN" altLang="en-US" dirty="0"/>
              <a:t>在每一轮</a:t>
            </a:r>
            <a:endParaRPr lang="en-US" dirty="0"/>
          </a:p>
          <a:p>
            <a:pPr lvl="2"/>
            <a:r>
              <a:rPr lang="zh-CN" altLang="en-US" dirty="0"/>
              <a:t>从 </a:t>
            </a:r>
            <a:r>
              <a:rPr lang="en-US" altLang="zh-CN" dirty="0"/>
              <a:t>k</a:t>
            </a:r>
            <a:r>
              <a:rPr lang="zh-CN" altLang="en-US" dirty="0"/>
              <a:t> 个当前状态产生所有的后继状态</a:t>
            </a:r>
            <a:endParaRPr lang="en-US" dirty="0"/>
          </a:p>
          <a:p>
            <a:pPr lvl="2"/>
            <a:r>
              <a:rPr lang="zh-CN" altLang="en-US" dirty="0"/>
              <a:t>选出 </a:t>
            </a:r>
            <a:r>
              <a:rPr lang="en-US" altLang="zh-CN" dirty="0"/>
              <a:t>k</a:t>
            </a:r>
            <a:r>
              <a:rPr lang="zh-CN" altLang="en-US" dirty="0"/>
              <a:t> 个最好的，赋给当前搜索状态</a:t>
            </a:r>
            <a:endParaRPr lang="en-US" dirty="0"/>
          </a:p>
          <a:p>
            <a:r>
              <a:rPr lang="zh-CN" altLang="en-US" dirty="0"/>
              <a:t>为什么和 开始 </a:t>
            </a:r>
            <a:r>
              <a:rPr lang="en-US" dirty="0"/>
              <a:t>K </a:t>
            </a:r>
            <a:r>
              <a:rPr lang="zh-CN" altLang="en-US" dirty="0"/>
              <a:t>个 并行 局部搜索不一样</a:t>
            </a:r>
            <a:r>
              <a:rPr lang="en-US" dirty="0"/>
              <a:t>?</a:t>
            </a:r>
          </a:p>
          <a:p>
            <a:pPr lvl="1"/>
            <a:r>
              <a:rPr lang="zh-CN" altLang="en-US" b="1" i="1" dirty="0">
                <a:solidFill>
                  <a:srgbClr val="292934"/>
                </a:solidFill>
              </a:rPr>
              <a:t>搜索间相互 </a:t>
            </a:r>
            <a:r>
              <a:rPr lang="zh-CN" altLang="en-US" b="1" i="1" dirty="0">
                <a:solidFill>
                  <a:srgbClr val="FF0000"/>
                </a:solidFill>
              </a:rPr>
              <a:t>交流</a:t>
            </a:r>
            <a:r>
              <a:rPr lang="en-US" dirty="0"/>
              <a:t>! </a:t>
            </a:r>
          </a:p>
          <a:p>
            <a:r>
              <a:rPr lang="zh-CN" altLang="en-US" dirty="0"/>
              <a:t>还有什么其他的著名算法采用相同的思想</a:t>
            </a:r>
            <a:r>
              <a:rPr lang="en-US" dirty="0"/>
              <a:t>?</a:t>
            </a:r>
          </a:p>
          <a:p>
            <a:pPr lvl="1"/>
            <a:r>
              <a:rPr lang="zh-CN" altLang="en-US" dirty="0"/>
              <a:t>进化算法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997" y="3850218"/>
            <a:ext cx="2367004" cy="30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4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735" y="286604"/>
            <a:ext cx="8725515" cy="1450757"/>
          </a:xfrm>
        </p:spPr>
        <p:txBody>
          <a:bodyPr/>
          <a:lstStyle/>
          <a:p>
            <a:pPr eaLnBrk="1" hangingPunct="1"/>
            <a:r>
              <a:rPr lang="zh-CN" altLang="en-US" dirty="0"/>
              <a:t>基因遗传算法</a:t>
            </a:r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4400550"/>
            <a:ext cx="8572500" cy="1428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z="2100" dirty="0"/>
              <a:t>启发于自然选择</a:t>
            </a:r>
            <a:endParaRPr lang="en-US" sz="2100" dirty="0"/>
          </a:p>
          <a:p>
            <a:pPr lvl="1"/>
            <a:r>
              <a:rPr lang="zh-CN" altLang="en-US" dirty="0"/>
              <a:t>在每一步，基于目标函数</a:t>
            </a:r>
            <a:r>
              <a:rPr lang="en-US" altLang="zh-CN" dirty="0"/>
              <a:t>a fitness function</a:t>
            </a:r>
            <a:r>
              <a:rPr lang="zh-CN" altLang="en-US" dirty="0"/>
              <a:t>，选择保持</a:t>
            </a:r>
            <a:r>
              <a:rPr lang="en-US" dirty="0"/>
              <a:t> N </a:t>
            </a:r>
            <a:r>
              <a:rPr lang="zh-CN" altLang="en-US" dirty="0"/>
              <a:t>个最好的个体，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zh-CN" altLang="en-US" dirty="0"/>
              <a:t>个体对的操作：交错，随机翻转，产生变化的个体</a:t>
            </a:r>
            <a:endParaRPr lang="en-US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7" y="2114551"/>
            <a:ext cx="6293644" cy="186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0519" y="1848494"/>
            <a:ext cx="2169059" cy="2606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35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举例</a:t>
            </a:r>
            <a:r>
              <a:rPr lang="en-US" dirty="0"/>
              <a:t>: </a:t>
            </a:r>
            <a:r>
              <a:rPr lang="en-US" altLang="zh-CN" i="1" dirty="0"/>
              <a:t>8</a:t>
            </a:r>
            <a:r>
              <a:rPr lang="zh-CN" altLang="en-US" i="1" dirty="0"/>
              <a:t>皇后问题</a:t>
            </a:r>
            <a:endParaRPr lang="en-US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71750"/>
            <a:ext cx="7690598" cy="22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79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不确定搜索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550" y="2000250"/>
            <a:ext cx="4490943" cy="360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819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7" y="130927"/>
            <a:ext cx="7543800" cy="834273"/>
          </a:xfrm>
        </p:spPr>
        <p:txBody>
          <a:bodyPr/>
          <a:lstStyle/>
          <a:p>
            <a:r>
              <a:rPr lang="zh-CN" altLang="en-US" dirty="0"/>
              <a:t>在真实世界里搜索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1"/>
            <a:ext cx="6683305" cy="4729164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r>
              <a:rPr lang="zh-CN" altLang="en-US" dirty="0"/>
              <a:t>非确定性</a:t>
            </a:r>
            <a:r>
              <a:rPr lang="en-US" dirty="0"/>
              <a:t>: </a:t>
            </a:r>
            <a:r>
              <a:rPr lang="zh-CN" altLang="en-US" dirty="0"/>
              <a:t>行动有不可预测的影响</a:t>
            </a:r>
            <a:endParaRPr lang="en-US" dirty="0"/>
          </a:p>
          <a:p>
            <a:pPr lvl="1"/>
            <a:r>
              <a:rPr lang="zh-CN" altLang="en-US" dirty="0"/>
              <a:t>问题构建需允许多个行动输出</a:t>
            </a:r>
            <a:endParaRPr lang="en-US" dirty="0"/>
          </a:p>
          <a:p>
            <a:pPr lvl="1"/>
            <a:r>
              <a:rPr lang="zh-CN" altLang="en-US" dirty="0"/>
              <a:t>解则是</a:t>
            </a:r>
            <a:r>
              <a:rPr lang="en-US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条件化</a:t>
            </a:r>
            <a:r>
              <a:rPr lang="zh-CN" altLang="en-US" b="1" dirty="0">
                <a:solidFill>
                  <a:srgbClr val="FF0000"/>
                </a:solidFill>
              </a:rPr>
              <a:t>的规划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zh-CN" altLang="en-US" dirty="0"/>
              <a:t>新算法</a:t>
            </a:r>
            <a:r>
              <a:rPr lang="en-US" dirty="0"/>
              <a:t>: </a:t>
            </a:r>
            <a:r>
              <a:rPr lang="zh-CN" altLang="en-US" dirty="0"/>
              <a:t>与或搜索 </a:t>
            </a:r>
            <a:r>
              <a:rPr lang="en-US" altLang="zh-CN" dirty="0"/>
              <a:t>(</a:t>
            </a:r>
            <a:r>
              <a:rPr lang="en-US" dirty="0"/>
              <a:t>AND-OR </a:t>
            </a:r>
            <a:r>
              <a:rPr lang="en-US" altLang="zh-CN" dirty="0"/>
              <a:t>)</a:t>
            </a:r>
            <a:endParaRPr lang="en-US" dirty="0"/>
          </a:p>
          <a:p>
            <a:pPr lvl="1"/>
            <a:r>
              <a:rPr lang="zh-CN" altLang="en-US" dirty="0"/>
              <a:t>解规划中也可能有循环步骤</a:t>
            </a:r>
            <a:r>
              <a:rPr lang="en-US" dirty="0"/>
              <a:t>!</a:t>
            </a:r>
          </a:p>
          <a:p>
            <a:pPr lvl="1"/>
            <a:endParaRPr lang="en-US" dirty="0"/>
          </a:p>
          <a:p>
            <a:r>
              <a:rPr lang="zh-CN" altLang="en-US" dirty="0"/>
              <a:t>部分可观察性</a:t>
            </a:r>
            <a:r>
              <a:rPr lang="en-US" dirty="0"/>
              <a:t>: </a:t>
            </a:r>
            <a:r>
              <a:rPr lang="zh-CN" altLang="en-US" dirty="0"/>
              <a:t>感知的不是整个状态</a:t>
            </a:r>
            <a:endParaRPr lang="en-US" altLang="zh-CN" dirty="0"/>
          </a:p>
          <a:p>
            <a:pPr lvl="1"/>
            <a:r>
              <a:rPr lang="zh-CN" altLang="en-US" dirty="0"/>
              <a:t>可信状态（</a:t>
            </a:r>
            <a:r>
              <a:rPr lang="en-US" altLang="zh-CN" dirty="0"/>
              <a:t>belief state</a:t>
            </a:r>
            <a:r>
              <a:rPr lang="zh-CN" altLang="en-US" dirty="0"/>
              <a:t>） </a:t>
            </a:r>
            <a:r>
              <a:rPr lang="en-US" altLang="zh-CN" dirty="0"/>
              <a:t>= </a:t>
            </a:r>
            <a:r>
              <a:rPr lang="zh-CN" altLang="en-US" dirty="0"/>
              <a:t>智能体可能处在的状态集合</a:t>
            </a:r>
            <a:endParaRPr lang="en-US" altLang="zh-CN" dirty="0"/>
          </a:p>
          <a:p>
            <a:pPr lvl="1"/>
            <a:r>
              <a:rPr lang="zh-CN" altLang="en-US" dirty="0"/>
              <a:t>问题需在可信状态空间搜索</a:t>
            </a:r>
            <a:endParaRPr lang="en-US" altLang="zh-CN" dirty="0"/>
          </a:p>
          <a:p>
            <a:pPr lvl="1"/>
            <a:endParaRPr lang="en-US" altLang="zh-CN" dirty="0"/>
          </a:p>
          <a:p>
            <a:pPr marL="201168" lvl="1" indent="0">
              <a:buNone/>
            </a:pPr>
            <a:r>
              <a:rPr lang="zh-CN" altLang="en-US" dirty="0"/>
              <a:t>非确定性</a:t>
            </a:r>
            <a:r>
              <a:rPr lang="en-US" altLang="zh-CN" dirty="0"/>
              <a:t> </a:t>
            </a:r>
            <a:r>
              <a:rPr lang="zh-CN" altLang="en-US" b="1" i="1" dirty="0">
                <a:solidFill>
                  <a:srgbClr val="292934"/>
                </a:solidFill>
              </a:rPr>
              <a:t>和</a:t>
            </a:r>
            <a:r>
              <a:rPr lang="en-US" altLang="zh-CN" dirty="0"/>
              <a:t>  </a:t>
            </a:r>
            <a:r>
              <a:rPr lang="zh-CN" altLang="en-US" dirty="0"/>
              <a:t>部分可观察性</a:t>
            </a:r>
            <a:endParaRPr lang="en-US" altLang="zh-CN" dirty="0"/>
          </a:p>
          <a:p>
            <a:pPr marL="201168" lvl="1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949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849" y="608920"/>
            <a:ext cx="7543800" cy="79810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会出故障的吸尘器（行动的结果不确定性造成的）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48329"/>
            <a:ext cx="5407269" cy="4175171"/>
          </a:xfrm>
        </p:spPr>
        <p:txBody>
          <a:bodyPr/>
          <a:lstStyle/>
          <a:p>
            <a:r>
              <a:rPr lang="zh-CN" altLang="en-US" dirty="0"/>
              <a:t>如果格子有灰尘</a:t>
            </a:r>
            <a:r>
              <a:rPr lang="en-US" dirty="0"/>
              <a:t>, </a:t>
            </a:r>
            <a:r>
              <a:rPr lang="zh-CN" altLang="en-US" i="1" dirty="0">
                <a:solidFill>
                  <a:srgbClr val="CE00BB"/>
                </a:solidFill>
              </a:rPr>
              <a:t>吸尘</a:t>
            </a:r>
            <a:r>
              <a:rPr lang="en-US" dirty="0"/>
              <a:t> </a:t>
            </a:r>
            <a:r>
              <a:rPr lang="zh-CN" altLang="en-US" dirty="0"/>
              <a:t>可能也吸掉邻近格子里的灰尘</a:t>
            </a:r>
            <a:endParaRPr lang="en-US" altLang="zh-CN" dirty="0"/>
          </a:p>
          <a:p>
            <a:pPr lvl="1"/>
            <a:r>
              <a:rPr lang="zh-CN" altLang="en-US" dirty="0"/>
              <a:t>例如</a:t>
            </a:r>
            <a:r>
              <a:rPr lang="en-US" dirty="0"/>
              <a:t>, </a:t>
            </a:r>
            <a:r>
              <a:rPr lang="zh-CN" altLang="en-US" dirty="0"/>
              <a:t>状态</a:t>
            </a:r>
            <a:r>
              <a:rPr lang="en-US" dirty="0"/>
              <a:t> 1 </a:t>
            </a:r>
            <a:r>
              <a:rPr lang="zh-CN" altLang="en-US" dirty="0"/>
              <a:t>可能会到</a:t>
            </a:r>
            <a:r>
              <a:rPr lang="en-US" dirty="0"/>
              <a:t> 5 </a:t>
            </a:r>
            <a:r>
              <a:rPr lang="zh-CN" altLang="en-US" dirty="0"/>
              <a:t>或</a:t>
            </a:r>
            <a:r>
              <a:rPr lang="en-US" dirty="0"/>
              <a:t> 7</a:t>
            </a:r>
          </a:p>
          <a:p>
            <a:r>
              <a:rPr lang="zh-CN" altLang="en-US" dirty="0"/>
              <a:t>如果格子是干净的</a:t>
            </a:r>
            <a:r>
              <a:rPr lang="en-US" dirty="0"/>
              <a:t>, </a:t>
            </a:r>
            <a:r>
              <a:rPr lang="zh-CN" altLang="en-US" i="1" dirty="0">
                <a:solidFill>
                  <a:srgbClr val="CE00BB"/>
                </a:solidFill>
              </a:rPr>
              <a:t>吸尘</a:t>
            </a:r>
            <a:r>
              <a:rPr lang="en-US" dirty="0"/>
              <a:t> </a:t>
            </a:r>
            <a:r>
              <a:rPr lang="zh-CN" altLang="en-US" dirty="0"/>
              <a:t>也可能会发生故障，放些灰尘在上面</a:t>
            </a:r>
            <a:endParaRPr lang="en-US" altLang="zh-CN" dirty="0"/>
          </a:p>
          <a:p>
            <a:pPr lvl="1"/>
            <a:r>
              <a:rPr lang="zh-CN" altLang="en-US" dirty="0"/>
              <a:t>例如</a:t>
            </a:r>
            <a:r>
              <a:rPr lang="en-US" dirty="0"/>
              <a:t>, </a:t>
            </a:r>
            <a:r>
              <a:rPr lang="zh-CN" altLang="en-US" dirty="0"/>
              <a:t>状态</a:t>
            </a:r>
            <a:r>
              <a:rPr lang="en-US" dirty="0"/>
              <a:t> 4 </a:t>
            </a:r>
            <a:r>
              <a:rPr lang="zh-CN" altLang="en-US" dirty="0"/>
              <a:t>可能会到</a:t>
            </a:r>
            <a:r>
              <a:rPr lang="en-US" dirty="0"/>
              <a:t> 4 </a:t>
            </a:r>
            <a:r>
              <a:rPr lang="zh-CN" altLang="en-US" dirty="0"/>
              <a:t>或</a:t>
            </a:r>
            <a:r>
              <a:rPr lang="en-US" dirty="0"/>
              <a:t> 2</a:t>
            </a:r>
          </a:p>
        </p:txBody>
      </p:sp>
      <p:pic>
        <p:nvPicPr>
          <p:cNvPr id="5" name="Picture 4" descr="vacuum2-stat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26" y="1765300"/>
            <a:ext cx="3844100" cy="39985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418979" y="2243387"/>
            <a:ext cx="395654" cy="1029312"/>
            <a:chOff x="11225306" y="2243387"/>
            <a:chExt cx="527538" cy="1029312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1225307" y="2243387"/>
              <a:ext cx="6011" cy="1029312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225306" y="2817143"/>
              <a:ext cx="26737" cy="416479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225306" y="2790407"/>
              <a:ext cx="527538" cy="52445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1425832" y="2817143"/>
              <a:ext cx="307474" cy="374316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172278" y="2148330"/>
            <a:ext cx="547826" cy="2874211"/>
            <a:chOff x="8229703" y="2148329"/>
            <a:chExt cx="730435" cy="2874211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8229703" y="2175066"/>
              <a:ext cx="422961" cy="1783852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639296" y="2148329"/>
              <a:ext cx="320842" cy="2874211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8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11038"/>
          </a:xfrm>
        </p:spPr>
        <p:txBody>
          <a:bodyPr>
            <a:normAutofit/>
          </a:bodyPr>
          <a:lstStyle/>
          <a:p>
            <a:r>
              <a:rPr lang="zh-CN" altLang="en-US" dirty="0"/>
              <a:t>问题建立（</a:t>
            </a:r>
            <a:r>
              <a:rPr lang="en-US" altLang="zh-CN" dirty="0"/>
              <a:t>problem formulation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81" y="2138946"/>
            <a:ext cx="5014547" cy="4267023"/>
          </a:xfrm>
        </p:spPr>
        <p:txBody>
          <a:bodyPr/>
          <a:lstStyle/>
          <a:p>
            <a:r>
              <a:rPr lang="en-US" dirty="0">
                <a:solidFill>
                  <a:srgbClr val="CE00BB"/>
                </a:solidFill>
              </a:rPr>
              <a:t>Results(</a:t>
            </a:r>
            <a:r>
              <a:rPr lang="en-US" dirty="0" err="1">
                <a:solidFill>
                  <a:srgbClr val="CE00BB"/>
                </a:solidFill>
              </a:rPr>
              <a:t>s,a</a:t>
            </a:r>
            <a:r>
              <a:rPr lang="en-US" dirty="0">
                <a:solidFill>
                  <a:srgbClr val="CE00BB"/>
                </a:solidFill>
              </a:rPr>
              <a:t>)</a:t>
            </a:r>
            <a:r>
              <a:rPr lang="en-US" dirty="0"/>
              <a:t> </a:t>
            </a:r>
            <a:r>
              <a:rPr lang="zh-CN" altLang="en-US" dirty="0"/>
              <a:t>返回一个</a:t>
            </a:r>
            <a:r>
              <a:rPr lang="zh-CN" altLang="en-US" dirty="0">
                <a:solidFill>
                  <a:srgbClr val="FF0000"/>
                </a:solidFill>
              </a:rPr>
              <a:t>状态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zh-CN" altLang="en-US" b="1" i="1" dirty="0">
                <a:solidFill>
                  <a:srgbClr val="FF0000"/>
                </a:solidFill>
              </a:rPr>
              <a:t>集合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FF"/>
                </a:solidFill>
              </a:rPr>
              <a:t>Results(1,</a:t>
            </a:r>
            <a:r>
              <a:rPr lang="zh-CN" altLang="en-US" dirty="0">
                <a:solidFill>
                  <a:srgbClr val="0000FF"/>
                </a:solidFill>
              </a:rPr>
              <a:t>吸尘</a:t>
            </a:r>
            <a:r>
              <a:rPr lang="en-US" dirty="0">
                <a:solidFill>
                  <a:srgbClr val="0000FF"/>
                </a:solidFill>
              </a:rPr>
              <a:t>) = {5,7}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Results(4,</a:t>
            </a:r>
            <a:r>
              <a:rPr lang="zh-CN" altLang="en-US" dirty="0">
                <a:solidFill>
                  <a:srgbClr val="0000FF"/>
                </a:solidFill>
              </a:rPr>
              <a:t>吸尘</a:t>
            </a:r>
            <a:r>
              <a:rPr lang="en-US" dirty="0">
                <a:solidFill>
                  <a:srgbClr val="0000FF"/>
                </a:solidFill>
              </a:rPr>
              <a:t>) = {2,4}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Results(1,</a:t>
            </a:r>
            <a:r>
              <a:rPr lang="zh-CN" altLang="en-US" dirty="0">
                <a:solidFill>
                  <a:srgbClr val="008000"/>
                </a:solidFill>
              </a:rPr>
              <a:t>向右</a:t>
            </a:r>
            <a:r>
              <a:rPr lang="en-US" dirty="0">
                <a:solidFill>
                  <a:srgbClr val="008000"/>
                </a:solidFill>
              </a:rPr>
              <a:t>) = {2}</a:t>
            </a:r>
          </a:p>
          <a:p>
            <a:r>
              <a:rPr lang="zh-CN" altLang="en-US" dirty="0"/>
              <a:t>其他的都和以前一样</a:t>
            </a:r>
            <a:endParaRPr lang="en-US" dirty="0"/>
          </a:p>
        </p:txBody>
      </p:sp>
      <p:pic>
        <p:nvPicPr>
          <p:cNvPr id="4" name="Picture 3" descr="vacuum2-stat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56" y="1765300"/>
            <a:ext cx="3394370" cy="3998546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172278" y="2148330"/>
            <a:ext cx="2642356" cy="2874211"/>
            <a:chOff x="8229703" y="2148329"/>
            <a:chExt cx="3523139" cy="2874211"/>
          </a:xfrm>
        </p:grpSpPr>
        <p:grpSp>
          <p:nvGrpSpPr>
            <p:cNvPr id="43" name="Group 42"/>
            <p:cNvGrpSpPr/>
            <p:nvPr/>
          </p:nvGrpSpPr>
          <p:grpSpPr>
            <a:xfrm>
              <a:off x="11225303" y="2243387"/>
              <a:ext cx="527539" cy="1029312"/>
              <a:chOff x="11225303" y="2243387"/>
              <a:chExt cx="527539" cy="10293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1225304" y="2243387"/>
                <a:ext cx="6011" cy="1029312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1225306" y="2817143"/>
                <a:ext cx="26737" cy="416479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1225303" y="2790407"/>
                <a:ext cx="527539" cy="52445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11425833" y="2817143"/>
                <a:ext cx="307475" cy="374316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8229703" y="2148329"/>
              <a:ext cx="730435" cy="2874211"/>
              <a:chOff x="8229703" y="2148329"/>
              <a:chExt cx="730435" cy="287421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8229703" y="2175066"/>
                <a:ext cx="422961" cy="1783852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8639296" y="2148329"/>
                <a:ext cx="320842" cy="2874211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Arrow Connector 36"/>
          <p:cNvCxnSpPr/>
          <p:nvPr/>
        </p:nvCxnSpPr>
        <p:spPr>
          <a:xfrm>
            <a:off x="6466974" y="2138947"/>
            <a:ext cx="1383632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7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401"/>
            <a:ext cx="8229600" cy="990600"/>
          </a:xfrm>
        </p:spPr>
        <p:txBody>
          <a:bodyPr/>
          <a:lstStyle/>
          <a:p>
            <a:r>
              <a:rPr lang="zh-CN" altLang="en-US" dirty="0"/>
              <a:t>条件化的解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02541"/>
            <a:ext cx="5442490" cy="4697795"/>
          </a:xfrm>
        </p:spPr>
        <p:txBody>
          <a:bodyPr>
            <a:normAutofit/>
          </a:bodyPr>
          <a:lstStyle/>
          <a:p>
            <a:r>
              <a:rPr lang="en-US" dirty="0"/>
              <a:t>从状态 1, </a:t>
            </a:r>
            <a:r>
              <a:rPr lang="zh-CN" altLang="en-US" dirty="0"/>
              <a:t>行动</a:t>
            </a:r>
            <a:r>
              <a:rPr lang="en-US" dirty="0"/>
              <a:t> [</a:t>
            </a:r>
            <a:r>
              <a:rPr lang="zh-CN" altLang="en-US" dirty="0"/>
              <a:t>吸尘</a:t>
            </a:r>
            <a:r>
              <a:rPr lang="en-US" dirty="0"/>
              <a:t>] </a:t>
            </a:r>
            <a:r>
              <a:rPr lang="zh-CN" altLang="en-US" dirty="0"/>
              <a:t>能解决问题吗？</a:t>
            </a:r>
            <a:endParaRPr lang="en-US" dirty="0"/>
          </a:p>
          <a:p>
            <a:pPr lvl="1"/>
            <a:r>
              <a:rPr lang="zh-CN" altLang="en-US" dirty="0"/>
              <a:t>不必然</a:t>
            </a:r>
            <a:r>
              <a:rPr lang="en-US" dirty="0"/>
              <a:t>!</a:t>
            </a:r>
          </a:p>
          <a:p>
            <a:r>
              <a:rPr lang="zh-CN" altLang="en-US" dirty="0"/>
              <a:t>那么</a:t>
            </a:r>
            <a:r>
              <a:rPr lang="en-US" dirty="0"/>
              <a:t> [</a:t>
            </a:r>
            <a:r>
              <a:rPr lang="zh-CN" altLang="en-US" dirty="0"/>
              <a:t>吸尘</a:t>
            </a:r>
            <a:r>
              <a:rPr lang="en-US" dirty="0"/>
              <a:t>,</a:t>
            </a:r>
            <a:r>
              <a:rPr lang="zh-CN" altLang="en-US" dirty="0"/>
              <a:t>右移</a:t>
            </a:r>
            <a:r>
              <a:rPr lang="en-US" dirty="0"/>
              <a:t>,</a:t>
            </a:r>
            <a:r>
              <a:rPr lang="zh-CN" altLang="en-US" dirty="0"/>
              <a:t>吸尘</a:t>
            </a:r>
            <a:r>
              <a:rPr lang="en-US" dirty="0"/>
              <a:t>]?</a:t>
            </a:r>
          </a:p>
          <a:p>
            <a:pPr lvl="1"/>
            <a:r>
              <a:rPr lang="zh-CN" altLang="en-US" dirty="0"/>
              <a:t>不必然</a:t>
            </a:r>
            <a:r>
              <a:rPr lang="en-US" dirty="0"/>
              <a:t>!</a:t>
            </a:r>
          </a:p>
          <a:p>
            <a:r>
              <a:rPr lang="en-US" dirty="0"/>
              <a:t>[</a:t>
            </a:r>
            <a:r>
              <a:rPr lang="zh-CN" altLang="en-US" dirty="0"/>
              <a:t>吸尘</a:t>
            </a:r>
            <a:r>
              <a:rPr lang="en-US" dirty="0"/>
              <a:t>; </a:t>
            </a:r>
            <a:r>
              <a:rPr lang="en-US" b="1" dirty="0">
                <a:solidFill>
                  <a:srgbClr val="CE00BB"/>
                </a:solidFill>
              </a:rPr>
              <a:t>if</a:t>
            </a:r>
            <a:r>
              <a:rPr lang="en-US" dirty="0"/>
              <a:t> </a:t>
            </a:r>
            <a:r>
              <a:rPr lang="zh-CN" altLang="en-US" dirty="0"/>
              <a:t>状态</a:t>
            </a:r>
            <a:r>
              <a:rPr lang="en-US" dirty="0"/>
              <a:t>=5 </a:t>
            </a:r>
            <a:r>
              <a:rPr lang="en-US" dirty="0">
                <a:solidFill>
                  <a:srgbClr val="CE00BB"/>
                </a:solidFill>
              </a:rPr>
              <a:t>then</a:t>
            </a:r>
            <a:r>
              <a:rPr lang="en-US" dirty="0"/>
              <a:t> [</a:t>
            </a:r>
            <a:r>
              <a:rPr lang="zh-CN" altLang="en-US" dirty="0"/>
              <a:t>右移</a:t>
            </a:r>
            <a:r>
              <a:rPr lang="en-US" dirty="0"/>
              <a:t>,</a:t>
            </a:r>
            <a:r>
              <a:rPr lang="zh-CN" altLang="en-US" dirty="0"/>
              <a:t>吸尘</a:t>
            </a:r>
            <a:r>
              <a:rPr lang="en-US" dirty="0"/>
              <a:t>] </a:t>
            </a:r>
            <a:r>
              <a:rPr lang="en-US" dirty="0">
                <a:solidFill>
                  <a:srgbClr val="CE00BB"/>
                </a:solidFill>
              </a:rPr>
              <a:t>else</a:t>
            </a:r>
            <a:r>
              <a:rPr lang="en-US" dirty="0"/>
              <a:t> []]</a:t>
            </a:r>
          </a:p>
          <a:p>
            <a:r>
              <a:rPr lang="zh-CN" altLang="en-US" dirty="0"/>
              <a:t>这是一个</a:t>
            </a:r>
            <a:r>
              <a:rPr lang="en-US" dirty="0"/>
              <a:t> </a:t>
            </a:r>
            <a:r>
              <a:rPr lang="zh-CN" altLang="en-US" b="1" i="1" dirty="0">
                <a:solidFill>
                  <a:srgbClr val="FF0000"/>
                </a:solidFill>
              </a:rPr>
              <a:t>依情况而定的解</a:t>
            </a:r>
            <a:r>
              <a:rPr lang="en-US" b="1" i="1" dirty="0">
                <a:solidFill>
                  <a:srgbClr val="FF0000"/>
                </a:solidFill>
              </a:rPr>
              <a:t>    </a:t>
            </a:r>
            <a:r>
              <a:rPr lang="en-US" dirty="0"/>
              <a:t>(</a:t>
            </a:r>
            <a:r>
              <a:rPr lang="zh-CN" altLang="en-US" dirty="0"/>
              <a:t>分支化或</a:t>
            </a:r>
            <a:r>
              <a:rPr lang="en-US" dirty="0"/>
              <a:t> </a:t>
            </a:r>
            <a:r>
              <a:rPr lang="zh-CN" altLang="en-US" b="1" i="1" dirty="0">
                <a:solidFill>
                  <a:srgbClr val="FF0000"/>
                </a:solidFill>
              </a:rPr>
              <a:t>条件性规划</a:t>
            </a:r>
            <a:r>
              <a:rPr lang="en-US" dirty="0"/>
              <a:t>)</a:t>
            </a:r>
          </a:p>
          <a:p>
            <a:r>
              <a:rPr lang="zh-CN" altLang="en-US" dirty="0"/>
              <a:t>如何找到这样的解</a:t>
            </a:r>
            <a:r>
              <a:rPr lang="en-US" dirty="0"/>
              <a:t>?</a:t>
            </a:r>
          </a:p>
        </p:txBody>
      </p:sp>
      <p:pic>
        <p:nvPicPr>
          <p:cNvPr id="4" name="Picture 3" descr="vacuum2-stat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56" y="1765300"/>
            <a:ext cx="3394370" cy="399854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466974" y="2138947"/>
            <a:ext cx="1383632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172278" y="2148330"/>
            <a:ext cx="2642356" cy="2874211"/>
            <a:chOff x="8229703" y="2148329"/>
            <a:chExt cx="3523141" cy="2874211"/>
          </a:xfrm>
        </p:grpSpPr>
        <p:grpSp>
          <p:nvGrpSpPr>
            <p:cNvPr id="16" name="Group 15"/>
            <p:cNvGrpSpPr/>
            <p:nvPr/>
          </p:nvGrpSpPr>
          <p:grpSpPr>
            <a:xfrm>
              <a:off x="11225306" y="2243387"/>
              <a:ext cx="527538" cy="1029312"/>
              <a:chOff x="11225306" y="2243387"/>
              <a:chExt cx="527538" cy="1029312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11225307" y="2243387"/>
                <a:ext cx="6011" cy="1029312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11225306" y="2817143"/>
                <a:ext cx="26737" cy="416479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1225306" y="2790407"/>
                <a:ext cx="527538" cy="52445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11425832" y="2817143"/>
                <a:ext cx="307474" cy="374316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8229703" y="2148329"/>
              <a:ext cx="730435" cy="2874211"/>
              <a:chOff x="8229703" y="2148329"/>
              <a:chExt cx="730435" cy="287421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8229703" y="2175066"/>
                <a:ext cx="422961" cy="1783852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8639296" y="2148329"/>
                <a:ext cx="320842" cy="2874211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线形标注 1 4"/>
          <p:cNvSpPr/>
          <p:nvPr/>
        </p:nvSpPr>
        <p:spPr>
          <a:xfrm>
            <a:off x="3274142" y="5209044"/>
            <a:ext cx="1852317" cy="1109604"/>
          </a:xfrm>
          <a:prstGeom prst="borderCallout1">
            <a:avLst>
              <a:gd name="adj1" fmla="val -7365"/>
              <a:gd name="adj2" fmla="val 51461"/>
              <a:gd name="adj3" fmla="val -156268"/>
              <a:gd name="adj4" fmla="val 91929"/>
            </a:avLst>
          </a:prstGeom>
          <a:ln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这是一个解</a:t>
            </a:r>
          </a:p>
        </p:txBody>
      </p:sp>
    </p:spTree>
    <p:extLst>
      <p:ext uri="{BB962C8B-B14F-4D97-AF65-F5344CB8AC3E}">
        <p14:creationId xmlns:p14="http://schemas.microsoft.com/office/powerpoint/2010/main" val="11411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401"/>
            <a:ext cx="8229600" cy="507999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与或搜索树</a:t>
            </a:r>
            <a:r>
              <a:rPr lang="en-US" altLang="zh-CN" dirty="0"/>
              <a:t>(And-Or search trees)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799"/>
            <a:ext cx="3341653" cy="4297365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或</a:t>
            </a:r>
            <a:r>
              <a:rPr lang="en-US" sz="2000" dirty="0"/>
              <a:t>-</a:t>
            </a:r>
            <a:r>
              <a:rPr lang="zh-CN" altLang="en-US" sz="2000" dirty="0"/>
              <a:t>节点</a:t>
            </a:r>
            <a:r>
              <a:rPr lang="en-US" sz="2000" dirty="0"/>
              <a:t>: </a:t>
            </a:r>
          </a:p>
          <a:p>
            <a:pPr lvl="1"/>
            <a:r>
              <a:rPr lang="zh-CN" altLang="en-US" sz="1800" dirty="0"/>
              <a:t>智能体选择行动</a:t>
            </a:r>
            <a:r>
              <a:rPr lang="en-US" sz="1800" dirty="0"/>
              <a:t>; </a:t>
            </a:r>
          </a:p>
          <a:p>
            <a:pPr lvl="1"/>
            <a:r>
              <a:rPr lang="zh-CN" altLang="en-US" sz="1800" b="1" i="1" dirty="0">
                <a:solidFill>
                  <a:srgbClr val="0000FF"/>
                </a:solidFill>
              </a:rPr>
              <a:t>至少一个分支</a:t>
            </a:r>
            <a:r>
              <a:rPr lang="en-US" sz="1800" b="1" i="1" dirty="0">
                <a:solidFill>
                  <a:srgbClr val="0000FF"/>
                </a:solidFill>
              </a:rPr>
              <a:t> </a:t>
            </a:r>
            <a:r>
              <a:rPr lang="zh-CN" altLang="en-US" sz="1800" dirty="0"/>
              <a:t>能得到解即成功</a:t>
            </a:r>
            <a:endParaRPr lang="en-US" sz="1800" dirty="0"/>
          </a:p>
          <a:p>
            <a:r>
              <a:rPr lang="zh-CN" altLang="en-US" sz="2000" dirty="0"/>
              <a:t>与</a:t>
            </a:r>
            <a:r>
              <a:rPr lang="en-US" sz="2000" dirty="0"/>
              <a:t>-</a:t>
            </a:r>
            <a:r>
              <a:rPr lang="zh-CN" altLang="en-US" sz="2000" dirty="0"/>
              <a:t>节点</a:t>
            </a:r>
            <a:r>
              <a:rPr lang="en-US" sz="2000" dirty="0"/>
              <a:t>:</a:t>
            </a:r>
          </a:p>
          <a:p>
            <a:pPr lvl="1"/>
            <a:r>
              <a:rPr lang="zh-CN" altLang="en-US" sz="1800" dirty="0"/>
              <a:t>自然选择行动的影响</a:t>
            </a:r>
            <a:r>
              <a:rPr lang="en-US" sz="1800" dirty="0"/>
              <a:t>;</a:t>
            </a:r>
          </a:p>
          <a:p>
            <a:pPr lvl="1"/>
            <a:r>
              <a:rPr lang="zh-CN" altLang="en-US" sz="1800" b="1" i="1" dirty="0">
                <a:solidFill>
                  <a:srgbClr val="0000FF"/>
                </a:solidFill>
              </a:rPr>
              <a:t>所有分支</a:t>
            </a:r>
            <a:r>
              <a:rPr lang="en-US" sz="1800" b="1" i="1" dirty="0">
                <a:solidFill>
                  <a:srgbClr val="0000FF"/>
                </a:solidFill>
              </a:rPr>
              <a:t> </a:t>
            </a:r>
            <a:r>
              <a:rPr lang="zh-CN" altLang="en-US" sz="1800" dirty="0"/>
              <a:t>必须都能被求解，否则失败</a:t>
            </a:r>
            <a:endParaRPr lang="en-US" altLang="zh-CN" sz="1800" dirty="0"/>
          </a:p>
          <a:p>
            <a:pPr lvl="1"/>
            <a:endParaRPr lang="en-US" altLang="zh-CN" sz="1800" dirty="0"/>
          </a:p>
          <a:p>
            <a:r>
              <a:rPr lang="zh-CN" altLang="en-US" sz="2000" dirty="0"/>
              <a:t>两种节点</a:t>
            </a:r>
            <a:r>
              <a:rPr lang="zh-CN" altLang="en-US" dirty="0"/>
              <a:t>按层</a:t>
            </a:r>
            <a:r>
              <a:rPr lang="zh-CN" altLang="en-US" sz="2000" dirty="0"/>
              <a:t>交替排列</a:t>
            </a:r>
            <a:endParaRPr lang="en-US" sz="2000" dirty="0"/>
          </a:p>
        </p:txBody>
      </p:sp>
      <p:pic>
        <p:nvPicPr>
          <p:cNvPr id="4" name="Picture 3" descr="erratic-vacuum-and-or-pla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50" y="1119348"/>
            <a:ext cx="6010551" cy="56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9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sz="6000" dirty="0"/>
              <a:t>人工智能导论：局部搜索和不确定搜索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75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与或搜索树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1"/>
            <a:ext cx="4286250" cy="3546873"/>
          </a:xfrm>
        </p:spPr>
        <p:txBody>
          <a:bodyPr/>
          <a:lstStyle/>
          <a:p>
            <a:r>
              <a:rPr lang="zh-CN" altLang="en-US" dirty="0"/>
              <a:t>树节点</a:t>
            </a:r>
            <a:endParaRPr lang="en-US" dirty="0"/>
          </a:p>
          <a:p>
            <a:pPr lvl="1"/>
            <a:r>
              <a:rPr lang="zh-CN" altLang="en-US" dirty="0"/>
              <a:t>选择不同行动</a:t>
            </a:r>
            <a:r>
              <a:rPr lang="en-US" dirty="0"/>
              <a:t> (OR)</a:t>
            </a:r>
          </a:p>
          <a:p>
            <a:pPr lvl="1"/>
            <a:r>
              <a:rPr lang="zh-CN" altLang="en-US" dirty="0"/>
              <a:t>同一行动可能的不同结果</a:t>
            </a:r>
            <a:r>
              <a:rPr lang="en-US" dirty="0"/>
              <a:t> (AND)</a:t>
            </a:r>
          </a:p>
          <a:p>
            <a:r>
              <a:rPr lang="zh-CN" altLang="en-US" dirty="0"/>
              <a:t>条件化的搜索解</a:t>
            </a:r>
            <a:endParaRPr lang="en-US" dirty="0"/>
          </a:p>
          <a:p>
            <a:pPr lvl="1"/>
            <a:r>
              <a:rPr lang="zh-CN" altLang="en-US" dirty="0"/>
              <a:t>还是一个树，条件化选择行动</a:t>
            </a:r>
            <a:r>
              <a:rPr lang="en-US" dirty="0"/>
              <a:t> (if this, do that, else if…)</a:t>
            </a:r>
          </a:p>
          <a:p>
            <a:pPr lvl="1"/>
            <a:r>
              <a:rPr lang="zh-CN" altLang="en-US" dirty="0"/>
              <a:t>也有可能存在循环</a:t>
            </a:r>
            <a:endParaRPr lang="en-US" dirty="0"/>
          </a:p>
        </p:txBody>
      </p:sp>
      <p:pic>
        <p:nvPicPr>
          <p:cNvPr id="4" name="Picture 3" descr="erratic-vacuum-and-or-pla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13" y="1696761"/>
            <a:ext cx="4613747" cy="42470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15100" y="2057400"/>
            <a:ext cx="2343150" cy="268605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6229350" y="4514850"/>
            <a:ext cx="1143000" cy="142875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343400" y="3429000"/>
            <a:ext cx="1314450" cy="12573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4914900" y="3257550"/>
            <a:ext cx="457200" cy="17145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639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AND-OR </a:t>
            </a:r>
            <a:r>
              <a:rPr lang="zh-CN" altLang="en-US" dirty="0"/>
              <a:t>搜索策略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905001"/>
            <a:ext cx="7658100" cy="35468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AND-OR search: </a:t>
            </a:r>
            <a:r>
              <a:rPr lang="zh-CN" altLang="en-US" dirty="0"/>
              <a:t>调用</a:t>
            </a:r>
            <a:r>
              <a:rPr lang="en-US" dirty="0"/>
              <a:t> OR-Search </a:t>
            </a:r>
            <a:r>
              <a:rPr lang="zh-CN" altLang="en-US" dirty="0"/>
              <a:t>在根节点上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OR-search(node): </a:t>
            </a:r>
            <a:r>
              <a:rPr lang="zh-CN" altLang="en-US" dirty="0"/>
              <a:t>如果在任意一个行动的结果集合上</a:t>
            </a:r>
            <a:r>
              <a:rPr lang="en-US" dirty="0"/>
              <a:t> AND-search </a:t>
            </a:r>
            <a:r>
              <a:rPr lang="zh-CN" altLang="en-US" dirty="0"/>
              <a:t>获得成功，则返回成功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AND-search(set of nodes): </a:t>
            </a:r>
            <a:r>
              <a:rPr lang="zh-CN" altLang="en-US" dirty="0"/>
              <a:t>如果</a:t>
            </a:r>
            <a:r>
              <a:rPr lang="en-US" dirty="0"/>
              <a:t>OR-search </a:t>
            </a:r>
            <a:r>
              <a:rPr lang="zh-CN" altLang="en-US" dirty="0"/>
              <a:t>在这个集合内的所有节点上都成功，则返回成功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7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956"/>
            <a:ext cx="8229600" cy="990600"/>
          </a:xfrm>
        </p:spPr>
        <p:txBody>
          <a:bodyPr>
            <a:normAutofit/>
          </a:bodyPr>
          <a:lstStyle/>
          <a:p>
            <a:r>
              <a:rPr lang="zh-CN" altLang="en-US" dirty="0"/>
              <a:t>与或搜索算法（递归，深度优先）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58297"/>
            <a:ext cx="9144000" cy="4999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E00BB"/>
                </a:solidFill>
              </a:rPr>
              <a:t>Function</a:t>
            </a:r>
            <a:r>
              <a:rPr lang="en-US" sz="2000" b="1" dirty="0"/>
              <a:t> </a:t>
            </a:r>
            <a:r>
              <a:rPr lang="zh-CN" altLang="en-US" sz="2000" dirty="0">
                <a:solidFill>
                  <a:srgbClr val="008000"/>
                </a:solidFill>
              </a:rPr>
              <a:t>与或图搜索</a:t>
            </a:r>
            <a:r>
              <a:rPr lang="en-US" sz="2000" dirty="0"/>
              <a:t>(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) </a:t>
            </a:r>
            <a:r>
              <a:rPr lang="en-US" sz="2000" b="1" dirty="0">
                <a:solidFill>
                  <a:srgbClr val="CE00BB"/>
                </a:solidFill>
              </a:rPr>
              <a:t>returns</a:t>
            </a:r>
            <a:r>
              <a:rPr lang="en-US" sz="2000" b="1" dirty="0"/>
              <a:t> </a:t>
            </a:r>
            <a:r>
              <a:rPr lang="zh-CN" altLang="en-US" sz="2000" dirty="0"/>
              <a:t>一个条件性规划</a:t>
            </a:r>
            <a:r>
              <a:rPr lang="en-US" sz="2000" dirty="0"/>
              <a:t>, </a:t>
            </a:r>
            <a:r>
              <a:rPr lang="zh-CN" altLang="en-US" sz="2000" dirty="0"/>
              <a:t>或失败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zh-CN" altLang="en-US" sz="2000" dirty="0">
                <a:solidFill>
                  <a:srgbClr val="008000"/>
                </a:solidFill>
              </a:rPr>
              <a:t>或</a:t>
            </a:r>
            <a:r>
              <a:rPr lang="en-US" altLang="zh-CN" sz="2000" dirty="0">
                <a:solidFill>
                  <a:srgbClr val="008000"/>
                </a:solidFill>
              </a:rPr>
              <a:t>-</a:t>
            </a:r>
            <a:r>
              <a:rPr lang="zh-CN" altLang="en-US" sz="2000" dirty="0">
                <a:solidFill>
                  <a:srgbClr val="008000"/>
                </a:solidFill>
              </a:rPr>
              <a:t>搜索</a:t>
            </a:r>
            <a:r>
              <a:rPr lang="en-US" sz="2000" dirty="0"/>
              <a:t>(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.</a:t>
            </a:r>
            <a:r>
              <a:rPr lang="zh-CN" altLang="en-US" sz="2000" dirty="0"/>
              <a:t>初始状态</a:t>
            </a:r>
            <a:r>
              <a:rPr lang="en-US" sz="2000" dirty="0"/>
              <a:t>, 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, [])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CE00BB"/>
                </a:solidFill>
              </a:rPr>
              <a:t>Function</a:t>
            </a:r>
            <a:r>
              <a:rPr lang="en-US" sz="2000" b="1" dirty="0"/>
              <a:t> </a:t>
            </a:r>
            <a:r>
              <a:rPr lang="zh-CN" altLang="en-US" sz="2000" dirty="0">
                <a:solidFill>
                  <a:srgbClr val="008000"/>
                </a:solidFill>
              </a:rPr>
              <a:t>或</a:t>
            </a:r>
            <a:r>
              <a:rPr lang="en-US" sz="2000" dirty="0">
                <a:solidFill>
                  <a:srgbClr val="008000"/>
                </a:solidFill>
              </a:rPr>
              <a:t>-</a:t>
            </a:r>
            <a:r>
              <a:rPr lang="zh-CN" altLang="en-US" sz="2000" dirty="0">
                <a:solidFill>
                  <a:srgbClr val="008000"/>
                </a:solidFill>
              </a:rPr>
              <a:t>搜索</a:t>
            </a:r>
            <a:r>
              <a:rPr lang="en-US" sz="2000" dirty="0"/>
              <a:t>(</a:t>
            </a:r>
            <a:r>
              <a:rPr lang="zh-CN" altLang="en-US" sz="2000" dirty="0">
                <a:solidFill>
                  <a:srgbClr val="0000FF"/>
                </a:solidFill>
              </a:rPr>
              <a:t>状态</a:t>
            </a:r>
            <a:r>
              <a:rPr lang="en-US" sz="2000" dirty="0"/>
              <a:t>, 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, </a:t>
            </a:r>
            <a:r>
              <a:rPr lang="zh-CN" altLang="en-US" sz="2000" dirty="0">
                <a:solidFill>
                  <a:srgbClr val="0000FF"/>
                </a:solidFill>
              </a:rPr>
              <a:t>路径</a:t>
            </a:r>
            <a:r>
              <a:rPr lang="en-US" sz="2000" dirty="0"/>
              <a:t>) </a:t>
            </a:r>
            <a:r>
              <a:rPr lang="en-US" sz="2000" b="1" dirty="0">
                <a:solidFill>
                  <a:srgbClr val="CE00BB"/>
                </a:solidFill>
              </a:rPr>
              <a:t>returns</a:t>
            </a:r>
            <a:r>
              <a:rPr lang="zh-CN" altLang="en-US" sz="2000" dirty="0"/>
              <a:t>一个条件性规划</a:t>
            </a:r>
            <a:r>
              <a:rPr lang="en-US" altLang="zh-CN" sz="2000" dirty="0"/>
              <a:t>, </a:t>
            </a:r>
            <a:r>
              <a:rPr lang="zh-CN" altLang="en-US" sz="2000" dirty="0"/>
              <a:t>或失败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    </a:t>
            </a:r>
            <a:r>
              <a:rPr lang="en-US" sz="2000" b="1" dirty="0">
                <a:solidFill>
                  <a:srgbClr val="CE00BB"/>
                </a:solidFill>
              </a:rPr>
              <a:t>if</a:t>
            </a:r>
            <a:r>
              <a:rPr lang="en-US" sz="2000" b="1" dirty="0"/>
              <a:t> 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.goal-test(</a:t>
            </a:r>
            <a:r>
              <a:rPr lang="zh-CN" altLang="en-US" sz="2000" dirty="0">
                <a:solidFill>
                  <a:srgbClr val="0000FF"/>
                </a:solidFill>
              </a:rPr>
              <a:t>状态</a:t>
            </a:r>
            <a:r>
              <a:rPr lang="en-US" sz="2000" dirty="0"/>
              <a:t>) </a:t>
            </a:r>
            <a:r>
              <a:rPr lang="en-US" sz="2000" b="1" dirty="0">
                <a:solidFill>
                  <a:srgbClr val="CE00BB"/>
                </a:solidFill>
              </a:rPr>
              <a:t>then return </a:t>
            </a:r>
            <a:r>
              <a:rPr lang="zh-CN" altLang="en-US" sz="2000" b="1" dirty="0">
                <a:solidFill>
                  <a:srgbClr val="292934"/>
                </a:solidFill>
              </a:rPr>
              <a:t>空规划</a:t>
            </a:r>
            <a:endParaRPr lang="en-US" sz="2000" dirty="0">
              <a:solidFill>
                <a:srgbClr val="292934"/>
              </a:solidFill>
            </a:endParaRPr>
          </a:p>
          <a:p>
            <a:pPr marL="0" indent="0">
              <a:buNone/>
            </a:pPr>
            <a:r>
              <a:rPr lang="en-US" sz="2000" b="1" dirty="0"/>
              <a:t>    </a:t>
            </a:r>
            <a:r>
              <a:rPr lang="en-US" sz="2000" b="1" dirty="0">
                <a:solidFill>
                  <a:srgbClr val="CE00BB"/>
                </a:solidFill>
              </a:rPr>
              <a:t>if</a:t>
            </a:r>
            <a:r>
              <a:rPr lang="en-US" sz="2000" b="1" dirty="0"/>
              <a:t> </a:t>
            </a:r>
            <a:r>
              <a:rPr lang="zh-CN" altLang="en-US" sz="2000" dirty="0">
                <a:solidFill>
                  <a:srgbClr val="0000FF"/>
                </a:solidFill>
              </a:rPr>
              <a:t>状态</a:t>
            </a:r>
            <a:r>
              <a:rPr lang="en-US" sz="2000" dirty="0"/>
              <a:t> 曾出现在 </a:t>
            </a:r>
            <a:r>
              <a:rPr lang="zh-CN" altLang="en-US" sz="2000" dirty="0">
                <a:solidFill>
                  <a:srgbClr val="0000FF"/>
                </a:solidFill>
              </a:rPr>
              <a:t>路径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E00BB"/>
                </a:solidFill>
              </a:rPr>
              <a:t>then return </a:t>
            </a:r>
            <a:r>
              <a:rPr lang="zh-CN" altLang="en-US" sz="2000" dirty="0"/>
              <a:t>失败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    </a:t>
            </a:r>
            <a:r>
              <a:rPr lang="en-US" sz="2000" b="1" dirty="0">
                <a:solidFill>
                  <a:srgbClr val="CE00BB"/>
                </a:solidFill>
              </a:rPr>
              <a:t>for each </a:t>
            </a:r>
            <a:r>
              <a:rPr lang="zh-CN" altLang="en-US" sz="2000" dirty="0">
                <a:solidFill>
                  <a:srgbClr val="0000FF"/>
                </a:solidFill>
              </a:rPr>
              <a:t>行动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E00BB"/>
                </a:solidFill>
              </a:rPr>
              <a:t>in 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.actions(</a:t>
            </a:r>
            <a:r>
              <a:rPr lang="zh-CN" altLang="en-US" sz="2000" dirty="0">
                <a:solidFill>
                  <a:srgbClr val="0000FF"/>
                </a:solidFill>
              </a:rPr>
              <a:t>状态</a:t>
            </a:r>
            <a:r>
              <a:rPr lang="en-US" sz="2000" dirty="0"/>
              <a:t>) </a:t>
            </a:r>
            <a:r>
              <a:rPr lang="en-US" sz="2000" b="1" dirty="0">
                <a:solidFill>
                  <a:srgbClr val="CE00BB"/>
                </a:solidFill>
              </a:rPr>
              <a:t>do</a:t>
            </a:r>
          </a:p>
          <a:p>
            <a:pPr marL="0" indent="0">
              <a:buNone/>
            </a:pPr>
            <a:r>
              <a:rPr lang="en-US" sz="2000" b="1" dirty="0"/>
              <a:t>            </a:t>
            </a:r>
            <a:r>
              <a:rPr lang="zh-CN" altLang="en-US" sz="2000" dirty="0">
                <a:solidFill>
                  <a:srgbClr val="0000FF"/>
                </a:solidFill>
              </a:rPr>
              <a:t>规划</a:t>
            </a:r>
            <a:r>
              <a:rPr lang="en-US" sz="2000" dirty="0"/>
              <a:t> ← </a:t>
            </a:r>
            <a:r>
              <a:rPr lang="zh-CN" altLang="en-US" sz="2000" dirty="0">
                <a:solidFill>
                  <a:srgbClr val="008000"/>
                </a:solidFill>
              </a:rPr>
              <a:t>与</a:t>
            </a:r>
            <a:r>
              <a:rPr lang="en-US" sz="2000" dirty="0">
                <a:solidFill>
                  <a:srgbClr val="008000"/>
                </a:solidFill>
              </a:rPr>
              <a:t>-</a:t>
            </a:r>
            <a:r>
              <a:rPr lang="zh-CN" altLang="en-US" sz="2000" dirty="0">
                <a:solidFill>
                  <a:srgbClr val="008000"/>
                </a:solidFill>
              </a:rPr>
              <a:t>搜索</a:t>
            </a:r>
            <a:r>
              <a:rPr lang="en-US" sz="2000" dirty="0"/>
              <a:t>(results(</a:t>
            </a:r>
            <a:r>
              <a:rPr lang="zh-CN" altLang="en-US" sz="2000" dirty="0">
                <a:solidFill>
                  <a:srgbClr val="0000FF"/>
                </a:solidFill>
              </a:rPr>
              <a:t>状态</a:t>
            </a:r>
            <a:r>
              <a:rPr lang="en-US" sz="2000" dirty="0"/>
              <a:t>,</a:t>
            </a:r>
            <a:r>
              <a:rPr lang="zh-CN" altLang="en-US" sz="2000" dirty="0">
                <a:solidFill>
                  <a:srgbClr val="0000FF"/>
                </a:solidFill>
              </a:rPr>
              <a:t>行动</a:t>
            </a:r>
            <a:r>
              <a:rPr lang="en-US" sz="2000" dirty="0"/>
              <a:t>),</a:t>
            </a:r>
            <a:r>
              <a:rPr lang="zh-CN" altLang="en-US" sz="2000" dirty="0">
                <a:solidFill>
                  <a:srgbClr val="0000FF"/>
                </a:solidFill>
              </a:rPr>
              <a:t>问题</a:t>
            </a:r>
            <a:r>
              <a:rPr lang="en-US" sz="2000" dirty="0"/>
              <a:t>,[</a:t>
            </a:r>
            <a:r>
              <a:rPr lang="zh-CN" altLang="en-US" sz="2000" dirty="0">
                <a:solidFill>
                  <a:srgbClr val="0000FF"/>
                </a:solidFill>
              </a:rPr>
              <a:t>状态</a:t>
            </a:r>
            <a:r>
              <a:rPr lang="en-US" sz="2000" dirty="0"/>
              <a:t> | </a:t>
            </a:r>
            <a:r>
              <a:rPr lang="zh-CN" altLang="en-US" sz="2000" dirty="0">
                <a:solidFill>
                  <a:srgbClr val="0000FF"/>
                </a:solidFill>
              </a:rPr>
              <a:t>路径</a:t>
            </a:r>
            <a:r>
              <a:rPr lang="en-US" sz="2000" dirty="0"/>
              <a:t>])</a:t>
            </a:r>
          </a:p>
          <a:p>
            <a:pPr marL="0" indent="0">
              <a:buNone/>
            </a:pPr>
            <a:r>
              <a:rPr lang="en-US" sz="2000" b="1" dirty="0"/>
              <a:t>            </a:t>
            </a:r>
            <a:r>
              <a:rPr lang="en-US" sz="2000" b="1" dirty="0">
                <a:solidFill>
                  <a:srgbClr val="CE00BB"/>
                </a:solidFill>
              </a:rPr>
              <a:t>if</a:t>
            </a:r>
            <a:r>
              <a:rPr lang="en-US" sz="2000" b="1" dirty="0"/>
              <a:t> </a:t>
            </a:r>
            <a:r>
              <a:rPr lang="zh-CN" altLang="en-US" sz="2000" dirty="0">
                <a:solidFill>
                  <a:srgbClr val="0000FF"/>
                </a:solidFill>
              </a:rPr>
              <a:t>规划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 ̸= </a:t>
            </a:r>
            <a:r>
              <a:rPr lang="zh-CN" altLang="en-US" sz="2000" dirty="0"/>
              <a:t>失败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E00BB"/>
                </a:solidFill>
              </a:rPr>
              <a:t>then return </a:t>
            </a:r>
            <a:r>
              <a:rPr lang="en-US" sz="2000" dirty="0"/>
              <a:t>[</a:t>
            </a:r>
            <a:r>
              <a:rPr lang="zh-CN" altLang="en-US" sz="2000" dirty="0">
                <a:solidFill>
                  <a:srgbClr val="0000FF"/>
                </a:solidFill>
              </a:rPr>
              <a:t>行动</a:t>
            </a:r>
            <a:r>
              <a:rPr lang="en-US" sz="2000" dirty="0"/>
              <a:t> | </a:t>
            </a:r>
            <a:r>
              <a:rPr lang="zh-CN" altLang="en-US" sz="2000" dirty="0">
                <a:solidFill>
                  <a:srgbClr val="0000FF"/>
                </a:solidFill>
              </a:rPr>
              <a:t>规划</a:t>
            </a:r>
            <a:r>
              <a:rPr lang="en-US" sz="2000" dirty="0"/>
              <a:t>] </a:t>
            </a:r>
          </a:p>
          <a:p>
            <a:pPr marL="0" indent="0">
              <a:buNone/>
            </a:pPr>
            <a:r>
              <a:rPr lang="en-US" sz="2000" b="1" dirty="0"/>
              <a:t>    </a:t>
            </a:r>
            <a:r>
              <a:rPr lang="en-US" sz="2000" b="1" dirty="0">
                <a:solidFill>
                  <a:srgbClr val="CE00BB"/>
                </a:solidFill>
              </a:rPr>
              <a:t>return</a:t>
            </a:r>
            <a:r>
              <a:rPr lang="en-US" sz="2000" b="1" dirty="0"/>
              <a:t> </a:t>
            </a:r>
            <a:r>
              <a:rPr lang="zh-CN" altLang="en-US" sz="2000" dirty="0"/>
              <a:t>失败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2" name="椭圆形标注 11"/>
          <p:cNvSpPr/>
          <p:nvPr/>
        </p:nvSpPr>
        <p:spPr>
          <a:xfrm>
            <a:off x="5796116" y="5331542"/>
            <a:ext cx="3524865" cy="1017638"/>
          </a:xfrm>
          <a:prstGeom prst="wedgeEllipseCallout">
            <a:avLst>
              <a:gd name="adj1" fmla="val -88615"/>
              <a:gd name="adj2" fmla="val 1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一个行动上的与搜索成功，则或搜索返回包含该行动的一个规划</a:t>
            </a:r>
          </a:p>
        </p:txBody>
      </p:sp>
    </p:spTree>
    <p:extLst>
      <p:ext uri="{BB962C8B-B14F-4D97-AF65-F5344CB8AC3E}">
        <p14:creationId xmlns:p14="http://schemas.microsoft.com/office/powerpoint/2010/main" val="1639598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67" y="406903"/>
            <a:ext cx="8229600" cy="646685"/>
          </a:xfrm>
        </p:spPr>
        <p:txBody>
          <a:bodyPr>
            <a:normAutofit/>
          </a:bodyPr>
          <a:lstStyle/>
          <a:p>
            <a:r>
              <a:rPr lang="zh-CN" altLang="en-US" dirty="0"/>
              <a:t>与或搜索，继续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011" y="1976283"/>
            <a:ext cx="9144000" cy="4451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E00BB"/>
                </a:solidFill>
              </a:rPr>
              <a:t>Function</a:t>
            </a:r>
            <a:r>
              <a:rPr lang="en-US" b="1" dirty="0"/>
              <a:t> </a:t>
            </a:r>
            <a:r>
              <a:rPr lang="zh-CN" altLang="en-US" dirty="0">
                <a:solidFill>
                  <a:srgbClr val="008000"/>
                </a:solidFill>
              </a:rPr>
              <a:t>与</a:t>
            </a:r>
            <a:r>
              <a:rPr lang="en-US" altLang="zh-CN" dirty="0">
                <a:solidFill>
                  <a:srgbClr val="008000"/>
                </a:solidFill>
              </a:rPr>
              <a:t>-</a:t>
            </a:r>
            <a:r>
              <a:rPr lang="zh-CN" altLang="en-US" dirty="0">
                <a:solidFill>
                  <a:srgbClr val="008000"/>
                </a:solidFill>
              </a:rPr>
              <a:t>搜索</a:t>
            </a:r>
            <a:r>
              <a:rPr lang="en-US" dirty="0"/>
              <a:t>(</a:t>
            </a:r>
            <a:r>
              <a:rPr lang="en-US" dirty="0" err="1">
                <a:solidFill>
                  <a:srgbClr val="0000FF"/>
                </a:solidFill>
              </a:rPr>
              <a:t>状态集</a:t>
            </a:r>
            <a:r>
              <a:rPr lang="en-US" dirty="0"/>
              <a:t>, </a:t>
            </a:r>
            <a:r>
              <a:rPr lang="zh-CN" altLang="en-US" dirty="0">
                <a:solidFill>
                  <a:srgbClr val="0000FF"/>
                </a:solidFill>
              </a:rPr>
              <a:t>问题</a:t>
            </a:r>
            <a:r>
              <a:rPr lang="en-US" dirty="0"/>
              <a:t>, </a:t>
            </a:r>
            <a:r>
              <a:rPr lang="zh-CN" altLang="en-US" dirty="0"/>
              <a:t>状态</a:t>
            </a:r>
            <a:r>
              <a:rPr lang="zh-CN" altLang="en-US" dirty="0">
                <a:solidFill>
                  <a:srgbClr val="0000FF"/>
                </a:solidFill>
              </a:rPr>
              <a:t>路径</a:t>
            </a:r>
            <a:r>
              <a:rPr lang="en-US" dirty="0"/>
              <a:t>) </a:t>
            </a:r>
            <a:r>
              <a:rPr lang="en-US" b="1" dirty="0">
                <a:solidFill>
                  <a:srgbClr val="CE00BB"/>
                </a:solidFill>
              </a:rPr>
              <a:t>returns</a:t>
            </a:r>
            <a:r>
              <a:rPr lang="en-US" b="1" dirty="0"/>
              <a:t> </a:t>
            </a:r>
            <a:r>
              <a:rPr lang="zh-CN" altLang="en-US" sz="2000" dirty="0"/>
              <a:t>一个条件规划</a:t>
            </a:r>
            <a:r>
              <a:rPr lang="en-US" sz="2000" dirty="0"/>
              <a:t>, </a:t>
            </a:r>
            <a:r>
              <a:rPr lang="zh-CN" altLang="en-US" sz="2000" dirty="0"/>
              <a:t>或失败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b="1" dirty="0">
                <a:solidFill>
                  <a:srgbClr val="CE00BB"/>
                </a:solidFill>
              </a:rPr>
              <a:t>for each 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baseline="-25000" dirty="0" err="1">
                <a:solidFill>
                  <a:srgbClr val="0000FF"/>
                </a:solidFill>
              </a:rPr>
              <a:t>i</a:t>
            </a:r>
            <a:r>
              <a:rPr lang="en-US" dirty="0"/>
              <a:t> </a:t>
            </a:r>
            <a:r>
              <a:rPr lang="en-US" b="1" dirty="0">
                <a:solidFill>
                  <a:srgbClr val="CE00BB"/>
                </a:solidFill>
              </a:rPr>
              <a:t>in</a:t>
            </a:r>
            <a:r>
              <a:rPr lang="en-US" b="1" dirty="0"/>
              <a:t> </a:t>
            </a:r>
            <a:r>
              <a:rPr lang="zh-CN" altLang="en-US" dirty="0">
                <a:solidFill>
                  <a:srgbClr val="0000FF"/>
                </a:solidFill>
              </a:rPr>
              <a:t>状态集</a:t>
            </a:r>
            <a:r>
              <a:rPr lang="en-US" dirty="0"/>
              <a:t> </a:t>
            </a:r>
            <a:r>
              <a:rPr lang="en-US" b="1" dirty="0">
                <a:solidFill>
                  <a:srgbClr val="CE00BB"/>
                </a:solidFill>
              </a:rPr>
              <a:t>do</a:t>
            </a:r>
            <a:r>
              <a:rPr lang="en-US" b="1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zh-CN" altLang="en-US" dirty="0"/>
              <a:t>行动</a:t>
            </a:r>
            <a:r>
              <a:rPr lang="en-US" dirty="0" err="1">
                <a:solidFill>
                  <a:srgbClr val="0000FF"/>
                </a:solidFill>
              </a:rPr>
              <a:t>plan</a:t>
            </a:r>
            <a:r>
              <a:rPr lang="en-US" baseline="-25000" dirty="0" err="1">
                <a:solidFill>
                  <a:srgbClr val="0000FF"/>
                </a:solidFill>
              </a:rPr>
              <a:t>i</a:t>
            </a:r>
            <a:r>
              <a:rPr lang="en-US" dirty="0"/>
              <a:t> ← </a:t>
            </a:r>
            <a:r>
              <a:rPr lang="en-US" dirty="0">
                <a:solidFill>
                  <a:srgbClr val="008000"/>
                </a:solidFill>
              </a:rPr>
              <a:t>OR-SEARCH</a:t>
            </a:r>
            <a:r>
              <a:rPr lang="en-US" dirty="0"/>
              <a:t>(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baseline="-25000" dirty="0" err="1">
                <a:solidFill>
                  <a:srgbClr val="0000FF"/>
                </a:solidFill>
              </a:rPr>
              <a:t>i</a:t>
            </a:r>
            <a:r>
              <a:rPr lang="en-US" dirty="0"/>
              <a:t>,</a:t>
            </a:r>
            <a:r>
              <a:rPr lang="zh-CN" altLang="en-US" dirty="0">
                <a:solidFill>
                  <a:srgbClr val="0000FF"/>
                </a:solidFill>
              </a:rPr>
              <a:t>问题</a:t>
            </a:r>
            <a:r>
              <a:rPr lang="en-US" dirty="0"/>
              <a:t>,</a:t>
            </a:r>
            <a:r>
              <a:rPr lang="zh-CN" altLang="en-US" dirty="0">
                <a:solidFill>
                  <a:srgbClr val="0000FF"/>
                </a:solidFill>
              </a:rPr>
              <a:t>路径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b="1" dirty="0"/>
              <a:t>            </a:t>
            </a:r>
            <a:r>
              <a:rPr lang="en-US" b="1" dirty="0">
                <a:solidFill>
                  <a:srgbClr val="CE00BB"/>
                </a:solidFill>
              </a:rPr>
              <a:t>if</a:t>
            </a:r>
            <a:r>
              <a:rPr lang="en-US" b="1" dirty="0"/>
              <a:t> </a:t>
            </a:r>
            <a:r>
              <a:rPr lang="en-US" dirty="0" err="1">
                <a:solidFill>
                  <a:srgbClr val="0000FF"/>
                </a:solidFill>
              </a:rPr>
              <a:t>plan</a:t>
            </a:r>
            <a:r>
              <a:rPr lang="en-US" baseline="-25000" dirty="0" err="1">
                <a:solidFill>
                  <a:srgbClr val="0000FF"/>
                </a:solidFill>
              </a:rPr>
              <a:t>i</a:t>
            </a:r>
            <a:r>
              <a:rPr lang="en-US" dirty="0"/>
              <a:t> = </a:t>
            </a:r>
            <a:r>
              <a:rPr lang="zh-CN" altLang="en-US" dirty="0"/>
              <a:t>失败</a:t>
            </a:r>
            <a:r>
              <a:rPr lang="en-US" dirty="0"/>
              <a:t> </a:t>
            </a:r>
            <a:r>
              <a:rPr lang="en-US" b="1" dirty="0">
                <a:solidFill>
                  <a:srgbClr val="CE00BB"/>
                </a:solidFill>
              </a:rPr>
              <a:t>then return </a:t>
            </a:r>
            <a:r>
              <a:rPr lang="zh-CN" altLang="en-US" dirty="0"/>
              <a:t>失败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b="1" dirty="0">
                <a:solidFill>
                  <a:srgbClr val="CE00BB"/>
                </a:solidFill>
              </a:rPr>
              <a:t>return</a:t>
            </a:r>
            <a:r>
              <a:rPr lang="en-US" b="1" dirty="0"/>
              <a:t> </a:t>
            </a:r>
            <a:r>
              <a:rPr lang="en-US" dirty="0"/>
              <a:t>[</a:t>
            </a:r>
            <a:r>
              <a:rPr lang="en-US" b="1" dirty="0">
                <a:solidFill>
                  <a:srgbClr val="FF0000"/>
                </a:solidFill>
              </a:rPr>
              <a:t>if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then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plan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else if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then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plan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else</a:t>
            </a:r>
            <a:r>
              <a:rPr lang="en-US" b="1" dirty="0"/>
              <a:t> </a:t>
            </a:r>
            <a:r>
              <a:rPr lang="en-US" dirty="0"/>
              <a:t>. . . </a:t>
            </a:r>
            <a:r>
              <a:rPr lang="en-US" b="1" dirty="0">
                <a:solidFill>
                  <a:srgbClr val="FF0000"/>
                </a:solidFill>
              </a:rPr>
              <a:t>if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-25000" dirty="0">
                <a:solidFill>
                  <a:srgbClr val="0000FF"/>
                </a:solidFill>
              </a:rPr>
              <a:t>n−1</a:t>
            </a:r>
            <a:r>
              <a:rPr lang="en-US" baseline="-25000" dirty="0"/>
              <a:t> </a:t>
            </a:r>
            <a:r>
              <a:rPr lang="zh-CN" altLang="en-US" baseline="-25000" dirty="0"/>
              <a:t>     </a:t>
            </a:r>
            <a:r>
              <a:rPr lang="en-US" b="1" dirty="0">
                <a:solidFill>
                  <a:srgbClr val="FF0000"/>
                </a:solidFill>
              </a:rPr>
              <a:t>then</a:t>
            </a:r>
            <a:r>
              <a:rPr lang="en-US" b="1" dirty="0"/>
              <a:t> </a:t>
            </a:r>
            <a:r>
              <a:rPr lang="en-US" dirty="0">
                <a:solidFill>
                  <a:srgbClr val="0000FF"/>
                </a:solidFill>
              </a:rPr>
              <a:t>plan</a:t>
            </a:r>
            <a:r>
              <a:rPr lang="en-US" baseline="-25000" dirty="0">
                <a:solidFill>
                  <a:srgbClr val="0000FF"/>
                </a:solidFill>
              </a:rPr>
              <a:t>n−1</a:t>
            </a:r>
            <a:r>
              <a:rPr lang="en-US" baseline="-25000" dirty="0"/>
              <a:t> </a:t>
            </a:r>
            <a:r>
              <a:rPr lang="en-US" b="1" dirty="0">
                <a:solidFill>
                  <a:srgbClr val="FF0000"/>
                </a:solidFill>
              </a:rPr>
              <a:t>else</a:t>
            </a:r>
            <a:r>
              <a:rPr lang="en-US" b="1" dirty="0"/>
              <a:t> </a:t>
            </a:r>
            <a:r>
              <a:rPr lang="en-US" dirty="0" err="1">
                <a:solidFill>
                  <a:srgbClr val="0000FF"/>
                </a:solidFill>
              </a:rPr>
              <a:t>plan</a:t>
            </a:r>
            <a:r>
              <a:rPr lang="en-US" baseline="-25000" dirty="0" err="1">
                <a:solidFill>
                  <a:srgbClr val="0000FF"/>
                </a:solidFill>
              </a:rPr>
              <a:t>n</a:t>
            </a:r>
            <a:r>
              <a:rPr lang="en-US" dirty="0"/>
              <a:t>]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圆角矩形标注 8"/>
          <p:cNvSpPr/>
          <p:nvPr/>
        </p:nvSpPr>
        <p:spPr>
          <a:xfrm>
            <a:off x="5147187" y="4201800"/>
            <a:ext cx="3683638" cy="1946788"/>
          </a:xfrm>
          <a:prstGeom prst="wedgeRoundRectCallout">
            <a:avLst>
              <a:gd name="adj1" fmla="val -78087"/>
              <a:gd name="adj2" fmla="val -837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如果有一个结果状态节点的或搜索返回失败，则其父节点的与搜索返回失败，说明该行动方向不成功。</a:t>
            </a:r>
          </a:p>
        </p:txBody>
      </p:sp>
    </p:spTree>
    <p:extLst>
      <p:ext uri="{BB962C8B-B14F-4D97-AF65-F5344CB8AC3E}">
        <p14:creationId xmlns:p14="http://schemas.microsoft.com/office/powerpoint/2010/main" val="41263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08015"/>
          </a:xfrm>
        </p:spPr>
        <p:txBody>
          <a:bodyPr>
            <a:normAutofit/>
          </a:bodyPr>
          <a:lstStyle/>
          <a:p>
            <a:r>
              <a:rPr lang="zh-CN" altLang="en-US" dirty="0"/>
              <a:t>会打滑的吸尘器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1"/>
            <a:ext cx="5628029" cy="4409767"/>
          </a:xfrm>
        </p:spPr>
        <p:txBody>
          <a:bodyPr>
            <a:normAutofit lnSpcReduction="10000"/>
          </a:bodyPr>
          <a:lstStyle/>
          <a:p>
            <a:r>
              <a:rPr lang="zh-CN" altLang="en-US" sz="2100" dirty="0"/>
              <a:t>有时移动可能会不成功（停在原地）</a:t>
            </a:r>
            <a:endParaRPr lang="en-US" sz="2100" dirty="0"/>
          </a:p>
          <a:p>
            <a:r>
              <a:rPr lang="zh-CN" altLang="en-US" sz="2100" dirty="0"/>
              <a:t>不能保证会得到一个条件化的解</a:t>
            </a:r>
            <a:r>
              <a:rPr lang="en-US" sz="2100" dirty="0"/>
              <a:t>!</a:t>
            </a:r>
          </a:p>
          <a:p>
            <a:r>
              <a:rPr lang="zh-CN" altLang="en-US" sz="2100" dirty="0"/>
              <a:t>存在一个</a:t>
            </a:r>
            <a:r>
              <a:rPr lang="en-US" sz="2100" dirty="0"/>
              <a:t> </a:t>
            </a:r>
            <a:r>
              <a:rPr lang="zh-CN" altLang="en-US" sz="2100" b="1" i="1" dirty="0">
                <a:solidFill>
                  <a:srgbClr val="FF0000"/>
                </a:solidFill>
              </a:rPr>
              <a:t>循环解 </a:t>
            </a:r>
            <a:r>
              <a:rPr lang="en-US" altLang="zh-CN" sz="2100" b="1" i="1" dirty="0">
                <a:solidFill>
                  <a:srgbClr val="FF0000"/>
                </a:solidFill>
              </a:rPr>
              <a:t>c</a:t>
            </a:r>
            <a:r>
              <a:rPr lang="en-US" sz="2100" b="1" i="1" dirty="0">
                <a:solidFill>
                  <a:srgbClr val="FF0000"/>
                </a:solidFill>
              </a:rPr>
              <a:t>yclic solution</a:t>
            </a:r>
            <a:r>
              <a:rPr lang="en-US" sz="2100" dirty="0"/>
              <a:t>:</a:t>
            </a:r>
          </a:p>
          <a:p>
            <a:pPr lvl="1"/>
            <a:r>
              <a:rPr lang="en-US" dirty="0"/>
              <a:t>[</a:t>
            </a:r>
            <a:r>
              <a:rPr lang="en-US" i="1" dirty="0"/>
              <a:t>Suck</a:t>
            </a:r>
            <a:r>
              <a:rPr lang="en-US" dirty="0"/>
              <a:t>, L1]</a:t>
            </a:r>
          </a:p>
          <a:p>
            <a:pPr lvl="1"/>
            <a:r>
              <a:rPr lang="zh-CN" altLang="en-US" dirty="0"/>
              <a:t>这里</a:t>
            </a:r>
            <a:r>
              <a:rPr lang="en-US" dirty="0"/>
              <a:t> L1 </a:t>
            </a:r>
            <a:r>
              <a:rPr lang="zh-CN" altLang="en-US" dirty="0"/>
              <a:t>只是一个标签，它代表：</a:t>
            </a:r>
            <a:endParaRPr lang="en-US" dirty="0"/>
          </a:p>
          <a:p>
            <a:pPr lvl="2"/>
            <a:r>
              <a:rPr lang="en-US" sz="1500" dirty="0"/>
              <a:t>L1: Right, </a:t>
            </a:r>
            <a:r>
              <a:rPr lang="en-US" sz="1500" b="1" dirty="0"/>
              <a:t>if </a:t>
            </a:r>
            <a:r>
              <a:rPr lang="en-US" sz="1500" dirty="0"/>
              <a:t>State = 5 </a:t>
            </a:r>
            <a:r>
              <a:rPr lang="en-US" sz="1500" b="1" dirty="0"/>
              <a:t>then </a:t>
            </a:r>
            <a:r>
              <a:rPr lang="en-US" sz="1500" dirty="0"/>
              <a:t>L1 </a:t>
            </a:r>
            <a:r>
              <a:rPr lang="en-US" sz="1500" b="1" dirty="0"/>
              <a:t>else </a:t>
            </a:r>
            <a:r>
              <a:rPr lang="en-US" sz="1500" dirty="0"/>
              <a:t>Suck</a:t>
            </a:r>
          </a:p>
          <a:p>
            <a:pPr lvl="1">
              <a:lnSpc>
                <a:spcPct val="110000"/>
              </a:lnSpc>
            </a:pPr>
            <a:r>
              <a:rPr lang="zh-CN" altLang="en-US" dirty="0"/>
              <a:t>修改</a:t>
            </a:r>
            <a:r>
              <a:rPr lang="en-US" dirty="0"/>
              <a:t> AND-OR-GRAPH-SEARCH </a:t>
            </a:r>
            <a:r>
              <a:rPr lang="zh-CN" altLang="en-US" dirty="0"/>
              <a:t>，当找到一个重复状态时，添加一个标签，增加一个条件分支指向这个标签，而不是返回一个失败。（使得相应动作可重复执行）</a:t>
            </a:r>
            <a:r>
              <a:rPr lang="en-US" dirty="0"/>
              <a:t> </a:t>
            </a:r>
          </a:p>
          <a:p>
            <a:r>
              <a:rPr lang="zh-CN" altLang="en-US" sz="2100" dirty="0"/>
              <a:t>一个循环行动规划是一个循环解的条件是：</a:t>
            </a:r>
            <a:endParaRPr lang="en-US" sz="2100" dirty="0"/>
          </a:p>
          <a:p>
            <a:pPr lvl="1"/>
            <a:r>
              <a:rPr lang="zh-CN" altLang="en-US" dirty="0"/>
              <a:t>每个叶节点是一个目标状态</a:t>
            </a:r>
            <a:endParaRPr lang="en-US" dirty="0"/>
          </a:p>
          <a:p>
            <a:pPr lvl="1"/>
            <a:r>
              <a:rPr lang="zh-CN" altLang="en-US" dirty="0"/>
              <a:t>在该循环规划里的任一点，都有一条路径走到一个叶节点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vacuum2-stat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56" y="2181225"/>
            <a:ext cx="3394370" cy="29989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466974" y="2461460"/>
            <a:ext cx="1383632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 rot="5400000">
            <a:off x="6452262" y="2504679"/>
            <a:ext cx="395654" cy="332411"/>
            <a:chOff x="11225306" y="2790407"/>
            <a:chExt cx="527538" cy="44321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1225306" y="2817143"/>
              <a:ext cx="26737" cy="416479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225306" y="2790407"/>
              <a:ext cx="527538" cy="52445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1425832" y="2817143"/>
              <a:ext cx="307474" cy="374316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64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非决定性</a:t>
            </a:r>
            <a:r>
              <a:rPr lang="en-US" dirty="0"/>
              <a:t> nondeterminism </a:t>
            </a:r>
            <a:r>
              <a:rPr lang="zh-CN" altLang="en-US" dirty="0"/>
              <a:t>到底表示的是什么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905001"/>
            <a:ext cx="5607722" cy="3546873"/>
          </a:xfrm>
        </p:spPr>
        <p:txBody>
          <a:bodyPr/>
          <a:lstStyle/>
          <a:p>
            <a:r>
              <a:rPr lang="zh-CN" altLang="en-US" sz="2100" dirty="0"/>
              <a:t>举例</a:t>
            </a:r>
            <a:r>
              <a:rPr lang="en-US" sz="2100" dirty="0"/>
              <a:t>: </a:t>
            </a:r>
            <a:r>
              <a:rPr lang="zh-CN" altLang="en-US" sz="2100" dirty="0"/>
              <a:t>你的旅店门卡不能打开你旅店房间的门</a:t>
            </a:r>
            <a:endParaRPr lang="en-US" sz="2100" dirty="0"/>
          </a:p>
          <a:p>
            <a:pPr lvl="1"/>
            <a:r>
              <a:rPr lang="zh-CN" altLang="en-US" dirty="0"/>
              <a:t>解释</a:t>
            </a:r>
            <a:r>
              <a:rPr lang="en-US" dirty="0"/>
              <a:t> 1: </a:t>
            </a:r>
            <a:r>
              <a:rPr lang="zh-CN" altLang="en-US" dirty="0"/>
              <a:t>你没有用对方式</a:t>
            </a:r>
            <a:endParaRPr lang="en-US" dirty="0"/>
          </a:p>
          <a:p>
            <a:pPr lvl="2"/>
            <a:r>
              <a:rPr lang="zh-CN" altLang="en-US" sz="1500" dirty="0"/>
              <a:t>这是</a:t>
            </a:r>
            <a:r>
              <a:rPr lang="en-US" sz="1500" dirty="0"/>
              <a:t> </a:t>
            </a:r>
            <a:r>
              <a:rPr lang="en-US" sz="1500" b="1" i="1" dirty="0">
                <a:solidFill>
                  <a:srgbClr val="0000FF"/>
                </a:solidFill>
              </a:rPr>
              <a:t>nondeterminism</a:t>
            </a:r>
            <a:r>
              <a:rPr lang="en-US" sz="1500" dirty="0"/>
              <a:t>; </a:t>
            </a:r>
            <a:r>
              <a:rPr lang="zh-CN" altLang="en-US" sz="1500" b="1" i="1" dirty="0">
                <a:solidFill>
                  <a:srgbClr val="FF0000"/>
                </a:solidFill>
              </a:rPr>
              <a:t>不断的尝试</a:t>
            </a:r>
            <a:endParaRPr lang="en-US" sz="1500" b="1" i="1" dirty="0">
              <a:solidFill>
                <a:srgbClr val="FF0000"/>
              </a:solidFill>
            </a:endParaRPr>
          </a:p>
          <a:p>
            <a:pPr lvl="1"/>
            <a:r>
              <a:rPr lang="zh-CN" altLang="en-US" dirty="0"/>
              <a:t>解释</a:t>
            </a:r>
            <a:r>
              <a:rPr lang="en-US" dirty="0"/>
              <a:t> 2: </a:t>
            </a:r>
            <a:r>
              <a:rPr lang="zh-CN" altLang="en-US" dirty="0"/>
              <a:t>门卡本身有问题</a:t>
            </a:r>
            <a:endParaRPr lang="en-US" dirty="0"/>
          </a:p>
          <a:p>
            <a:pPr lvl="2"/>
            <a:r>
              <a:rPr lang="zh-CN" altLang="en-US" sz="1500" dirty="0"/>
              <a:t>这是</a:t>
            </a:r>
            <a:r>
              <a:rPr lang="en-US" sz="1500" dirty="0"/>
              <a:t> </a:t>
            </a:r>
            <a:r>
              <a:rPr lang="en-US" sz="1500" b="1" i="1" dirty="0">
                <a:solidFill>
                  <a:srgbClr val="0000FF"/>
                </a:solidFill>
              </a:rPr>
              <a:t>partial observability</a:t>
            </a:r>
            <a:r>
              <a:rPr lang="en-US" sz="1500" dirty="0"/>
              <a:t>; </a:t>
            </a:r>
            <a:r>
              <a:rPr lang="zh-CN" altLang="en-US" sz="1500" b="1" i="1" dirty="0">
                <a:solidFill>
                  <a:srgbClr val="FF0000"/>
                </a:solidFill>
              </a:rPr>
              <a:t>需要换一个新的门卡</a:t>
            </a:r>
            <a:endParaRPr lang="en-US" sz="1500" b="1" i="1" dirty="0">
              <a:solidFill>
                <a:srgbClr val="FF0000"/>
              </a:solidFill>
            </a:endParaRPr>
          </a:p>
          <a:p>
            <a:pPr lvl="1"/>
            <a:r>
              <a:rPr lang="zh-CN" altLang="en-US" dirty="0"/>
              <a:t>解释</a:t>
            </a:r>
            <a:r>
              <a:rPr lang="en-US" dirty="0"/>
              <a:t> 3: </a:t>
            </a:r>
            <a:r>
              <a:rPr lang="zh-CN" altLang="en-US" dirty="0"/>
              <a:t>这不是你的房间</a:t>
            </a:r>
            <a:endParaRPr lang="en-US" dirty="0"/>
          </a:p>
          <a:p>
            <a:pPr lvl="2"/>
            <a:r>
              <a:rPr lang="zh-CN" altLang="en-US" sz="1500" dirty="0"/>
              <a:t>这是</a:t>
            </a:r>
            <a:r>
              <a:rPr lang="en-US" sz="1500" dirty="0"/>
              <a:t> </a:t>
            </a:r>
            <a:r>
              <a:rPr lang="en-US" sz="1500" b="1" i="1" dirty="0">
                <a:solidFill>
                  <a:srgbClr val="0000FF"/>
                </a:solidFill>
              </a:rPr>
              <a:t>embarrassing</a:t>
            </a:r>
            <a:r>
              <a:rPr lang="en-US" sz="1500" dirty="0"/>
              <a:t>; </a:t>
            </a:r>
            <a:r>
              <a:rPr lang="en-US" sz="1500" b="1" i="1" dirty="0">
                <a:solidFill>
                  <a:srgbClr val="FF0000"/>
                </a:solidFill>
              </a:rPr>
              <a:t>be ashamed</a:t>
            </a:r>
          </a:p>
          <a:p>
            <a:pPr>
              <a:lnSpc>
                <a:spcPct val="100000"/>
              </a:lnSpc>
            </a:pPr>
            <a:r>
              <a:rPr lang="zh-CN" altLang="en-US" sz="2100" dirty="0"/>
              <a:t>当输出结果不决定性的依赖于某个隐藏状态，这个非决定性的模型才是合适的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94" y="1693411"/>
            <a:ext cx="2745441" cy="3176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393" y="1773180"/>
            <a:ext cx="912474" cy="11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4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22" y="1100957"/>
            <a:ext cx="8645504" cy="2176377"/>
          </a:xfrm>
        </p:spPr>
        <p:txBody>
          <a:bodyPr/>
          <a:lstStyle/>
          <a:p>
            <a:r>
              <a:rPr lang="zh-CN" altLang="en-US" dirty="0"/>
              <a:t>部分可观察性 </a:t>
            </a:r>
            <a:r>
              <a:rPr lang="en-US" dirty="0"/>
              <a:t>Partial observability</a:t>
            </a:r>
          </a:p>
        </p:txBody>
      </p:sp>
    </p:spTree>
    <p:extLst>
      <p:ext uri="{BB962C8B-B14F-4D97-AF65-F5344CB8AC3E}">
        <p14:creationId xmlns:p14="http://schemas.microsoft.com/office/powerpoint/2010/main" val="3467160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极端的</a:t>
            </a:r>
            <a:r>
              <a:rPr lang="en-US" dirty="0"/>
              <a:t> </a:t>
            </a:r>
            <a:r>
              <a:rPr lang="zh-CN" altLang="en-US" dirty="0"/>
              <a:t>部分可观察性</a:t>
            </a:r>
            <a:r>
              <a:rPr lang="en-US" dirty="0"/>
              <a:t>: </a:t>
            </a:r>
            <a:r>
              <a:rPr lang="zh-CN" altLang="en-US" dirty="0"/>
              <a:t>没传感器的环境世界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1"/>
            <a:ext cx="8534400" cy="1352343"/>
          </a:xfrm>
        </p:spPr>
        <p:txBody>
          <a:bodyPr>
            <a:normAutofit/>
          </a:bodyPr>
          <a:lstStyle/>
          <a:p>
            <a:r>
              <a:rPr lang="zh-CN" altLang="en-US" dirty="0"/>
              <a:t>在吸尘器例子里，假设没有传感器</a:t>
            </a:r>
            <a:r>
              <a:rPr lang="en-US" dirty="0"/>
              <a:t>!</a:t>
            </a:r>
          </a:p>
          <a:p>
            <a:r>
              <a:rPr lang="zh-CN" altLang="en-US" b="1" i="1" dirty="0">
                <a:solidFill>
                  <a:srgbClr val="FF0000"/>
                </a:solidFill>
              </a:rPr>
              <a:t>可信状态 </a:t>
            </a:r>
            <a:r>
              <a:rPr lang="en-US" altLang="zh-CN" b="1" i="1" dirty="0">
                <a:solidFill>
                  <a:srgbClr val="FF0000"/>
                </a:solidFill>
              </a:rPr>
              <a:t>b</a:t>
            </a:r>
            <a:r>
              <a:rPr lang="en-US" b="1" i="1" dirty="0">
                <a:solidFill>
                  <a:srgbClr val="FF0000"/>
                </a:solidFill>
              </a:rPr>
              <a:t>elief state</a:t>
            </a:r>
            <a:r>
              <a:rPr lang="en-US" dirty="0"/>
              <a:t>: </a:t>
            </a:r>
            <a:r>
              <a:rPr lang="zh-CN" altLang="en-US" dirty="0"/>
              <a:t>一个集合包括智能体可能处在的所有环境状态</a:t>
            </a:r>
            <a:endParaRPr lang="en-US" dirty="0"/>
          </a:p>
          <a:p>
            <a:pPr lvl="1"/>
            <a:r>
              <a:rPr lang="zh-CN" altLang="en-US" dirty="0"/>
              <a:t>通常情况</a:t>
            </a:r>
            <a:r>
              <a:rPr lang="en-US" dirty="0"/>
              <a:t>, </a:t>
            </a:r>
            <a:r>
              <a:rPr lang="zh-CN" altLang="en-US" dirty="0"/>
              <a:t>给定当下的感知，智能体所知道的情况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8" y="3237308"/>
            <a:ext cx="3288653" cy="1501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468" y="3233679"/>
            <a:ext cx="1989675" cy="101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645" y="4866405"/>
            <a:ext cx="1086900" cy="1077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486" y="4873153"/>
            <a:ext cx="1070447" cy="1070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658" y="4936098"/>
            <a:ext cx="1642278" cy="92090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682849" y="3707430"/>
            <a:ext cx="1459577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93655" y="4251782"/>
            <a:ext cx="0" cy="643324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3"/>
          </p:cNvCxnSpPr>
          <p:nvPr/>
        </p:nvCxnSpPr>
        <p:spPr>
          <a:xfrm flipH="1" flipV="1">
            <a:off x="4857933" y="5408377"/>
            <a:ext cx="1190428" cy="9292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646805" y="5411332"/>
            <a:ext cx="1190428" cy="9292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4029185" y="3336285"/>
            <a:ext cx="634915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Right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6679191" y="4366084"/>
            <a:ext cx="57772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Suck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22592" y="5049479"/>
            <a:ext cx="503918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Left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2949618" y="5064805"/>
            <a:ext cx="57772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Suck</a:t>
            </a:r>
          </a:p>
        </p:txBody>
      </p:sp>
    </p:spTree>
    <p:extLst>
      <p:ext uri="{BB962C8B-B14F-4D97-AF65-F5344CB8AC3E}">
        <p14:creationId xmlns:p14="http://schemas.microsoft.com/office/powerpoint/2010/main" val="42907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" y="286605"/>
            <a:ext cx="9021711" cy="1061190"/>
          </a:xfrm>
        </p:spPr>
        <p:txBody>
          <a:bodyPr>
            <a:normAutofit/>
          </a:bodyPr>
          <a:lstStyle/>
          <a:p>
            <a:r>
              <a:rPr lang="zh-CN" altLang="en-US" dirty="0"/>
              <a:t>状态</a:t>
            </a:r>
            <a:r>
              <a:rPr lang="en-US" dirty="0"/>
              <a:t>, </a:t>
            </a:r>
            <a:r>
              <a:rPr lang="zh-CN" altLang="en-US" dirty="0"/>
              <a:t>可信状态</a:t>
            </a:r>
            <a:r>
              <a:rPr lang="en-US" dirty="0"/>
              <a:t>, </a:t>
            </a:r>
            <a:r>
              <a:rPr lang="zh-CN" altLang="en-US" dirty="0"/>
              <a:t>可信状态空间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050" y="1828800"/>
            <a:ext cx="5867400" cy="914400"/>
          </a:xfrm>
        </p:spPr>
        <p:txBody>
          <a:bodyPr/>
          <a:lstStyle/>
          <a:p>
            <a:r>
              <a:rPr lang="zh-CN" altLang="en-US" dirty="0"/>
              <a:t>例如</a:t>
            </a:r>
            <a:r>
              <a:rPr lang="en-US" dirty="0"/>
              <a:t>: 5 </a:t>
            </a:r>
            <a:r>
              <a:rPr lang="zh-CN" altLang="en-US" dirty="0"/>
              <a:t>个网格位置</a:t>
            </a:r>
            <a:r>
              <a:rPr lang="en-US" dirty="0"/>
              <a:t> {A,B,C,D,E} </a:t>
            </a:r>
            <a:r>
              <a:rPr lang="zh-CN" altLang="en-US" dirty="0"/>
              <a:t>可能有 </a:t>
            </a:r>
            <a:r>
              <a:rPr lang="en-US" dirty="0"/>
              <a:t>0-5 </a:t>
            </a:r>
            <a:r>
              <a:rPr lang="zh-CN" altLang="en-US" dirty="0"/>
              <a:t>个妖怪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29350" y="1885951"/>
            <a:ext cx="1143000" cy="721673"/>
            <a:chOff x="914400" y="2466769"/>
            <a:chExt cx="1524000" cy="962231"/>
          </a:xfrm>
        </p:grpSpPr>
        <p:grpSp>
          <p:nvGrpSpPr>
            <p:cNvPr id="13" name="Group 12"/>
            <p:cNvGrpSpPr/>
            <p:nvPr/>
          </p:nvGrpSpPr>
          <p:grpSpPr>
            <a:xfrm>
              <a:off x="990600" y="2514600"/>
              <a:ext cx="1371600" cy="914400"/>
              <a:chOff x="990600" y="2514600"/>
              <a:chExt cx="1371600" cy="9144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447800" y="2514600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7" name="Straight Connector 6"/>
              <p:cNvCxnSpPr>
                <a:stCxn id="5" idx="1"/>
                <a:endCxn id="5" idx="3"/>
              </p:cNvCxnSpPr>
              <p:nvPr/>
            </p:nvCxnSpPr>
            <p:spPr>
              <a:xfrm>
                <a:off x="1447800" y="2971800"/>
                <a:ext cx="914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5" idx="0"/>
                <a:endCxn id="5" idx="2"/>
              </p:cNvCxnSpPr>
              <p:nvPr/>
            </p:nvCxnSpPr>
            <p:spPr>
              <a:xfrm>
                <a:off x="1905000" y="2514600"/>
                <a:ext cx="0" cy="914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990600" y="2514600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" name="TextBox 14"/>
            <p:cNvSpPr txBox="1"/>
            <p:nvPr/>
          </p:nvSpPr>
          <p:spPr bwMode="auto">
            <a:xfrm>
              <a:off x="914400" y="2466769"/>
              <a:ext cx="1524000" cy="369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 rtlCol="0">
              <a:spAutoFit/>
            </a:bodyPr>
            <a:lstStyle/>
            <a:p>
              <a:r>
                <a:rPr lang="en-US" sz="1350" dirty="0">
                  <a:solidFill>
                    <a:schemeClr val="bg2"/>
                  </a:solidFill>
                  <a:latin typeface="Calibri"/>
                  <a:cs typeface="Calibri"/>
                </a:rPr>
                <a:t> A      B       C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1371600" y="2938366"/>
              <a:ext cx="914400" cy="369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79" tIns="34289" rIns="68579" bIns="34289" rtlCol="0">
              <a:spAutoFit/>
            </a:bodyPr>
            <a:lstStyle/>
            <a:p>
              <a:r>
                <a:rPr lang="en-US" sz="1350" dirty="0">
                  <a:solidFill>
                    <a:schemeClr val="bg2"/>
                  </a:solidFill>
                  <a:latin typeface="Calibri"/>
                  <a:cs typeface="Calibri"/>
                </a:rPr>
                <a:t> D      E</a:t>
              </a: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285750" y="2745241"/>
            <a:ext cx="3886200" cy="283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dirty="0">
                <a:latin typeface="Calibri"/>
                <a:cs typeface="Calibri"/>
              </a:rPr>
              <a:t>状态空间的表达</a:t>
            </a:r>
            <a:r>
              <a:rPr lang="en-US" dirty="0">
                <a:latin typeface="Calibri"/>
                <a:cs typeface="Calibri"/>
              </a:rPr>
              <a:t>: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5 </a:t>
            </a:r>
            <a:r>
              <a:rPr lang="zh-CN" altLang="en-US" dirty="0">
                <a:latin typeface="Calibri"/>
                <a:cs typeface="Calibri"/>
              </a:rPr>
              <a:t>布尔值</a:t>
            </a:r>
            <a:r>
              <a:rPr lang="en-US" dirty="0">
                <a:latin typeface="Calibri"/>
                <a:cs typeface="Calibri"/>
              </a:rPr>
              <a:t> (</a:t>
            </a:r>
            <a:r>
              <a:rPr lang="en-US" dirty="0" err="1">
                <a:latin typeface="Calibri"/>
                <a:cs typeface="Calibri"/>
              </a:rPr>
              <a:t>a,b,c,d,e</a:t>
            </a:r>
            <a:r>
              <a:rPr lang="en-US" dirty="0">
                <a:latin typeface="Calibri"/>
                <a:cs typeface="Calibri"/>
              </a:rPr>
              <a:t>)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dirty="0">
              <a:latin typeface="Calibri"/>
              <a:cs typeface="Calibri"/>
            </a:endParaRPr>
          </a:p>
          <a:p>
            <a:r>
              <a:rPr lang="zh-CN" altLang="en-US" dirty="0">
                <a:latin typeface="Calibri"/>
                <a:cs typeface="Calibri"/>
              </a:rPr>
              <a:t>状态空间大小</a:t>
            </a:r>
            <a:r>
              <a:rPr lang="en-US" dirty="0">
                <a:latin typeface="Calibri"/>
                <a:cs typeface="Calibri"/>
              </a:rPr>
              <a:t>: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 2</a:t>
            </a:r>
            <a:r>
              <a:rPr lang="en-US" baseline="30000" dirty="0">
                <a:latin typeface="Calibri"/>
                <a:cs typeface="Calibri"/>
              </a:rPr>
              <a:t>5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zh-CN" altLang="en-US" dirty="0">
                <a:latin typeface="Calibri"/>
                <a:cs typeface="Calibri"/>
              </a:rPr>
              <a:t>状态举例</a:t>
            </a:r>
            <a:r>
              <a:rPr lang="en-US" dirty="0">
                <a:latin typeface="Calibri"/>
                <a:cs typeface="Calibri"/>
              </a:rPr>
              <a:t>:</a:t>
            </a:r>
          </a:p>
          <a:p>
            <a:r>
              <a:rPr lang="en-US" dirty="0">
                <a:latin typeface="Calibri"/>
                <a:cs typeface="Calibri"/>
              </a:rPr>
              <a:t>    (1,1,1,1,1)  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ghosts everywhere</a:t>
            </a:r>
          </a:p>
          <a:p>
            <a:r>
              <a:rPr lang="en-US" dirty="0">
                <a:latin typeface="Calibri"/>
                <a:cs typeface="Calibri"/>
              </a:rPr>
              <a:t>    (0,0,0,0,0)  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no ghosts</a:t>
            </a:r>
          </a:p>
          <a:p>
            <a:r>
              <a:rPr lang="en-US" dirty="0">
                <a:latin typeface="Calibri"/>
                <a:cs typeface="Calibri"/>
              </a:rPr>
              <a:t>    (1,1,0,0,0)  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ghosts in just A and B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4057650" y="2743200"/>
            <a:ext cx="388620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dirty="0">
                <a:latin typeface="Calibri"/>
                <a:cs typeface="Calibri"/>
              </a:rPr>
              <a:t>可信状态举例</a:t>
            </a:r>
            <a:r>
              <a:rPr lang="en-US" dirty="0">
                <a:latin typeface="Calibri"/>
                <a:cs typeface="Calibri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4133849" y="3150328"/>
            <a:ext cx="2281918" cy="1038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2"/>
                </a:solidFill>
                <a:latin typeface="Calibri"/>
                <a:cs typeface="Calibri"/>
              </a:rPr>
              <a:t>I believe that there are ghosts everywhere or no ghosts at all</a:t>
            </a:r>
            <a:endParaRPr lang="en-US" sz="1350" dirty="0"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(1,1,1,1,1)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(0,0,0,0,0)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142013" y="4274859"/>
            <a:ext cx="2281918" cy="1315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2"/>
                </a:solidFill>
                <a:latin typeface="Calibri"/>
                <a:cs typeface="Calibri"/>
              </a:rPr>
              <a:t>I believe that there is exactly one ghost</a:t>
            </a:r>
            <a:endParaRPr lang="en-US" sz="1350" dirty="0"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(1,0,0,0,0)   (0,1,0,0,0)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(0,0,1,0,0)   (0,0,0,0,1)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(0,0,0,0,1)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544356" y="3150327"/>
            <a:ext cx="2047195" cy="830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2"/>
                </a:solidFill>
                <a:latin typeface="Calibri"/>
                <a:cs typeface="Calibri"/>
              </a:rPr>
              <a:t>Empty belief state</a:t>
            </a:r>
            <a:endParaRPr lang="en-US" sz="1350" dirty="0">
              <a:latin typeface="Calibri"/>
              <a:cs typeface="Calibri"/>
            </a:endParaRP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6534150" y="4102087"/>
            <a:ext cx="2667000" cy="1938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2"/>
                </a:solidFill>
                <a:latin typeface="Calibri"/>
                <a:cs typeface="Calibri"/>
              </a:rPr>
              <a:t>Every configuration is possible</a:t>
            </a:r>
            <a:endParaRPr lang="en-US" sz="1350" dirty="0"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(0,0,0,0,0)   (1,0,0,0,0) ...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(0,1,0,0,0)   (1,1,0,0,0) …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(0,0,1,0,0)   (1,0,1,0,0) …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(0,1,1,0,0)   (1,1,1,0,0) …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latin typeface="Calibri"/>
                <a:cs typeface="Calibri"/>
              </a:rPr>
              <a:t>(0,0,0,1,0)   (1,0,0,1,0) …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…                  …   </a:t>
            </a:r>
          </a:p>
        </p:txBody>
      </p:sp>
    </p:spTree>
    <p:extLst>
      <p:ext uri="{BB962C8B-B14F-4D97-AF65-F5344CB8AC3E}">
        <p14:creationId xmlns:p14="http://schemas.microsoft.com/office/powerpoint/2010/main" val="6033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6605"/>
            <a:ext cx="8321040" cy="1026002"/>
          </a:xfrm>
        </p:spPr>
        <p:txBody>
          <a:bodyPr>
            <a:normAutofit/>
          </a:bodyPr>
          <a:lstStyle/>
          <a:p>
            <a:r>
              <a:rPr lang="zh-CN" altLang="en-US" dirty="0"/>
              <a:t>无传感器问题的构建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905001"/>
            <a:ext cx="8662219" cy="409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底层的</a:t>
            </a:r>
            <a:r>
              <a:rPr lang="en-US" dirty="0"/>
              <a:t> “</a:t>
            </a:r>
            <a:r>
              <a:rPr lang="zh-CN" altLang="en-US" dirty="0"/>
              <a:t>物理</a:t>
            </a:r>
            <a:r>
              <a:rPr lang="en-US" dirty="0"/>
              <a:t>” </a:t>
            </a:r>
            <a:r>
              <a:rPr lang="zh-CN" altLang="en-US" dirty="0"/>
              <a:t>问题通常有</a:t>
            </a:r>
            <a:r>
              <a:rPr lang="en-US" dirty="0"/>
              <a:t> </a:t>
            </a:r>
            <a:r>
              <a:rPr lang="en-US" dirty="0" err="1"/>
              <a:t>Actions</a:t>
            </a:r>
            <a:r>
              <a:rPr lang="en-US" baseline="-25000" dirty="0" err="1"/>
              <a:t>P</a:t>
            </a:r>
            <a:r>
              <a:rPr lang="en-US" dirty="0"/>
              <a:t> , </a:t>
            </a:r>
            <a:r>
              <a:rPr lang="en-US" dirty="0" err="1"/>
              <a:t>Result</a:t>
            </a:r>
            <a:r>
              <a:rPr lang="en-US" baseline="-25000" dirty="0" err="1"/>
              <a:t>P</a:t>
            </a:r>
            <a:r>
              <a:rPr lang="en-US" dirty="0"/>
              <a:t> ,  Goal-</a:t>
            </a:r>
            <a:r>
              <a:rPr lang="en-US" dirty="0" err="1"/>
              <a:t>Test</a:t>
            </a:r>
            <a:r>
              <a:rPr lang="en-US" baseline="-25000" dirty="0" err="1"/>
              <a:t>P</a:t>
            </a:r>
            <a:r>
              <a:rPr lang="en-US" dirty="0"/>
              <a:t> , </a:t>
            </a:r>
            <a:r>
              <a:rPr lang="zh-CN" altLang="en-US" dirty="0"/>
              <a:t>和</a:t>
            </a:r>
            <a:r>
              <a:rPr lang="en-US" dirty="0"/>
              <a:t> Step-</a:t>
            </a:r>
            <a:r>
              <a:rPr lang="en-US" dirty="0" err="1"/>
              <a:t>Cost</a:t>
            </a:r>
            <a:r>
              <a:rPr lang="en-US" baseline="-25000" dirty="0" err="1"/>
              <a:t>P</a:t>
            </a:r>
            <a:r>
              <a:rPr lang="en-US" dirty="0"/>
              <a:t> . </a:t>
            </a:r>
          </a:p>
          <a:p>
            <a:r>
              <a:rPr lang="zh-CN" altLang="en-US" dirty="0"/>
              <a:t>初始状态</a:t>
            </a:r>
            <a:r>
              <a:rPr lang="en-US" dirty="0"/>
              <a:t>: </a:t>
            </a:r>
            <a:r>
              <a:rPr lang="zh-CN" altLang="en-US" dirty="0"/>
              <a:t>一个可信状态</a:t>
            </a:r>
            <a:r>
              <a:rPr lang="en-US" altLang="zh-CN" dirty="0"/>
              <a:t>(</a:t>
            </a:r>
            <a:r>
              <a:rPr lang="en-US" dirty="0"/>
              <a:t>belief state) </a:t>
            </a:r>
            <a:r>
              <a:rPr lang="en-US" dirty="0">
                <a:solidFill>
                  <a:srgbClr val="CE00BB"/>
                </a:solidFill>
              </a:rPr>
              <a:t>b</a:t>
            </a:r>
            <a:r>
              <a:rPr lang="en-US" dirty="0"/>
              <a:t> (</a:t>
            </a:r>
            <a:r>
              <a:rPr lang="zh-CN" altLang="en-US" dirty="0"/>
              <a:t>包括若干或所有物理状态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 </a:t>
            </a:r>
            <a:r>
              <a:rPr lang="zh-CN" altLang="en-US" dirty="0"/>
              <a:t>个物理状态</a:t>
            </a:r>
            <a:r>
              <a:rPr lang="en-US" altLang="zh-CN" dirty="0"/>
              <a:t>(</a:t>
            </a:r>
            <a:r>
              <a:rPr lang="en-US" dirty="0"/>
              <a:t>physical states) =&gt; 2</a:t>
            </a:r>
            <a:r>
              <a:rPr lang="en-US" baseline="30000" dirty="0"/>
              <a:t>N</a:t>
            </a:r>
            <a:r>
              <a:rPr lang="en-US" dirty="0"/>
              <a:t> </a:t>
            </a:r>
            <a:r>
              <a:rPr lang="zh-CN" altLang="en-US" dirty="0"/>
              <a:t>可信状态 </a:t>
            </a:r>
            <a:r>
              <a:rPr lang="en-US" altLang="zh-CN" dirty="0"/>
              <a:t>(</a:t>
            </a:r>
            <a:r>
              <a:rPr lang="en-US" dirty="0"/>
              <a:t>belief states)</a:t>
            </a:r>
          </a:p>
          <a:p>
            <a:r>
              <a:rPr lang="en-US" dirty="0"/>
              <a:t>Goal test: </a:t>
            </a:r>
            <a:r>
              <a:rPr lang="zh-CN" altLang="en-US" dirty="0"/>
              <a:t>每个元素状态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</a:t>
            </a:r>
            <a:r>
              <a:rPr lang="en-US" dirty="0"/>
              <a:t> </a:t>
            </a:r>
            <a:r>
              <a:rPr lang="zh-CN" altLang="en-US" dirty="0"/>
              <a:t>满足</a:t>
            </a:r>
            <a:r>
              <a:rPr lang="en-US" dirty="0"/>
              <a:t> Goal-</a:t>
            </a:r>
            <a:r>
              <a:rPr lang="en-US" dirty="0" err="1"/>
              <a:t>Test</a:t>
            </a:r>
            <a:r>
              <a:rPr lang="en-US" baseline="-25000" dirty="0" err="1"/>
              <a:t>P</a:t>
            </a:r>
            <a:r>
              <a:rPr lang="en-US" dirty="0"/>
              <a:t>(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) </a:t>
            </a:r>
          </a:p>
          <a:p>
            <a:r>
              <a:rPr lang="en-US" dirty="0"/>
              <a:t>Actions: </a:t>
            </a:r>
            <a:r>
              <a:rPr lang="zh-CN" altLang="en-US" dirty="0"/>
              <a:t>行动合集</a:t>
            </a:r>
            <a:r>
              <a:rPr lang="en-US" dirty="0"/>
              <a:t> </a:t>
            </a:r>
            <a:r>
              <a:rPr lang="en-US" dirty="0" err="1"/>
              <a:t>Actions</a:t>
            </a:r>
            <a:r>
              <a:rPr lang="en-US" baseline="-25000" dirty="0" err="1"/>
              <a:t>P</a:t>
            </a:r>
            <a:r>
              <a:rPr lang="en-US" dirty="0">
                <a:solidFill>
                  <a:srgbClr val="CE00BB"/>
                </a:solidFill>
              </a:rPr>
              <a:t>(s)</a:t>
            </a:r>
            <a:r>
              <a:rPr lang="en-US" dirty="0"/>
              <a:t> for each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</a:t>
            </a:r>
          </a:p>
          <a:p>
            <a:r>
              <a:rPr lang="zh-CN" altLang="en-US" dirty="0"/>
              <a:t>转移模型 </a:t>
            </a:r>
            <a:r>
              <a:rPr lang="en-US" dirty="0"/>
              <a:t>Transition model: </a:t>
            </a:r>
          </a:p>
          <a:p>
            <a:pPr lvl="1"/>
            <a:r>
              <a:rPr lang="zh-CN" altLang="en-US" dirty="0"/>
              <a:t>决定性的 </a:t>
            </a:r>
            <a:r>
              <a:rPr lang="en-US" dirty="0"/>
              <a:t>Deterministic: Result(</a:t>
            </a:r>
            <a:r>
              <a:rPr lang="en-US" dirty="0" err="1"/>
              <a:t>b,a</a:t>
            </a:r>
            <a:r>
              <a:rPr lang="en-US" dirty="0"/>
              <a:t>) = </a:t>
            </a:r>
            <a:r>
              <a:rPr lang="zh-CN" altLang="en-US" dirty="0"/>
              <a:t>结果状态集合</a:t>
            </a:r>
            <a:r>
              <a:rPr lang="en-US" dirty="0"/>
              <a:t> </a:t>
            </a:r>
            <a:r>
              <a:rPr lang="en-US" dirty="0" err="1"/>
              <a:t>Result</a:t>
            </a:r>
            <a:r>
              <a:rPr lang="en-US" baseline="-25000" dirty="0" err="1"/>
              <a:t>P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 for each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</a:t>
            </a:r>
            <a:endParaRPr lang="en-US" dirty="0"/>
          </a:p>
          <a:p>
            <a:pPr lvl="1"/>
            <a:r>
              <a:rPr lang="zh-CN" altLang="en-US" dirty="0"/>
              <a:t>非决定性的 </a:t>
            </a:r>
            <a:r>
              <a:rPr lang="en-US" dirty="0"/>
              <a:t>Nondeterministic: Result(</a:t>
            </a:r>
            <a:r>
              <a:rPr lang="en-US" dirty="0" err="1"/>
              <a:t>b,a</a:t>
            </a:r>
            <a:r>
              <a:rPr lang="en-US" dirty="0"/>
              <a:t>) = </a:t>
            </a:r>
            <a:r>
              <a:rPr lang="zh-CN" altLang="en-US" dirty="0"/>
              <a:t>结果状态集合</a:t>
            </a:r>
            <a:r>
              <a:rPr lang="en-US" dirty="0"/>
              <a:t> </a:t>
            </a:r>
            <a:r>
              <a:rPr lang="en-US" dirty="0" err="1"/>
              <a:t>Results</a:t>
            </a:r>
            <a:r>
              <a:rPr lang="en-US" baseline="-25000" dirty="0" err="1"/>
              <a:t>P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 for each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</a:t>
            </a:r>
          </a:p>
          <a:p>
            <a:pPr marL="257162" lvl="1" indent="-257162">
              <a:buClr>
                <a:schemeClr val="accent2"/>
              </a:buClr>
            </a:pPr>
            <a:r>
              <a:rPr lang="en-US" dirty="0"/>
              <a:t>Step-Cost(</a:t>
            </a:r>
            <a:r>
              <a:rPr lang="en-US" dirty="0" err="1"/>
              <a:t>b,a,b</a:t>
            </a:r>
            <a:r>
              <a:rPr lang="en-US" dirty="0"/>
              <a:t>’) =  Step-</a:t>
            </a:r>
            <a:r>
              <a:rPr lang="en-US" dirty="0" err="1"/>
              <a:t>Cost</a:t>
            </a:r>
            <a:r>
              <a:rPr lang="en-US" baseline="-25000" dirty="0" err="1"/>
              <a:t>P</a:t>
            </a:r>
            <a:r>
              <a:rPr lang="en-US" dirty="0"/>
              <a:t>(</a:t>
            </a:r>
            <a:r>
              <a:rPr lang="en-US" dirty="0" err="1"/>
              <a:t>s,a,s</a:t>
            </a:r>
            <a:r>
              <a:rPr lang="en-US" dirty="0"/>
              <a:t>’) for any 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</a:t>
            </a:r>
            <a:endParaRPr lang="en-US" dirty="0"/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假设给定行动</a:t>
            </a:r>
            <a:r>
              <a:rPr lang="en-US" altLang="zh-CN" dirty="0">
                <a:solidFill>
                  <a:schemeClr val="tx1"/>
                </a:solidFill>
              </a:rPr>
              <a:t>a, </a:t>
            </a:r>
            <a:r>
              <a:rPr lang="zh-CN" altLang="en-US" dirty="0">
                <a:solidFill>
                  <a:schemeClr val="tx1"/>
                </a:solidFill>
              </a:rPr>
              <a:t>步骤成本对于任何</a:t>
            </a:r>
            <a:r>
              <a:rPr lang="en-US" altLang="zh-CN" dirty="0">
                <a:solidFill>
                  <a:schemeClr val="tx1"/>
                </a:solidFill>
              </a:rPr>
              <a:t>s in b </a:t>
            </a:r>
            <a:r>
              <a:rPr lang="zh-CN" altLang="en-US" dirty="0">
                <a:solidFill>
                  <a:schemeClr val="tx1"/>
                </a:solidFill>
              </a:rPr>
              <a:t>都相同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CE00BB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03642"/>
          </a:xfrm>
        </p:spPr>
        <p:txBody>
          <a:bodyPr/>
          <a:lstStyle/>
          <a:p>
            <a:r>
              <a:rPr lang="en-US" dirty="0"/>
              <a:t>局部搜索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0"/>
            <a:ext cx="9144000" cy="5224157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许多优化问题</a:t>
            </a:r>
            <a:r>
              <a:rPr lang="en-US" sz="2800" dirty="0"/>
              <a:t>, </a:t>
            </a:r>
            <a:r>
              <a:rPr lang="zh-CN" altLang="en-US" sz="2800" b="1" i="1" dirty="0">
                <a:solidFill>
                  <a:srgbClr val="0000FF"/>
                </a:solidFill>
              </a:rPr>
              <a:t>路径解</a:t>
            </a:r>
            <a:r>
              <a:rPr lang="en-US" sz="2800" dirty="0"/>
              <a:t> </a:t>
            </a:r>
            <a:r>
              <a:rPr lang="zh-CN" altLang="en-US" sz="2800" dirty="0"/>
              <a:t>不相关</a:t>
            </a:r>
            <a:r>
              <a:rPr lang="en-US" sz="2800" dirty="0"/>
              <a:t>; </a:t>
            </a:r>
            <a:r>
              <a:rPr lang="zh-CN" altLang="en-US" sz="2800" dirty="0"/>
              <a:t>目标状态才 </a:t>
            </a:r>
            <a:r>
              <a:rPr lang="zh-CN" altLang="en-US" sz="2800" b="1" i="1" dirty="0">
                <a:solidFill>
                  <a:srgbClr val="0000FF"/>
                </a:solidFill>
              </a:rPr>
              <a:t>是</a:t>
            </a:r>
            <a:r>
              <a:rPr lang="en-US" sz="2800" dirty="0"/>
              <a:t> </a:t>
            </a:r>
            <a:r>
              <a:rPr lang="zh-CN" altLang="en-US" sz="2800" dirty="0"/>
              <a:t>问题的解</a:t>
            </a:r>
            <a:r>
              <a:rPr lang="en-US" sz="2800" dirty="0"/>
              <a:t> </a:t>
            </a:r>
          </a:p>
          <a:p>
            <a:r>
              <a:rPr lang="zh-CN" altLang="en-US" sz="2800" dirty="0"/>
              <a:t>状态空间</a:t>
            </a:r>
            <a:r>
              <a:rPr lang="en-US" sz="2800" dirty="0"/>
              <a:t> = </a:t>
            </a:r>
            <a:r>
              <a:rPr lang="zh-CN" altLang="en-US" sz="2800" dirty="0"/>
              <a:t>完整布局配置的集合</a:t>
            </a:r>
            <a:endParaRPr lang="en-US" sz="2800" dirty="0"/>
          </a:p>
          <a:p>
            <a:r>
              <a:rPr lang="zh-CN" altLang="en-US" sz="2800" dirty="0"/>
              <a:t>找到</a:t>
            </a:r>
            <a:r>
              <a:rPr lang="en-US" sz="2800" dirty="0"/>
              <a:t> </a:t>
            </a:r>
            <a:r>
              <a:rPr lang="zh-CN" altLang="en-US" sz="2800" dirty="0">
                <a:solidFill>
                  <a:srgbClr val="0000FF"/>
                </a:solidFill>
              </a:rPr>
              <a:t>满足约束的布局配置解</a:t>
            </a:r>
            <a:r>
              <a:rPr lang="en-US" sz="2800" dirty="0"/>
              <a:t>, </a:t>
            </a:r>
            <a:r>
              <a:rPr lang="zh-CN" altLang="en-US" sz="2800" dirty="0"/>
              <a:t>例如</a:t>
            </a:r>
            <a:r>
              <a:rPr lang="en-US" altLang="zh-CN" sz="2800" dirty="0"/>
              <a:t>n</a:t>
            </a:r>
            <a:r>
              <a:rPr lang="zh-CN" altLang="en-US" sz="2800" dirty="0"/>
              <a:t>个皇后问题</a:t>
            </a:r>
            <a:r>
              <a:rPr lang="en-US" sz="2800" dirty="0"/>
              <a:t>; </a:t>
            </a:r>
            <a:r>
              <a:rPr lang="zh-CN" altLang="en-US" sz="2800" dirty="0"/>
              <a:t>或是找到</a:t>
            </a:r>
            <a:r>
              <a:rPr lang="zh-CN" altLang="en-US" sz="2800" dirty="0">
                <a:solidFill>
                  <a:srgbClr val="0000FF"/>
                </a:solidFill>
              </a:rPr>
              <a:t>最优布局解</a:t>
            </a:r>
            <a:r>
              <a:rPr lang="en-US" sz="2800" dirty="0"/>
              <a:t>, </a:t>
            </a:r>
            <a:r>
              <a:rPr lang="zh-CN" altLang="en-US" sz="2800" dirty="0"/>
              <a:t>例如旅行销售商问题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zh-CN" altLang="en-US" sz="2800" dirty="0"/>
              <a:t>在这些情况</a:t>
            </a:r>
            <a:r>
              <a:rPr lang="en-US" sz="2800" dirty="0"/>
              <a:t>, </a:t>
            </a:r>
            <a:r>
              <a:rPr lang="zh-CN" altLang="en-US" sz="2800" dirty="0"/>
              <a:t>可以使用迭代改进算法</a:t>
            </a:r>
            <a:r>
              <a:rPr lang="en-US" sz="2800" dirty="0"/>
              <a:t>; </a:t>
            </a:r>
            <a:r>
              <a:rPr lang="zh-CN" altLang="en-US" sz="2800" dirty="0"/>
              <a:t>保持一个当前状态</a:t>
            </a:r>
            <a:r>
              <a:rPr lang="en-US" sz="2800" dirty="0"/>
              <a:t>, </a:t>
            </a:r>
            <a:r>
              <a:rPr lang="zh-CN" altLang="en-US" sz="2800" dirty="0"/>
              <a:t>然后尝试改进它。</a:t>
            </a:r>
            <a:r>
              <a:rPr lang="en-US" sz="2800" dirty="0"/>
              <a:t> </a:t>
            </a:r>
          </a:p>
          <a:p>
            <a:r>
              <a:rPr lang="zh-CN" altLang="en-US" sz="2800" dirty="0"/>
              <a:t>空间成本固定，适合线上</a:t>
            </a:r>
            <a:r>
              <a:rPr lang="en-US" altLang="zh-CN" sz="2800" dirty="0"/>
              <a:t>(online)</a:t>
            </a:r>
            <a:r>
              <a:rPr lang="zh-CN" altLang="en-US" sz="2800" dirty="0"/>
              <a:t>或线下</a:t>
            </a:r>
            <a:r>
              <a:rPr lang="en-US" altLang="zh-CN" sz="2800" dirty="0"/>
              <a:t>(offline)</a:t>
            </a:r>
            <a:r>
              <a:rPr lang="zh-CN" altLang="en-US" sz="2800" dirty="0"/>
              <a:t>搜索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878" y="3371855"/>
            <a:ext cx="1205278" cy="1274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967" y="3371855"/>
            <a:ext cx="1223669" cy="12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9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在无传感器可信状态空间里的搜索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905001"/>
            <a:ext cx="4800600" cy="3616349"/>
          </a:xfrm>
        </p:spPr>
        <p:txBody>
          <a:bodyPr/>
          <a:lstStyle/>
          <a:p>
            <a:r>
              <a:rPr lang="zh-CN" altLang="en-US" sz="2100" dirty="0"/>
              <a:t>所有搜索过程都和以前一样</a:t>
            </a:r>
            <a:r>
              <a:rPr lang="en-US" sz="2100" dirty="0"/>
              <a:t>!</a:t>
            </a:r>
          </a:p>
          <a:p>
            <a:r>
              <a:rPr lang="zh-CN" altLang="en-US" sz="2100" dirty="0"/>
              <a:t>解还是行动的序列</a:t>
            </a:r>
            <a:r>
              <a:rPr lang="en-US" sz="2100" dirty="0"/>
              <a:t>!</a:t>
            </a:r>
          </a:p>
          <a:p>
            <a:r>
              <a:rPr lang="zh-CN" altLang="en-US" sz="2100" dirty="0"/>
              <a:t>一些变通的地方</a:t>
            </a:r>
            <a:r>
              <a:rPr lang="en-US" sz="21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any s in b is unsolvable, b is unsolvable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b’ </a:t>
            </a:r>
            <a:r>
              <a:rPr lang="zh-CN" altLang="en-US" dirty="0"/>
              <a:t>包含 </a:t>
            </a:r>
            <a:r>
              <a:rPr lang="en-US" dirty="0"/>
              <a:t>b and b’ </a:t>
            </a:r>
            <a:r>
              <a:rPr lang="zh-CN" altLang="en-US" dirty="0"/>
              <a:t>有一个解</a:t>
            </a:r>
            <a:r>
              <a:rPr lang="en-US" dirty="0"/>
              <a:t>, b </a:t>
            </a:r>
            <a:r>
              <a:rPr lang="zh-CN" altLang="en-US" dirty="0"/>
              <a:t>有同样的解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If b’ </a:t>
            </a:r>
            <a:r>
              <a:rPr lang="zh-CN" altLang="en-US" dirty="0"/>
              <a:t>包含</a:t>
            </a:r>
            <a:r>
              <a:rPr lang="en-US" dirty="0"/>
              <a:t> b</a:t>
            </a:r>
            <a:r>
              <a:rPr lang="zh-CN" altLang="en-US" dirty="0"/>
              <a:t>，并且在搜索树里我们已找到一条路径通向</a:t>
            </a:r>
            <a:r>
              <a:rPr lang="en-US" altLang="zh-CN" dirty="0"/>
              <a:t>b</a:t>
            </a:r>
            <a:r>
              <a:rPr lang="zh-CN" altLang="en-US" dirty="0"/>
              <a:t>， 那么可以丢弃</a:t>
            </a:r>
            <a:r>
              <a:rPr lang="en-US" dirty="0"/>
              <a:t> b’</a:t>
            </a:r>
          </a:p>
        </p:txBody>
      </p:sp>
      <p:pic>
        <p:nvPicPr>
          <p:cNvPr id="4" name="Picture 3" descr="vacuum2-set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4286250" cy="3544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20929" y="5521350"/>
            <a:ext cx="346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书上图</a:t>
            </a:r>
            <a:r>
              <a:rPr lang="en-US" altLang="zh-CN" dirty="0"/>
              <a:t>4.14</a:t>
            </a:r>
            <a:r>
              <a:rPr lang="zh-CN" altLang="en-US" dirty="0"/>
              <a:t>， 决定性行动的，无感知，可信状态空间的状态图</a:t>
            </a:r>
          </a:p>
        </p:txBody>
      </p:sp>
    </p:spTree>
    <p:extLst>
      <p:ext uri="{BB962C8B-B14F-4D97-AF65-F5344CB8AC3E}">
        <p14:creationId xmlns:p14="http://schemas.microsoft.com/office/powerpoint/2010/main" val="19754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无传感器问题有什么现实意义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5950"/>
            <a:ext cx="4383162" cy="3546873"/>
          </a:xfrm>
        </p:spPr>
        <p:txBody>
          <a:bodyPr/>
          <a:lstStyle/>
          <a:p>
            <a:r>
              <a:rPr lang="zh-CN" altLang="en-US" sz="2100" dirty="0"/>
              <a:t>反映了许多现实中机器人的操控问题</a:t>
            </a:r>
            <a:endParaRPr lang="en-US" sz="2100" dirty="0"/>
          </a:p>
          <a:p>
            <a:r>
              <a:rPr lang="en-US" sz="2100" dirty="0"/>
              <a:t>“</a:t>
            </a:r>
            <a:r>
              <a:rPr lang="zh-CN" altLang="en-US" sz="2100" dirty="0"/>
              <a:t>零件导向传送器</a:t>
            </a:r>
            <a:r>
              <a:rPr lang="en-US" sz="2100" dirty="0"/>
              <a:t>” </a:t>
            </a:r>
            <a:r>
              <a:rPr lang="zh-CN" altLang="en-US" sz="2100" dirty="0"/>
              <a:t>由一系列倾斜的导向装置组成，可以把零件按一个方向进行导向，无论它们的初始方向是什么</a:t>
            </a:r>
            <a:endParaRPr lang="en-US" sz="2100" dirty="0"/>
          </a:p>
          <a:p>
            <a:r>
              <a:rPr lang="zh-CN" altLang="en-US" sz="2100" dirty="0"/>
              <a:t>这比起应用摄像机和机器人手臂更加简单方便，且更可靠</a:t>
            </a:r>
            <a:r>
              <a:rPr lang="en-US" sz="2100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077544"/>
            <a:ext cx="4171950" cy="2979965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5086350" y="5143500"/>
            <a:ext cx="12234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/>
              <a:t>播放演示视频</a:t>
            </a:r>
            <a:endParaRPr lang="en-US" altLang="zh-CN" sz="1350" dirty="0"/>
          </a:p>
        </p:txBody>
      </p:sp>
    </p:spTree>
    <p:extLst>
      <p:ext uri="{BB962C8B-B14F-4D97-AF65-F5344CB8AC3E}">
        <p14:creationId xmlns:p14="http://schemas.microsoft.com/office/powerpoint/2010/main" val="1568342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604"/>
            <a:ext cx="8839200" cy="1450757"/>
          </a:xfrm>
        </p:spPr>
        <p:txBody>
          <a:bodyPr>
            <a:normAutofit/>
          </a:bodyPr>
          <a:lstStyle/>
          <a:p>
            <a:r>
              <a:rPr lang="zh-CN" altLang="en-US" dirty="0"/>
              <a:t>部分可观察性</a:t>
            </a:r>
            <a:r>
              <a:rPr lang="en-US" dirty="0"/>
              <a:t>Partial observability: </a:t>
            </a:r>
            <a:r>
              <a:rPr lang="zh-CN" altLang="en-US" dirty="0"/>
              <a:t>问题建立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1"/>
            <a:ext cx="8839200" cy="2181242"/>
          </a:xfrm>
        </p:spPr>
        <p:txBody>
          <a:bodyPr/>
          <a:lstStyle/>
          <a:p>
            <a:r>
              <a:rPr lang="zh-CN" altLang="en-US" dirty="0"/>
              <a:t>需说明智能体能观测到什么</a:t>
            </a:r>
            <a:r>
              <a:rPr lang="en-US" dirty="0"/>
              <a:t>:</a:t>
            </a:r>
          </a:p>
          <a:p>
            <a:pPr lvl="1"/>
            <a:r>
              <a:rPr lang="zh-CN" altLang="en-US" dirty="0"/>
              <a:t>行动决定性的 </a:t>
            </a:r>
            <a:r>
              <a:rPr lang="en-US" dirty="0"/>
              <a:t>Deterministic: </a:t>
            </a:r>
            <a:r>
              <a:rPr lang="en-US" dirty="0">
                <a:solidFill>
                  <a:srgbClr val="CE00BB"/>
                </a:solidFill>
              </a:rPr>
              <a:t>Percept(s)</a:t>
            </a:r>
            <a:r>
              <a:rPr lang="en-US" dirty="0"/>
              <a:t> </a:t>
            </a:r>
            <a:r>
              <a:rPr lang="zh-CN" altLang="en-US" dirty="0"/>
              <a:t>是在状态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s </a:t>
            </a:r>
            <a:r>
              <a:rPr lang="zh-CN" altLang="en-US" dirty="0">
                <a:solidFill>
                  <a:schemeClr val="tx1"/>
                </a:solidFill>
              </a:rPr>
              <a:t>收到的感知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zh-CN" altLang="en-US" dirty="0"/>
              <a:t>非决定性的 </a:t>
            </a:r>
            <a:r>
              <a:rPr lang="en-US" dirty="0"/>
              <a:t>Nondeterministic: </a:t>
            </a:r>
            <a:r>
              <a:rPr lang="en-US" dirty="0">
                <a:solidFill>
                  <a:srgbClr val="CE00BB"/>
                </a:solidFill>
              </a:rPr>
              <a:t>Percepts(s)</a:t>
            </a:r>
            <a:r>
              <a:rPr lang="en-US" dirty="0"/>
              <a:t> </a:t>
            </a:r>
            <a:r>
              <a:rPr lang="zh-CN" altLang="en-US" dirty="0"/>
              <a:t>在状态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s </a:t>
            </a:r>
            <a:r>
              <a:rPr lang="zh-CN" altLang="en-US" dirty="0">
                <a:solidFill>
                  <a:schemeClr val="tx1"/>
                </a:solidFill>
              </a:rPr>
              <a:t>收到的可能的感知</a:t>
            </a:r>
            <a:endParaRPr lang="en-US" dirty="0">
              <a:solidFill>
                <a:srgbClr val="CE00BB"/>
              </a:solidFill>
            </a:endParaRPr>
          </a:p>
          <a:p>
            <a:pPr lvl="1"/>
            <a:r>
              <a:rPr lang="zh-CN" altLang="en-US" dirty="0"/>
              <a:t>全部可感知</a:t>
            </a:r>
            <a:r>
              <a:rPr lang="en-US" dirty="0"/>
              <a:t>: </a:t>
            </a:r>
            <a:r>
              <a:rPr lang="en-US" dirty="0">
                <a:solidFill>
                  <a:srgbClr val="CE00BB"/>
                </a:solidFill>
              </a:rPr>
              <a:t>Percept(s) = s        </a:t>
            </a:r>
            <a:r>
              <a:rPr lang="zh-CN" altLang="en-US" dirty="0"/>
              <a:t>无传感器</a:t>
            </a:r>
            <a:r>
              <a:rPr lang="en-US" dirty="0"/>
              <a:t>:</a:t>
            </a:r>
            <a:r>
              <a:rPr lang="en-US" dirty="0">
                <a:solidFill>
                  <a:srgbClr val="CE00BB"/>
                </a:solidFill>
              </a:rPr>
              <a:t> Percept(s)=null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1" y="4171950"/>
            <a:ext cx="3936527" cy="163555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65471" y="4272275"/>
            <a:ext cx="4960087" cy="200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sz="2400" dirty="0"/>
              <a:t>智能体感知局部（当前房间的）吸尘器环境世界</a:t>
            </a:r>
            <a:endParaRPr lang="en-US" sz="2400" dirty="0"/>
          </a:p>
          <a:p>
            <a:pPr lvl="1"/>
            <a:r>
              <a:rPr lang="en-US" sz="2100" dirty="0">
                <a:solidFill>
                  <a:srgbClr val="CE00BB"/>
                </a:solidFill>
              </a:rPr>
              <a:t>Percept(s1) = [</a:t>
            </a:r>
            <a:r>
              <a:rPr lang="en-US" sz="2100" dirty="0" err="1">
                <a:solidFill>
                  <a:srgbClr val="CE00BB"/>
                </a:solidFill>
              </a:rPr>
              <a:t>A,Dirty</a:t>
            </a:r>
            <a:r>
              <a:rPr lang="en-US" sz="2100" dirty="0">
                <a:solidFill>
                  <a:srgbClr val="CE00BB"/>
                </a:solidFill>
              </a:rPr>
              <a:t>]</a:t>
            </a:r>
          </a:p>
          <a:p>
            <a:pPr lvl="1"/>
            <a:r>
              <a:rPr lang="en-US" sz="2100" dirty="0">
                <a:solidFill>
                  <a:srgbClr val="CE00BB"/>
                </a:solidFill>
              </a:rPr>
              <a:t>Percept(s3) = [</a:t>
            </a:r>
            <a:r>
              <a:rPr lang="en-US" sz="2100" dirty="0" err="1">
                <a:solidFill>
                  <a:srgbClr val="CE00BB"/>
                </a:solidFill>
              </a:rPr>
              <a:t>A,Dirty</a:t>
            </a:r>
            <a:r>
              <a:rPr lang="en-US" sz="2100" dirty="0">
                <a:solidFill>
                  <a:srgbClr val="CE00BB"/>
                </a:solidFill>
              </a:rPr>
              <a:t>]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79129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部分可观察性</a:t>
            </a:r>
            <a:r>
              <a:rPr lang="en-US" dirty="0"/>
              <a:t>: </a:t>
            </a:r>
            <a:r>
              <a:rPr lang="zh-CN" altLang="en-US" dirty="0"/>
              <a:t>可信状态转移模型 </a:t>
            </a:r>
            <a:r>
              <a:rPr lang="en-US" dirty="0"/>
              <a:t>belief state transition model </a:t>
            </a:r>
            <a:r>
              <a:rPr lang="zh-CN" altLang="en-US" dirty="0"/>
              <a:t>（</a:t>
            </a:r>
            <a:r>
              <a:rPr lang="en-US" altLang="zh-CN" dirty="0">
                <a:solidFill>
                  <a:srgbClr val="CE00BB"/>
                </a:solidFill>
              </a:rPr>
              <a:t> Results(</a:t>
            </a:r>
            <a:r>
              <a:rPr lang="en-US" altLang="zh-CN" dirty="0" err="1">
                <a:solidFill>
                  <a:srgbClr val="CE00BB"/>
                </a:solidFill>
              </a:rPr>
              <a:t>b,a</a:t>
            </a:r>
            <a:r>
              <a:rPr lang="en-US" altLang="zh-CN">
                <a:solidFill>
                  <a:srgbClr val="CE00BB"/>
                </a:solidFill>
              </a:rPr>
              <a:t>) 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" y="2111479"/>
            <a:ext cx="8839200" cy="3695699"/>
          </a:xfrm>
        </p:spPr>
        <p:txBody>
          <a:bodyPr/>
          <a:lstStyle/>
          <a:p>
            <a:r>
              <a:rPr lang="en-US" dirty="0">
                <a:solidFill>
                  <a:srgbClr val="CE00BB"/>
                </a:solidFill>
              </a:rPr>
              <a:t>b’ = Predict(</a:t>
            </a:r>
            <a:r>
              <a:rPr lang="en-US" dirty="0" err="1">
                <a:solidFill>
                  <a:srgbClr val="CE00BB"/>
                </a:solidFill>
              </a:rPr>
              <a:t>b,a</a:t>
            </a:r>
            <a:r>
              <a:rPr lang="en-US" dirty="0">
                <a:solidFill>
                  <a:srgbClr val="CE00BB"/>
                </a:solidFill>
              </a:rPr>
              <a:t>) </a:t>
            </a:r>
            <a:r>
              <a:rPr lang="zh-CN" altLang="en-US" dirty="0"/>
              <a:t>更新可信状态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zh-CN" altLang="en-US" b="1" i="1" dirty="0">
                <a:solidFill>
                  <a:srgbClr val="0000FF"/>
                </a:solidFill>
              </a:rPr>
              <a:t>只根据行动 </a:t>
            </a:r>
            <a:r>
              <a:rPr lang="en-US" altLang="zh-CN" b="1" i="1" dirty="0">
                <a:solidFill>
                  <a:srgbClr val="0000FF"/>
                </a:solidFill>
              </a:rPr>
              <a:t>a</a:t>
            </a:r>
            <a:endParaRPr lang="en-US" dirty="0"/>
          </a:p>
          <a:p>
            <a:r>
              <a:rPr lang="en-US" dirty="0">
                <a:solidFill>
                  <a:srgbClr val="CE00BB"/>
                </a:solidFill>
              </a:rPr>
              <a:t>Possible-Percepts(b’) </a:t>
            </a:r>
            <a:r>
              <a:rPr lang="zh-CN" altLang="en-US" dirty="0"/>
              <a:t>是在更新后的可信状态下可能导致的感知的集合</a:t>
            </a:r>
            <a:endParaRPr lang="en-US" dirty="0"/>
          </a:p>
          <a:p>
            <a:pPr lvl="1"/>
            <a:r>
              <a:rPr lang="en-US" dirty="0"/>
              <a:t>Union of </a:t>
            </a:r>
            <a:r>
              <a:rPr lang="en-US" dirty="0">
                <a:solidFill>
                  <a:srgbClr val="CE00BB"/>
                </a:solidFill>
              </a:rPr>
              <a:t>Percept(s)</a:t>
            </a:r>
            <a:r>
              <a:rPr lang="en-US" dirty="0"/>
              <a:t> for every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b’</a:t>
            </a:r>
          </a:p>
          <a:p>
            <a:r>
              <a:rPr lang="en-US" dirty="0">
                <a:solidFill>
                  <a:srgbClr val="CE00BB"/>
                </a:solidFill>
              </a:rPr>
              <a:t>Update(</a:t>
            </a:r>
            <a:r>
              <a:rPr lang="en-US" dirty="0" err="1">
                <a:solidFill>
                  <a:srgbClr val="CE00BB"/>
                </a:solidFill>
              </a:rPr>
              <a:t>b’,p</a:t>
            </a:r>
            <a:r>
              <a:rPr lang="en-US" dirty="0">
                <a:solidFill>
                  <a:srgbClr val="CE00BB"/>
                </a:solidFill>
              </a:rPr>
              <a:t>)</a:t>
            </a:r>
            <a:r>
              <a:rPr lang="en-US" dirty="0"/>
              <a:t> </a:t>
            </a:r>
            <a:r>
              <a:rPr lang="zh-CN" altLang="en-US" dirty="0"/>
              <a:t>是新的可信状态，如果收到的是感知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p</a:t>
            </a:r>
            <a:r>
              <a:rPr lang="en-US" dirty="0"/>
              <a:t> </a:t>
            </a:r>
            <a:r>
              <a:rPr lang="zh-CN" altLang="en-US" dirty="0"/>
              <a:t>（根据感知对可信状态过滤）</a:t>
            </a:r>
            <a:endParaRPr lang="en-US" dirty="0"/>
          </a:p>
          <a:p>
            <a:pPr lvl="1"/>
            <a:r>
              <a:rPr lang="zh-CN" altLang="en-US" dirty="0"/>
              <a:t>仅包含状态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s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b’</a:t>
            </a:r>
            <a:r>
              <a:rPr lang="en-US" dirty="0"/>
              <a:t> for which </a:t>
            </a:r>
            <a:r>
              <a:rPr lang="en-US" dirty="0">
                <a:solidFill>
                  <a:srgbClr val="CE00BB"/>
                </a:solidFill>
              </a:rPr>
              <a:t>p = Percept(s)</a:t>
            </a:r>
          </a:p>
          <a:p>
            <a:r>
              <a:rPr lang="en-US" dirty="0">
                <a:solidFill>
                  <a:srgbClr val="CE00BB"/>
                </a:solidFill>
              </a:rPr>
              <a:t>Results(</a:t>
            </a:r>
            <a:r>
              <a:rPr lang="en-US" dirty="0" err="1">
                <a:solidFill>
                  <a:srgbClr val="CE00BB"/>
                </a:solidFill>
              </a:rPr>
              <a:t>b,a</a:t>
            </a:r>
            <a:r>
              <a:rPr lang="en-US" dirty="0">
                <a:solidFill>
                  <a:srgbClr val="CE00BB"/>
                </a:solidFill>
              </a:rPr>
              <a:t>)</a:t>
            </a:r>
            <a:r>
              <a:rPr lang="en-US" dirty="0"/>
              <a:t> </a:t>
            </a:r>
            <a:r>
              <a:rPr lang="zh-CN" altLang="en-US" dirty="0"/>
              <a:t>返回结果的可信状态集合</a:t>
            </a:r>
            <a:endParaRPr lang="en-US" dirty="0"/>
          </a:p>
          <a:p>
            <a:pPr lvl="1"/>
            <a:r>
              <a:rPr lang="en-US" dirty="0">
                <a:solidFill>
                  <a:srgbClr val="CE00BB"/>
                </a:solidFill>
              </a:rPr>
              <a:t>Update(Predict(</a:t>
            </a:r>
            <a:r>
              <a:rPr lang="en-US" dirty="0" err="1">
                <a:solidFill>
                  <a:srgbClr val="CE00BB"/>
                </a:solidFill>
              </a:rPr>
              <a:t>b,a</a:t>
            </a:r>
            <a:r>
              <a:rPr lang="en-US" dirty="0">
                <a:solidFill>
                  <a:srgbClr val="CE00BB"/>
                </a:solidFill>
              </a:rPr>
              <a:t>),p)</a:t>
            </a:r>
            <a:r>
              <a:rPr lang="en-US" dirty="0"/>
              <a:t> for each </a:t>
            </a:r>
            <a:r>
              <a:rPr lang="en-US" dirty="0">
                <a:solidFill>
                  <a:srgbClr val="CE00BB"/>
                </a:solidFill>
              </a:rPr>
              <a:t>p</a:t>
            </a:r>
            <a:r>
              <a:rPr lang="en-US" dirty="0"/>
              <a:t> in </a:t>
            </a:r>
            <a:r>
              <a:rPr lang="en-US" dirty="0">
                <a:solidFill>
                  <a:srgbClr val="CE00BB"/>
                </a:solidFill>
              </a:rPr>
              <a:t>Possible-Percepts(Predict(</a:t>
            </a:r>
            <a:r>
              <a:rPr lang="en-US" dirty="0" err="1">
                <a:solidFill>
                  <a:srgbClr val="CE00BB"/>
                </a:solidFill>
              </a:rPr>
              <a:t>b,a</a:t>
            </a:r>
            <a:r>
              <a:rPr lang="en-US" dirty="0">
                <a:solidFill>
                  <a:srgbClr val="CE00BB"/>
                </a:solidFill>
              </a:rPr>
              <a:t>))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628650" y="2857500"/>
            <a:ext cx="2000250" cy="20002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举例</a:t>
            </a:r>
            <a:r>
              <a:rPr lang="en-US" dirty="0"/>
              <a:t>: </a:t>
            </a:r>
            <a:r>
              <a:rPr lang="en-US" dirty="0">
                <a:solidFill>
                  <a:srgbClr val="CE00BB"/>
                </a:solidFill>
              </a:rPr>
              <a:t>Results(b</a:t>
            </a:r>
            <a:r>
              <a:rPr lang="en-US" baseline="-25000" dirty="0">
                <a:solidFill>
                  <a:srgbClr val="CE00BB"/>
                </a:solidFill>
              </a:rPr>
              <a:t>0</a:t>
            </a:r>
            <a:r>
              <a:rPr lang="en-US" dirty="0">
                <a:solidFill>
                  <a:srgbClr val="CE00BB"/>
                </a:solidFill>
              </a:rPr>
              <a:t>,Right)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1485900" y="2228851"/>
            <a:ext cx="404596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CE00BB"/>
                </a:solidFill>
              </a:rPr>
              <a:t>b</a:t>
            </a:r>
            <a:r>
              <a:rPr lang="en-US" sz="2400" baseline="-25000" dirty="0">
                <a:solidFill>
                  <a:srgbClr val="CE00BB"/>
                </a:solidFill>
              </a:rPr>
              <a:t>0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3200400"/>
            <a:ext cx="1085850" cy="549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4000500"/>
            <a:ext cx="1085850" cy="5540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4601" y="2228850"/>
            <a:ext cx="827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E00BB"/>
                </a:solidFill>
              </a:rPr>
              <a:t>Right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421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举例</a:t>
            </a:r>
            <a:r>
              <a:rPr lang="en-US" dirty="0"/>
              <a:t>: </a:t>
            </a:r>
            <a:r>
              <a:rPr lang="en-US" dirty="0">
                <a:solidFill>
                  <a:srgbClr val="CE00BB"/>
                </a:solidFill>
              </a:rPr>
              <a:t>Results(b</a:t>
            </a:r>
            <a:r>
              <a:rPr lang="en-US" baseline="-25000" dirty="0">
                <a:solidFill>
                  <a:srgbClr val="CE00BB"/>
                </a:solidFill>
              </a:rPr>
              <a:t>0</a:t>
            </a:r>
            <a:r>
              <a:rPr lang="en-US" dirty="0">
                <a:solidFill>
                  <a:srgbClr val="CE00BB"/>
                </a:solidFill>
              </a:rPr>
              <a:t>,Right)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023642"/>
            <a:ext cx="7715250" cy="3717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485900" y="2228851"/>
            <a:ext cx="404596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CE00BB"/>
                </a:solidFill>
              </a:rPr>
              <a:t>b</a:t>
            </a:r>
            <a:r>
              <a:rPr lang="en-US" sz="2400" baseline="-25000" dirty="0">
                <a:solidFill>
                  <a:srgbClr val="CE00BB"/>
                </a:solidFill>
              </a:rPr>
              <a:t>0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962200" y="2228851"/>
            <a:ext cx="2584167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CE00BB"/>
                </a:solidFill>
              </a:rPr>
              <a:t>b’=Predict(b</a:t>
            </a:r>
            <a:r>
              <a:rPr lang="en-US" sz="2400" baseline="-25000" dirty="0">
                <a:solidFill>
                  <a:srgbClr val="CE00BB"/>
                </a:solidFill>
              </a:rPr>
              <a:t>0</a:t>
            </a:r>
            <a:r>
              <a:rPr lang="en-US" sz="2400" dirty="0">
                <a:solidFill>
                  <a:srgbClr val="CE00BB"/>
                </a:solidFill>
              </a:rPr>
              <a:t>,Right)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943600" y="1657351"/>
            <a:ext cx="2566919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CE00BB"/>
                </a:solidFill>
              </a:rPr>
              <a:t>Update(b’,[</a:t>
            </a:r>
            <a:r>
              <a:rPr lang="en-US" sz="2400" dirty="0" err="1">
                <a:solidFill>
                  <a:srgbClr val="CE00BB"/>
                </a:solidFill>
              </a:rPr>
              <a:t>B,Dirty</a:t>
            </a:r>
            <a:r>
              <a:rPr lang="en-US" sz="2400" dirty="0">
                <a:solidFill>
                  <a:srgbClr val="CE00BB"/>
                </a:solidFill>
              </a:rPr>
              <a:t>])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943600" y="5562171"/>
            <a:ext cx="2655084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CE00BB"/>
                </a:solidFill>
              </a:rPr>
              <a:t>Update(b’,[</a:t>
            </a:r>
            <a:r>
              <a:rPr lang="en-US" sz="2400" dirty="0" err="1">
                <a:solidFill>
                  <a:srgbClr val="CE00BB"/>
                </a:solidFill>
              </a:rPr>
              <a:t>B,Clean</a:t>
            </a:r>
            <a:r>
              <a:rPr lang="en-US" sz="2400" dirty="0">
                <a:solidFill>
                  <a:srgbClr val="CE00BB"/>
                </a:solidFill>
              </a:rPr>
              <a:t>])</a:t>
            </a:r>
            <a:endParaRPr lang="en-US" sz="24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86100" y="3104722"/>
            <a:ext cx="2746071" cy="2553128"/>
            <a:chOff x="4114800" y="2996628"/>
            <a:chExt cx="3661428" cy="3404172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4114800" y="5816027"/>
              <a:ext cx="3661428" cy="584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79" tIns="34289" rIns="68579" bIns="34289" rtlCol="0">
              <a:spAutoFit/>
            </a:bodyPr>
            <a:lstStyle/>
            <a:p>
              <a:r>
                <a:rPr lang="en-US" sz="2400" dirty="0">
                  <a:solidFill>
                    <a:srgbClr val="CE00BB"/>
                  </a:solidFill>
                </a:rPr>
                <a:t>Possible-Percepts(b’)</a:t>
              </a:r>
              <a:endParaRPr lang="en-US" sz="2400" dirty="0">
                <a:solidFill>
                  <a:schemeClr val="bg2"/>
                </a:solidFill>
                <a:latin typeface="Calibri"/>
                <a:cs typeface="Calibri"/>
              </a:endParaRPr>
            </a:p>
          </p:txBody>
        </p:sp>
        <p:cxnSp>
          <p:nvCxnSpPr>
            <p:cNvPr id="11" name="Straight Arrow Connector 10"/>
            <p:cNvCxnSpPr>
              <a:stCxn id="7" idx="0"/>
            </p:cNvCxnSpPr>
            <p:nvPr/>
          </p:nvCxnSpPr>
          <p:spPr>
            <a:xfrm flipV="1">
              <a:off x="5945515" y="2996628"/>
              <a:ext cx="1598287" cy="2819398"/>
            </a:xfrm>
            <a:prstGeom prst="straightConnector1">
              <a:avLst/>
            </a:prstGeom>
            <a:ln w="57150" cmpd="sng">
              <a:solidFill>
                <a:srgbClr val="CE00B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0"/>
            </p:cNvCxnSpPr>
            <p:nvPr/>
          </p:nvCxnSpPr>
          <p:spPr>
            <a:xfrm flipV="1">
              <a:off x="5945515" y="5435028"/>
              <a:ext cx="1522087" cy="380999"/>
            </a:xfrm>
            <a:prstGeom prst="straightConnector1">
              <a:avLst/>
            </a:prstGeom>
            <a:ln w="57150" cmpd="sng">
              <a:solidFill>
                <a:srgbClr val="CE00B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117987" y="5657850"/>
            <a:ext cx="476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感知观察能帮助减少不确定性（对可信状态空间进行过滤）</a:t>
            </a:r>
          </a:p>
        </p:txBody>
      </p:sp>
    </p:spTree>
    <p:extLst>
      <p:ext uri="{BB962C8B-B14F-4D97-AF65-F5344CB8AC3E}">
        <p14:creationId xmlns:p14="http://schemas.microsoft.com/office/powerpoint/2010/main" val="284515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智能体对可信状态的修改（维护）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感知</a:t>
            </a:r>
            <a:r>
              <a:rPr lang="en-US" dirty="0"/>
              <a:t> </a:t>
            </a:r>
            <a:r>
              <a:rPr lang="en-US" dirty="0">
                <a:solidFill>
                  <a:srgbClr val="CE00BB"/>
                </a:solidFill>
              </a:rPr>
              <a:t>p</a:t>
            </a:r>
            <a:r>
              <a:rPr lang="en-US" dirty="0"/>
              <a:t> </a:t>
            </a:r>
            <a:r>
              <a:rPr lang="zh-CN" altLang="en-US" dirty="0"/>
              <a:t>取决于环境（状态）</a:t>
            </a:r>
            <a:endParaRPr lang="en-US" dirty="0"/>
          </a:p>
          <a:p>
            <a:r>
              <a:rPr lang="zh-CN" altLang="en-US" dirty="0"/>
              <a:t>递归的可信状态估计（计算根据上一个可信状态）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rgbClr val="CE00BB"/>
                </a:solidFill>
              </a:rPr>
              <a:t>b &lt;- Update(Predict(</a:t>
            </a:r>
            <a:r>
              <a:rPr lang="en-US" dirty="0" err="1">
                <a:solidFill>
                  <a:srgbClr val="CE00BB"/>
                </a:solidFill>
              </a:rPr>
              <a:t>b,a</a:t>
            </a:r>
            <a:r>
              <a:rPr lang="en-US" dirty="0">
                <a:solidFill>
                  <a:srgbClr val="CE00BB"/>
                </a:solidFill>
              </a:rPr>
              <a:t>),p)</a:t>
            </a:r>
          </a:p>
          <a:p>
            <a:r>
              <a:rPr lang="zh-CN" altLang="en-US" dirty="0"/>
              <a:t>形成了</a:t>
            </a:r>
            <a:r>
              <a:rPr lang="en-US" dirty="0"/>
              <a:t> </a:t>
            </a:r>
            <a:r>
              <a:rPr lang="zh-CN" altLang="en-US" dirty="0"/>
              <a:t>预测</a:t>
            </a:r>
            <a:r>
              <a:rPr lang="en-US" altLang="zh-CN" dirty="0"/>
              <a:t>-</a:t>
            </a:r>
            <a:r>
              <a:rPr lang="zh-CN" altLang="en-US" dirty="0"/>
              <a:t>更新循环 </a:t>
            </a:r>
            <a:r>
              <a:rPr lang="en-US" b="1" i="1" dirty="0">
                <a:solidFill>
                  <a:srgbClr val="FF0000"/>
                </a:solidFill>
              </a:rPr>
              <a:t>predict-update cycle</a:t>
            </a:r>
          </a:p>
          <a:p>
            <a:pPr lvl="1"/>
            <a:r>
              <a:rPr lang="zh-CN" altLang="en-US" dirty="0"/>
              <a:t>类似的称谓：</a:t>
            </a:r>
            <a:r>
              <a:rPr lang="en-US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monitoring</a:t>
            </a:r>
            <a:r>
              <a:rPr lang="en-US" dirty="0"/>
              <a:t>, </a:t>
            </a:r>
            <a:r>
              <a:rPr lang="en-US" b="1" i="1" dirty="0">
                <a:solidFill>
                  <a:srgbClr val="FF0000"/>
                </a:solidFill>
              </a:rPr>
              <a:t>filtering</a:t>
            </a:r>
            <a:r>
              <a:rPr lang="en-US" dirty="0"/>
              <a:t>, </a:t>
            </a:r>
            <a:r>
              <a:rPr lang="en-US" b="1" i="1" dirty="0">
                <a:solidFill>
                  <a:srgbClr val="FF0000"/>
                </a:solidFill>
              </a:rPr>
              <a:t>state estimation</a:t>
            </a:r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定位 </a:t>
            </a:r>
            <a:r>
              <a:rPr lang="en-US" b="1" i="1" dirty="0">
                <a:solidFill>
                  <a:srgbClr val="FF0000"/>
                </a:solidFill>
              </a:rPr>
              <a:t>Localization </a:t>
            </a:r>
            <a:r>
              <a:rPr lang="zh-CN" altLang="en-US" dirty="0"/>
              <a:t>和 画地图 </a:t>
            </a:r>
            <a:r>
              <a:rPr lang="en-US" b="1" i="1" dirty="0">
                <a:solidFill>
                  <a:srgbClr val="FF0000"/>
                </a:solidFill>
              </a:rPr>
              <a:t>mapping </a:t>
            </a:r>
            <a:r>
              <a:rPr lang="zh-CN" altLang="en-US" dirty="0"/>
              <a:t>是两种特殊的应用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24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5029201"/>
            <a:ext cx="561231" cy="843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9022" y="1589333"/>
            <a:ext cx="68167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zh-CN" altLang="en-US" sz="2400" dirty="0"/>
              <a:t>非确定性（行动导致的）</a:t>
            </a:r>
            <a:r>
              <a:rPr lang="en-US" altLang="zh-CN" sz="2400" dirty="0"/>
              <a:t> </a:t>
            </a:r>
            <a:r>
              <a:rPr lang="zh-CN" altLang="en-US" sz="2400" dirty="0"/>
              <a:t>的解是 通过</a:t>
            </a:r>
            <a:r>
              <a:rPr lang="zh-CN" altLang="en-US" sz="2400" i="1" dirty="0"/>
              <a:t>与或搜索</a:t>
            </a:r>
            <a:r>
              <a:rPr lang="zh-CN" altLang="en-US" sz="2400" dirty="0"/>
              <a:t>寻找</a:t>
            </a:r>
            <a:r>
              <a:rPr lang="zh-CN" altLang="en-US" sz="2400" i="1" dirty="0"/>
              <a:t>条件化的规划</a:t>
            </a:r>
            <a:endParaRPr lang="en-US" altLang="zh-CN" sz="2400" i="1" dirty="0"/>
          </a:p>
          <a:p>
            <a:pPr marL="342900" lvl="1" indent="-342900">
              <a:buFont typeface="Arial" charset="0"/>
              <a:buChar char="•"/>
            </a:pPr>
            <a:r>
              <a:rPr lang="zh-CN" altLang="en-US" sz="2400" dirty="0"/>
              <a:t>无感知问题的解 是通过在信念状态空间中去寻找一个行动规划</a:t>
            </a:r>
            <a:endParaRPr lang="en-US" altLang="zh-CN" sz="2400" dirty="0"/>
          </a:p>
          <a:p>
            <a:pPr marL="342900" indent="-342900">
              <a:buFont typeface="Arial" charset="0"/>
              <a:buChar char="•"/>
            </a:pPr>
            <a:r>
              <a:rPr lang="zh-CN" altLang="en-US" sz="2400" dirty="0"/>
              <a:t>通常，部分可观察环境 导致 感知上的非确定性</a:t>
            </a:r>
            <a:endParaRPr lang="en-US" altLang="zh-CN" sz="2400" dirty="0"/>
          </a:p>
          <a:p>
            <a:pPr marL="800100" lvl="1" indent="-342900">
              <a:buFont typeface="Arial" charset="0"/>
              <a:buChar char="•"/>
            </a:pPr>
            <a:r>
              <a:rPr lang="zh-CN" altLang="en-US" sz="2400" dirty="0"/>
              <a:t>在信念状态空间里进行与或搜索（</a:t>
            </a:r>
            <a:r>
              <a:rPr lang="en-US" altLang="zh-CN" sz="2400" dirty="0"/>
              <a:t>And-Or search</a:t>
            </a:r>
            <a:r>
              <a:rPr lang="zh-CN" altLang="en-US" sz="2400"/>
              <a:t>）</a:t>
            </a:r>
            <a:endParaRPr lang="en-US" altLang="zh-CN" sz="2400"/>
          </a:p>
          <a:p>
            <a:pPr marL="342900" indent="-342900">
              <a:buFont typeface="Arial" charset="0"/>
              <a:buChar char="•"/>
            </a:pPr>
            <a:r>
              <a:rPr lang="zh-CN" altLang="en-US" sz="2400" dirty="0"/>
              <a:t>通过 预测</a:t>
            </a:r>
            <a:r>
              <a:rPr lang="en-US" altLang="zh-CN" sz="2400" dirty="0"/>
              <a:t>-</a:t>
            </a:r>
            <a:r>
              <a:rPr lang="zh-CN" altLang="en-US" sz="2400" dirty="0"/>
              <a:t>更新 循环 </a:t>
            </a:r>
            <a:r>
              <a:rPr lang="en-US" altLang="zh-CN" sz="2400" dirty="0"/>
              <a:t>(Predict-Update cycle) </a:t>
            </a:r>
            <a:r>
              <a:rPr lang="zh-CN" altLang="en-US" sz="2400" dirty="0"/>
              <a:t>进行可信状态的转移</a:t>
            </a:r>
            <a:endParaRPr lang="en-US" altLang="zh-CN" sz="2400" dirty="0"/>
          </a:p>
          <a:p>
            <a:pPr lvl="1"/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1483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/>
              <a:t>N</a:t>
            </a:r>
            <a:r>
              <a:rPr lang="zh-CN" altLang="en-US" i="1" dirty="0"/>
              <a:t>皇后问题的启发式信息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目标布局</a:t>
            </a:r>
            <a:r>
              <a:rPr lang="en-US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个皇后在棋盘上不互相</a:t>
            </a:r>
            <a:r>
              <a:rPr lang="zh-CN" altLang="en-US" dirty="0">
                <a:solidFill>
                  <a:srgbClr val="FF0000"/>
                </a:solidFill>
              </a:rPr>
              <a:t>冲突</a:t>
            </a:r>
            <a:endParaRPr lang="en-US" dirty="0"/>
          </a:p>
          <a:p>
            <a:r>
              <a:rPr lang="zh-CN" altLang="en-US" dirty="0"/>
              <a:t>状态</a:t>
            </a:r>
            <a:r>
              <a:rPr lang="en-US" dirty="0"/>
              <a:t>: </a:t>
            </a:r>
            <a:r>
              <a:rPr lang="en-US" altLang="zh-CN" dirty="0"/>
              <a:t>n</a:t>
            </a:r>
            <a:r>
              <a:rPr lang="zh-CN" altLang="en-US" dirty="0"/>
              <a:t> 个皇后在棋盘上布局</a:t>
            </a:r>
            <a:r>
              <a:rPr lang="en-US" dirty="0"/>
              <a:t>, </a:t>
            </a:r>
            <a:r>
              <a:rPr lang="zh-CN" altLang="en-US" dirty="0"/>
              <a:t>一列放一个</a:t>
            </a:r>
            <a:endParaRPr lang="en-US" dirty="0"/>
          </a:p>
          <a:p>
            <a:r>
              <a:rPr lang="zh-CN" altLang="en-US" dirty="0"/>
              <a:t>启发式函数</a:t>
            </a:r>
            <a:r>
              <a:rPr lang="en-US" dirty="0"/>
              <a:t>: </a:t>
            </a:r>
            <a:r>
              <a:rPr lang="zh-CN" altLang="en-US" dirty="0"/>
              <a:t>相互冲突的皇后对数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4" y="3627290"/>
            <a:ext cx="8261720" cy="32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4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</a:t>
            </a:r>
            <a:r>
              <a:rPr lang="zh-CN" altLang="en-US" dirty="0"/>
              <a:t>皇后演示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870" y="2034259"/>
            <a:ext cx="7056444" cy="3332407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200650" y="5758379"/>
            <a:ext cx="4000500" cy="40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9" rIns="68577" bIns="34289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sz="1350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</p:txBody>
      </p:sp>
    </p:spTree>
    <p:extLst>
      <p:ext uri="{BB962C8B-B14F-4D97-AF65-F5344CB8AC3E}">
        <p14:creationId xmlns:p14="http://schemas.microsoft.com/office/powerpoint/2010/main" val="214936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Iterative Improvement -- n quee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164" y="1168400"/>
            <a:ext cx="6406523" cy="4804418"/>
          </a:xfrm>
        </p:spPr>
      </p:pic>
    </p:spTree>
    <p:extLst>
      <p:ext uri="{BB962C8B-B14F-4D97-AF65-F5344CB8AC3E}">
        <p14:creationId xmlns:p14="http://schemas.microsoft.com/office/powerpoint/2010/main" val="26491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402"/>
            <a:ext cx="8229600" cy="990600"/>
          </a:xfrm>
        </p:spPr>
        <p:txBody>
          <a:bodyPr/>
          <a:lstStyle/>
          <a:p>
            <a:r>
              <a:rPr lang="zh-CN" altLang="en-US" dirty="0"/>
              <a:t>爬山算法</a:t>
            </a:r>
            <a:r>
              <a:rPr lang="en-US" altLang="zh-CN" dirty="0"/>
              <a:t>(</a:t>
            </a:r>
            <a:r>
              <a:rPr lang="en-US" dirty="0"/>
              <a:t>Hill-climbing</a:t>
            </a:r>
            <a:r>
              <a:rPr lang="en-US" altLang="zh-CN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2"/>
            <a:ext cx="9144000" cy="453705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E00BB"/>
                </a:solidFill>
              </a:rPr>
              <a:t>function</a:t>
            </a:r>
            <a:r>
              <a:rPr lang="en-US" b="1" dirty="0"/>
              <a:t> </a:t>
            </a:r>
            <a:r>
              <a:rPr lang="en-US" dirty="0">
                <a:solidFill>
                  <a:srgbClr val="008000"/>
                </a:solidFill>
              </a:rPr>
              <a:t>HILL-CLIMBING</a:t>
            </a:r>
            <a:r>
              <a:rPr lang="en-US" dirty="0"/>
              <a:t>(</a:t>
            </a:r>
            <a:r>
              <a:rPr lang="zh-CN" altLang="en-US" dirty="0">
                <a:solidFill>
                  <a:srgbClr val="0000FF"/>
                </a:solidFill>
              </a:rPr>
              <a:t>问题</a:t>
            </a:r>
            <a:r>
              <a:rPr lang="en-US" dirty="0"/>
              <a:t>) </a:t>
            </a:r>
            <a:r>
              <a:rPr lang="en-US" b="1" dirty="0">
                <a:solidFill>
                  <a:srgbClr val="CE00BB"/>
                </a:solidFill>
              </a:rPr>
              <a:t>returns</a:t>
            </a:r>
            <a:r>
              <a:rPr lang="en-US" b="1" dirty="0"/>
              <a:t> </a:t>
            </a:r>
            <a:r>
              <a:rPr lang="zh-CN" altLang="en-US" dirty="0"/>
              <a:t>一个状态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zh-CN" altLang="en-US" dirty="0">
                <a:solidFill>
                  <a:srgbClr val="0000FF"/>
                </a:solidFill>
              </a:rPr>
              <a:t>当前节点</a:t>
            </a:r>
            <a:r>
              <a:rPr lang="en-US" dirty="0"/>
              <a:t> ← make-node(</a:t>
            </a:r>
            <a:r>
              <a:rPr lang="zh-CN" altLang="en-US" dirty="0">
                <a:solidFill>
                  <a:srgbClr val="0000FF"/>
                </a:solidFill>
              </a:rPr>
              <a:t>问题</a:t>
            </a:r>
            <a:r>
              <a:rPr lang="en-US" dirty="0"/>
              <a:t>.</a:t>
            </a:r>
            <a:r>
              <a:rPr lang="zh-CN" altLang="en-US" dirty="0"/>
              <a:t>初始状态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n-US" b="1" dirty="0">
                <a:solidFill>
                  <a:srgbClr val="CE00BB"/>
                </a:solidFill>
              </a:rPr>
              <a:t>loop do </a:t>
            </a:r>
            <a:endParaRPr lang="en-US" dirty="0">
              <a:solidFill>
                <a:srgbClr val="CE00BB"/>
              </a:solidFill>
            </a:endParaRP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zh-CN" altLang="en-US" sz="2000" dirty="0">
                <a:solidFill>
                  <a:srgbClr val="0000FF"/>
                </a:solidFill>
              </a:rPr>
              <a:t>邻居节点</a:t>
            </a:r>
            <a:r>
              <a:rPr lang="en-US" sz="2000" dirty="0"/>
              <a:t> ← </a:t>
            </a:r>
            <a:r>
              <a:rPr lang="zh-CN" altLang="en-US" sz="2000" dirty="0"/>
              <a:t>选一个 </a:t>
            </a:r>
            <a:r>
              <a:rPr lang="zh-CN" altLang="en-US" sz="2000" dirty="0">
                <a:solidFill>
                  <a:srgbClr val="0000FF"/>
                </a:solidFill>
              </a:rPr>
              <a:t>当前节点 </a:t>
            </a:r>
            <a:r>
              <a:rPr lang="zh-CN" altLang="en-US" sz="2000" dirty="0"/>
              <a:t>的后继节点中评估值最大的节点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dirty="0"/>
              <a:t>   </a:t>
            </a:r>
            <a:r>
              <a:rPr lang="en-US" sz="2000" b="1" dirty="0"/>
              <a:t>         </a:t>
            </a:r>
            <a:r>
              <a:rPr lang="en-US" sz="2000" b="1" dirty="0">
                <a:solidFill>
                  <a:srgbClr val="CE00BB"/>
                </a:solidFill>
              </a:rPr>
              <a:t>if</a:t>
            </a:r>
            <a:r>
              <a:rPr lang="zh-CN" altLang="en-US" sz="2000" dirty="0">
                <a:solidFill>
                  <a:srgbClr val="0000FF"/>
                </a:solidFill>
              </a:rPr>
              <a:t>邻居节点</a:t>
            </a:r>
            <a:r>
              <a:rPr lang="en-US" sz="2000" dirty="0"/>
              <a:t>.value ≤</a:t>
            </a:r>
            <a:r>
              <a:rPr lang="zh-CN" altLang="en-US" sz="2000" dirty="0"/>
              <a:t> </a:t>
            </a:r>
            <a:r>
              <a:rPr lang="zh-CN" altLang="en-US" sz="2000" dirty="0">
                <a:solidFill>
                  <a:srgbClr val="0000FF"/>
                </a:solidFill>
              </a:rPr>
              <a:t>当前节点</a:t>
            </a:r>
            <a:r>
              <a:rPr lang="en-US" sz="2000" dirty="0"/>
              <a:t>.value </a:t>
            </a:r>
            <a:r>
              <a:rPr lang="en-US" sz="2000" b="1" dirty="0">
                <a:solidFill>
                  <a:srgbClr val="CE00BB"/>
                </a:solidFill>
              </a:rPr>
              <a:t>then return</a:t>
            </a:r>
            <a:r>
              <a:rPr lang="zh-CN" altLang="en-US" sz="2000" dirty="0">
                <a:solidFill>
                  <a:srgbClr val="0000FF"/>
                </a:solidFill>
              </a:rPr>
              <a:t>当前节点</a:t>
            </a:r>
            <a:r>
              <a:rPr lang="en-US" sz="2000" dirty="0"/>
              <a:t>.state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CN" altLang="en-US" dirty="0">
                <a:solidFill>
                  <a:srgbClr val="0000FF"/>
                </a:solidFill>
              </a:rPr>
              <a:t>           </a:t>
            </a:r>
            <a:r>
              <a:rPr lang="zh-CN" altLang="en-US" sz="2000" dirty="0">
                <a:solidFill>
                  <a:srgbClr val="0000FF"/>
                </a:solidFill>
              </a:rPr>
              <a:t>当前节点</a:t>
            </a:r>
            <a:r>
              <a:rPr lang="en-US" sz="2000" dirty="0"/>
              <a:t>←</a:t>
            </a:r>
            <a:r>
              <a:rPr lang="zh-CN" altLang="en-US" sz="2000" dirty="0">
                <a:solidFill>
                  <a:srgbClr val="0000FF"/>
                </a:solidFill>
              </a:rPr>
              <a:t>邻居节点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642" y="4034220"/>
            <a:ext cx="6488060" cy="52753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5642" y="3239518"/>
            <a:ext cx="7795184" cy="52753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439" y="2525138"/>
            <a:ext cx="7528233" cy="52753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2046" y="1697301"/>
            <a:ext cx="6230816" cy="52753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418"/>
            <a:ext cx="6787406" cy="4658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19" y="346009"/>
            <a:ext cx="8229600" cy="65688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ea"/>
                <a:ea typeface="+mn-ea"/>
              </a:rPr>
              <a:t>全局和</a:t>
            </a:r>
            <a:r>
              <a:rPr lang="zh-CN" altLang="en-US" sz="4000" dirty="0">
                <a:latin typeface="+mn-ea"/>
                <a:ea typeface="+mn-ea"/>
              </a:rPr>
              <a:t>局部最优解</a:t>
            </a:r>
            <a:endParaRPr lang="en-US" sz="4000" dirty="0">
              <a:latin typeface="+mn-ea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153" y="1113693"/>
            <a:ext cx="2842847" cy="56075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CN" altLang="en-US" dirty="0"/>
              <a:t>随机开始点</a:t>
            </a:r>
            <a:endParaRPr lang="en-US" altLang="zh-CN" dirty="0"/>
          </a:p>
          <a:p>
            <a:pPr lvl="1">
              <a:spcBef>
                <a:spcPts val="0"/>
              </a:spcBef>
            </a:pPr>
            <a:r>
              <a:rPr lang="zh-CN" altLang="en-US" dirty="0"/>
              <a:t>找到全局最优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zh-CN" altLang="en-US" dirty="0"/>
              <a:t>随机水平移动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zh-CN" altLang="en-US" dirty="0"/>
              <a:t>跳出</a:t>
            </a:r>
            <a:r>
              <a:rPr lang="zh-CN" altLang="zh-CN" dirty="0"/>
              <a:t>“</a:t>
            </a:r>
            <a:r>
              <a:rPr lang="en-US" dirty="0"/>
              <a:t>shoulder</a:t>
            </a:r>
            <a:r>
              <a:rPr lang="en-US" altLang="zh-CN" dirty="0"/>
              <a:t>”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zh-CN" altLang="en-US" dirty="0"/>
              <a:t>无限循环在</a:t>
            </a:r>
            <a:r>
              <a:rPr lang="zh-CN" altLang="zh-CN" dirty="0"/>
              <a:t>“</a:t>
            </a:r>
            <a:r>
              <a:rPr lang="en-US" dirty="0"/>
              <a:t>flat local maxima</a:t>
            </a:r>
            <a:r>
              <a:rPr lang="en-US" altLang="zh-CN" dirty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模拟退火</a:t>
            </a:r>
            <a:r>
              <a:rPr lang="en-US" altLang="zh-CN" dirty="0"/>
              <a:t>(</a:t>
            </a:r>
            <a:r>
              <a:rPr lang="en-US" dirty="0"/>
              <a:t>Simulated annealing</a:t>
            </a:r>
            <a:r>
              <a:rPr lang="en-US" altLang="zh-CN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退火过程用来缓慢冷却金属使之达到一个稳定状态</a:t>
            </a:r>
            <a:r>
              <a:rPr lang="en-US" dirty="0"/>
              <a:t> </a:t>
            </a:r>
          </a:p>
          <a:p>
            <a:r>
              <a:rPr lang="zh-CN" altLang="en-US" dirty="0"/>
              <a:t>基本想法</a:t>
            </a:r>
            <a:r>
              <a:rPr lang="en-US" dirty="0"/>
              <a:t>: </a:t>
            </a:r>
          </a:p>
          <a:p>
            <a:pPr lvl="1"/>
            <a:r>
              <a:rPr lang="zh-CN" altLang="en-US" dirty="0"/>
              <a:t>允许偶尔的随机移动</a:t>
            </a:r>
            <a:r>
              <a:rPr lang="en-US" dirty="0"/>
              <a:t>, </a:t>
            </a:r>
            <a:r>
              <a:rPr lang="zh-CN" altLang="en-US" dirty="0"/>
              <a:t>依赖于</a:t>
            </a:r>
            <a:r>
              <a:rPr lang="en-US" dirty="0"/>
              <a:t> “</a:t>
            </a:r>
            <a:r>
              <a:rPr lang="zh-CN" altLang="en-US" dirty="0"/>
              <a:t>温度</a:t>
            </a:r>
            <a:r>
              <a:rPr lang="en-US" dirty="0"/>
              <a:t>”</a:t>
            </a:r>
          </a:p>
          <a:p>
            <a:pPr lvl="1"/>
            <a:r>
              <a:rPr lang="zh-CN" altLang="en-US" dirty="0"/>
              <a:t>高温</a:t>
            </a:r>
            <a:r>
              <a:rPr lang="en-US" dirty="0"/>
              <a:t> =&gt; </a:t>
            </a:r>
            <a:r>
              <a:rPr lang="zh-CN" altLang="en-US" dirty="0"/>
              <a:t>更多的随机移动</a:t>
            </a:r>
            <a:r>
              <a:rPr lang="en-US" dirty="0"/>
              <a:t>, </a:t>
            </a:r>
            <a:r>
              <a:rPr lang="zh-CN" altLang="en-US" dirty="0"/>
              <a:t>系统可能走出局部最优格局</a:t>
            </a:r>
            <a:r>
              <a:rPr lang="en-US" dirty="0"/>
              <a:t> </a:t>
            </a:r>
          </a:p>
          <a:p>
            <a:pPr lvl="1"/>
            <a:r>
              <a:rPr lang="zh-CN" altLang="en-US" dirty="0"/>
              <a:t>逐渐降低温度，根据一个冷却的时间调度</a:t>
            </a:r>
            <a:endParaRPr lang="en-US" altLang="zh-CN" dirty="0"/>
          </a:p>
          <a:p>
            <a:pPr lvl="1"/>
            <a:endParaRPr lang="en-US" dirty="0"/>
          </a:p>
          <a:p>
            <a:pPr marL="201168" lvl="1" indent="0">
              <a:buNone/>
            </a:pPr>
            <a:r>
              <a:rPr lang="zh-CN" altLang="en-US" dirty="0"/>
              <a:t>好似晃动崎岖不平的表面，让一个乒乓球滚入最深的曲面里</a:t>
            </a:r>
            <a:endParaRPr lang="en-US" dirty="0"/>
          </a:p>
          <a:p>
            <a:pPr lvl="1"/>
            <a:endParaRPr lang="en-US" dirty="0"/>
          </a:p>
          <a:p>
            <a:pPr marL="182880" lvl="1"/>
            <a:r>
              <a:rPr lang="zh-CN" altLang="en-US" dirty="0"/>
              <a:t>理论上</a:t>
            </a:r>
            <a:r>
              <a:rPr lang="en-US" dirty="0"/>
              <a:t>: </a:t>
            </a:r>
            <a:r>
              <a:rPr lang="zh-CN" altLang="en-US" dirty="0"/>
              <a:t>存在一个冷却时间调度，使得找到全局最优的可能概率为</a:t>
            </a:r>
            <a:r>
              <a:rPr lang="en-US" altLang="zh-CN" dirty="0"/>
              <a:t>1</a:t>
            </a:r>
            <a:r>
              <a:rPr lang="zh-CN" altLang="en-US" dirty="0"/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3197</Words>
  <Application>Microsoft Office PowerPoint</Application>
  <PresentationFormat>全屏显示(4:3)</PresentationFormat>
  <Paragraphs>340</Paragraphs>
  <Slides>37</Slides>
  <Notes>23</Notes>
  <HiddenSlides>1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4" baseType="lpstr">
      <vt:lpstr>等线</vt:lpstr>
      <vt:lpstr>等线 Light</vt:lpstr>
      <vt:lpstr>宋体</vt:lpstr>
      <vt:lpstr>Arial</vt:lpstr>
      <vt:lpstr>Calibri</vt:lpstr>
      <vt:lpstr>Wingdings</vt:lpstr>
      <vt:lpstr>Office 主题​​</vt:lpstr>
      <vt:lpstr>AI 新闻</vt:lpstr>
      <vt:lpstr>人工智能导论：局部搜索和不确定搜索</vt:lpstr>
      <vt:lpstr>局部搜索</vt:lpstr>
      <vt:lpstr>N皇后问题的启发式信息</vt:lpstr>
      <vt:lpstr>N皇后演示</vt:lpstr>
      <vt:lpstr>PowerPoint 演示文稿</vt:lpstr>
      <vt:lpstr>爬山算法(Hill-climbing)</vt:lpstr>
      <vt:lpstr>全局和局部最优解</vt:lpstr>
      <vt:lpstr>模拟退火(Simulated annealing)</vt:lpstr>
      <vt:lpstr>模拟退火(Simulated annealing)算法</vt:lpstr>
      <vt:lpstr>局部光束搜索(Local beam search)</vt:lpstr>
      <vt:lpstr>基因遗传算法Genetic algorithms</vt:lpstr>
      <vt:lpstr>举例: 8皇后问题</vt:lpstr>
      <vt:lpstr>不确定搜索</vt:lpstr>
      <vt:lpstr>在真实世界里搜索</vt:lpstr>
      <vt:lpstr>会出故障的吸尘器（行动的结果不确定性造成的）</vt:lpstr>
      <vt:lpstr>问题建立（problem formulation）</vt:lpstr>
      <vt:lpstr>条件化的解</vt:lpstr>
      <vt:lpstr>与或搜索树(And-Or search trees)</vt:lpstr>
      <vt:lpstr>与或搜索树</vt:lpstr>
      <vt:lpstr>AND-OR 搜索策略</vt:lpstr>
      <vt:lpstr>与或搜索算法（递归，深度优先）</vt:lpstr>
      <vt:lpstr>与或搜索，继续</vt:lpstr>
      <vt:lpstr>会打滑的吸尘器</vt:lpstr>
      <vt:lpstr>非决定性 nondeterminism 到底表示的是什么?</vt:lpstr>
      <vt:lpstr>部分可观察性 Partial observability</vt:lpstr>
      <vt:lpstr>极端的 部分可观察性: 没传感器的环境世界</vt:lpstr>
      <vt:lpstr>状态, 可信状态, 可信状态空间</vt:lpstr>
      <vt:lpstr>无传感器问题的构建</vt:lpstr>
      <vt:lpstr>在无传感器可信状态空间里的搜索</vt:lpstr>
      <vt:lpstr>无传感器问题有什么现实意义?</vt:lpstr>
      <vt:lpstr>部分可观察性Partial observability: 问题建立</vt:lpstr>
      <vt:lpstr>部分可观察性: 可信状态转移模型 belief state transition model （ Results(b,a) ）</vt:lpstr>
      <vt:lpstr>举例: Results(b0,Right)</vt:lpstr>
      <vt:lpstr>举例: Results(b0,Right)</vt:lpstr>
      <vt:lpstr>智能体对可信状态的修改（维护）</vt:lpstr>
      <vt:lpstr>总结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 Qi</dc:creator>
  <cp:lastModifiedBy>Qi Qi</cp:lastModifiedBy>
  <cp:revision>337</cp:revision>
  <dcterms:created xsi:type="dcterms:W3CDTF">2014-09-23T05:00:33Z</dcterms:created>
  <dcterms:modified xsi:type="dcterms:W3CDTF">2018-09-11T13:05:28Z</dcterms:modified>
</cp:coreProperties>
</file>