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62"/>
  </p:notesMasterIdLst>
  <p:sldIdLst>
    <p:sldId id="350" r:id="rId2"/>
    <p:sldId id="394" r:id="rId3"/>
    <p:sldId id="395" r:id="rId4"/>
    <p:sldId id="351" r:id="rId5"/>
    <p:sldId id="396" r:id="rId6"/>
    <p:sldId id="397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98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99" r:id="rId34"/>
    <p:sldId id="379" r:id="rId35"/>
    <p:sldId id="400" r:id="rId36"/>
    <p:sldId id="401" r:id="rId37"/>
    <p:sldId id="402" r:id="rId38"/>
    <p:sldId id="403" r:id="rId39"/>
    <p:sldId id="380" r:id="rId40"/>
    <p:sldId id="381" r:id="rId41"/>
    <p:sldId id="404" r:id="rId42"/>
    <p:sldId id="405" r:id="rId43"/>
    <p:sldId id="382" r:id="rId44"/>
    <p:sldId id="385" r:id="rId45"/>
    <p:sldId id="386" r:id="rId46"/>
    <p:sldId id="387" r:id="rId47"/>
    <p:sldId id="388" r:id="rId48"/>
    <p:sldId id="389" r:id="rId49"/>
    <p:sldId id="406" r:id="rId50"/>
    <p:sldId id="390" r:id="rId51"/>
    <p:sldId id="391" r:id="rId52"/>
    <p:sldId id="407" r:id="rId53"/>
    <p:sldId id="408" r:id="rId54"/>
    <p:sldId id="409" r:id="rId55"/>
    <p:sldId id="392" r:id="rId56"/>
    <p:sldId id="393" r:id="rId57"/>
    <p:sldId id="410" r:id="rId58"/>
    <p:sldId id="411" r:id="rId59"/>
    <p:sldId id="412" r:id="rId60"/>
    <p:sldId id="414" r:id="rId61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696EB-6FCA-47AB-A870-8BD3A93B006B}" v="2" dt="2018-09-18T02:58:55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77097" autoAdjust="0"/>
  </p:normalViewPr>
  <p:slideViewPr>
    <p:cSldViewPr snapToGrid="0" snapToObjects="1">
      <p:cViewPr varScale="1">
        <p:scale>
          <a:sx n="55" d="100"/>
          <a:sy n="55" d="100"/>
        </p:scale>
        <p:origin x="17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7F5696EB-6FCA-47AB-A870-8BD3A93B006B}"/>
    <pc:docChg chg="custSel mod modSld">
      <pc:chgData name="Qi Qi" userId="f29008d1e1aa583c" providerId="LiveId" clId="{7F5696EB-6FCA-47AB-A870-8BD3A93B006B}" dt="2018-09-18T02:58:55.258" v="1" actId="26606"/>
      <pc:docMkLst>
        <pc:docMk/>
      </pc:docMkLst>
      <pc:sldChg chg="addSp modSp mod setBg">
        <pc:chgData name="Qi Qi" userId="f29008d1e1aa583c" providerId="LiveId" clId="{7F5696EB-6FCA-47AB-A870-8BD3A93B006B}" dt="2018-09-18T02:46:15.031" v="0" actId="26606"/>
        <pc:sldMkLst>
          <pc:docMk/>
          <pc:sldMk cId="259355408" sldId="355"/>
        </pc:sldMkLst>
        <pc:spChg chg="mo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2" creationId="{00000000-0000-0000-0000-000000000000}"/>
          </ac:spMkLst>
        </pc:spChg>
        <pc:spChg chg="ad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72" creationId="{F240A2FC-E2C3-458D-96B4-5DF9028D93A5}"/>
          </ac:spMkLst>
        </pc:spChg>
        <pc:spChg chg="ad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74" creationId="{5F097929-F3D6-4D1F-8AFC-CF348171A9E1}"/>
          </ac:spMkLst>
        </pc:spChg>
        <pc:spChg chg="ad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78" creationId="{B4D0E555-16F6-44D0-BF56-AF5FF5BDE9D6}"/>
          </ac:spMkLst>
        </pc:spChg>
        <pc:spChg chg="ad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80" creationId="{8117041D-1A7B-4ECA-AB68-3CFDB6726B8E}"/>
          </ac:spMkLst>
        </pc:spChg>
        <pc:spChg chg="add">
          <ac:chgData name="Qi Qi" userId="f29008d1e1aa583c" providerId="LiveId" clId="{7F5696EB-6FCA-47AB-A870-8BD3A93B006B}" dt="2018-09-18T02:46:15.031" v="0" actId="26606"/>
          <ac:spMkLst>
            <pc:docMk/>
            <pc:sldMk cId="259355408" sldId="355"/>
            <ac:spMk id="82" creationId="{EF9C14D5-64ED-4C3C-A0D2-6C2AE1AE9279}"/>
          </ac:spMkLst>
        </pc:spChg>
        <pc:picChg chg="add mod">
          <ac:chgData name="Qi Qi" userId="f29008d1e1aa583c" providerId="LiveId" clId="{7F5696EB-6FCA-47AB-A870-8BD3A93B006B}" dt="2018-09-18T02:46:15.031" v="0" actId="26606"/>
          <ac:picMkLst>
            <pc:docMk/>
            <pc:sldMk cId="259355408" sldId="355"/>
            <ac:picMk id="43011" creationId="{00000000-0000-0000-0000-000000000000}"/>
          </ac:picMkLst>
        </pc:picChg>
        <pc:cxnChg chg="add">
          <ac:chgData name="Qi Qi" userId="f29008d1e1aa583c" providerId="LiveId" clId="{7F5696EB-6FCA-47AB-A870-8BD3A93B006B}" dt="2018-09-18T02:46:15.031" v="0" actId="26606"/>
          <ac:cxnSpMkLst>
            <pc:docMk/>
            <pc:sldMk cId="259355408" sldId="355"/>
            <ac:cxnSpMk id="76" creationId="{43074C91-9045-414B-B5F9-567DAE3EED25}"/>
          </ac:cxnSpMkLst>
        </pc:cxnChg>
      </pc:sldChg>
      <pc:sldChg chg="addSp modSp mod setBg">
        <pc:chgData name="Qi Qi" userId="f29008d1e1aa583c" providerId="LiveId" clId="{7F5696EB-6FCA-47AB-A870-8BD3A93B006B}" dt="2018-09-18T02:58:55.258" v="1" actId="26606"/>
        <pc:sldMkLst>
          <pc:docMk/>
          <pc:sldMk cId="1807410701" sldId="364"/>
        </pc:sldMkLst>
        <pc:spChg chg="mod">
          <ac:chgData name="Qi Qi" userId="f29008d1e1aa583c" providerId="LiveId" clId="{7F5696EB-6FCA-47AB-A870-8BD3A93B006B}" dt="2018-09-18T02:58:55.258" v="1" actId="26606"/>
          <ac:spMkLst>
            <pc:docMk/>
            <pc:sldMk cId="1807410701" sldId="364"/>
            <ac:spMk id="2" creationId="{00000000-0000-0000-0000-000000000000}"/>
          </ac:spMkLst>
        </pc:spChg>
        <pc:spChg chg="add">
          <ac:chgData name="Qi Qi" userId="f29008d1e1aa583c" providerId="LiveId" clId="{7F5696EB-6FCA-47AB-A870-8BD3A93B006B}" dt="2018-09-18T02:58:55.258" v="1" actId="26606"/>
          <ac:spMkLst>
            <pc:docMk/>
            <pc:sldMk cId="1807410701" sldId="364"/>
            <ac:spMk id="72" creationId="{D829E218-74FB-4455-98BE-F2C5BA8978BE}"/>
          </ac:spMkLst>
        </pc:spChg>
        <pc:spChg chg="add">
          <ac:chgData name="Qi Qi" userId="f29008d1e1aa583c" providerId="LiveId" clId="{7F5696EB-6FCA-47AB-A870-8BD3A93B006B}" dt="2018-09-18T02:58:55.258" v="1" actId="26606"/>
          <ac:spMkLst>
            <pc:docMk/>
            <pc:sldMk cId="1807410701" sldId="364"/>
            <ac:spMk id="74" creationId="{7E8D75FD-D4F9-4D11-B70D-82EFCB4CFA5B}"/>
          </ac:spMkLst>
        </pc:spChg>
        <pc:spChg chg="add">
          <ac:chgData name="Qi Qi" userId="f29008d1e1aa583c" providerId="LiveId" clId="{7F5696EB-6FCA-47AB-A870-8BD3A93B006B}" dt="2018-09-18T02:58:55.258" v="1" actId="26606"/>
          <ac:spMkLst>
            <pc:docMk/>
            <pc:sldMk cId="1807410701" sldId="364"/>
            <ac:spMk id="78" creationId="{0B4FB531-34DA-4777-9BD5-5B885DC38198}"/>
          </ac:spMkLst>
        </pc:spChg>
        <pc:spChg chg="add">
          <ac:chgData name="Qi Qi" userId="f29008d1e1aa583c" providerId="LiveId" clId="{7F5696EB-6FCA-47AB-A870-8BD3A93B006B}" dt="2018-09-18T02:58:55.258" v="1" actId="26606"/>
          <ac:spMkLst>
            <pc:docMk/>
            <pc:sldMk cId="1807410701" sldId="364"/>
            <ac:spMk id="80" creationId="{84831CE8-CE7C-49DF-BA32-7884E868A21D}"/>
          </ac:spMkLst>
        </pc:spChg>
        <pc:picChg chg="add mod">
          <ac:chgData name="Qi Qi" userId="f29008d1e1aa583c" providerId="LiveId" clId="{7F5696EB-6FCA-47AB-A870-8BD3A93B006B}" dt="2018-09-18T02:58:55.258" v="1" actId="26606"/>
          <ac:picMkLst>
            <pc:docMk/>
            <pc:sldMk cId="1807410701" sldId="364"/>
            <ac:picMk id="45059" creationId="{00000000-0000-0000-0000-000000000000}"/>
          </ac:picMkLst>
        </pc:picChg>
        <pc:cxnChg chg="add">
          <ac:chgData name="Qi Qi" userId="f29008d1e1aa583c" providerId="LiveId" clId="{7F5696EB-6FCA-47AB-A870-8BD3A93B006B}" dt="2018-09-18T02:58:55.258" v="1" actId="26606"/>
          <ac:cxnSpMkLst>
            <pc:docMk/>
            <pc:sldMk cId="1807410701" sldId="364"/>
            <ac:cxnSpMk id="76" creationId="{1F5DC8C3-BA5F-4EED-BB9A-A14272BD82A1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7BCB9-F45D-E148-8442-272BCBBE2FC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E23AD-FDFC-3D49-B8AC-AA80A0AB2F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589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将会包含很庞大的分支树，实际中时间上不可行，对手不可能老在等你。</a:t>
            </a:r>
            <a:endParaRPr lang="en-US" altLang="zh-CN" dirty="0"/>
          </a:p>
          <a:p>
            <a:r>
              <a:rPr lang="zh-CN" altLang="en-US" dirty="0"/>
              <a:t>与或搜索，两个玩家，一个是与层一个是或层，交替进行。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412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>
                <a:latin typeface="Arial" charset="0"/>
              </a:rPr>
              <a:t>递归的深度优先算法，回忆其时间和空间复杂度：</a:t>
            </a:r>
            <a:r>
              <a:rPr lang="en-US" altLang="zh-CN" dirty="0">
                <a:latin typeface="Arial" charset="0"/>
              </a:rPr>
              <a:t>O of b to m, O of </a:t>
            </a:r>
            <a:r>
              <a:rPr lang="en-US" altLang="zh-CN" dirty="0" err="1">
                <a:latin typeface="Arial" charset="0"/>
              </a:rPr>
              <a:t>bm</a:t>
            </a:r>
            <a:endParaRPr lang="en-US" altLang="zh-CN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This</a:t>
            </a:r>
            <a:r>
              <a:rPr lang="en-US" baseline="0" dirty="0">
                <a:latin typeface="Arial" charset="0"/>
              </a:rPr>
              <a:t> optimal play for Max assumes that Min also plays optimally– it maximizes the worst-case outcome for Max. What if Min not play optimally?</a:t>
            </a:r>
            <a:r>
              <a:rPr lang="zh-CN" altLang="en-US" baseline="0" dirty="0">
                <a:latin typeface="Arial" charset="0"/>
              </a:rPr>
              <a:t> （</a:t>
            </a:r>
            <a:r>
              <a:rPr lang="en-US" altLang="zh-CN" baseline="0" dirty="0">
                <a:latin typeface="Arial" charset="0"/>
              </a:rPr>
              <a:t>will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end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up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with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a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better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utility</a:t>
            </a:r>
            <a:r>
              <a:rPr lang="zh-CN" altLang="en-US" baseline="0" dirty="0">
                <a:latin typeface="Arial" charset="0"/>
              </a:rPr>
              <a:t> </a:t>
            </a:r>
            <a:r>
              <a:rPr lang="en-US" altLang="zh-CN" baseline="0" dirty="0">
                <a:latin typeface="Arial" charset="0"/>
              </a:rPr>
              <a:t>value</a:t>
            </a:r>
            <a:r>
              <a:rPr lang="zh-CN" altLang="en-US" baseline="0" dirty="0">
                <a:latin typeface="Arial" charset="0"/>
              </a:rPr>
              <a:t>）</a:t>
            </a:r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1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8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5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游戏状态数随树深度成指数增长。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672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3843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Log[35, 1000000] =</a:t>
            </a:r>
            <a:r>
              <a:rPr lang="en-US" altLang="zh-CN" baseline="0" dirty="0"/>
              <a:t> 3.8858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328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这里的计算复杂度应是指搜索过程的复杂度，不是计算评估函数的计算（时间）复杂度。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561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zh-CN" altLang="en-US" dirty="0"/>
              <a:t>需静音</a:t>
            </a:r>
            <a:r>
              <a:rPr lang="en-US" dirty="0"/>
              <a:t>) Depth 2, one dot and two ghosts;</a:t>
            </a:r>
            <a:r>
              <a:rPr lang="en-US" baseline="0" dirty="0"/>
              <a:t> dot is about 8 steps away</a:t>
            </a:r>
            <a:r>
              <a:rPr lang="en-US" dirty="0"/>
              <a:t> – cannot see actual eating, so need to include distance to dots in </a:t>
            </a:r>
            <a:r>
              <a:rPr lang="en-US" dirty="0" err="1"/>
              <a:t>eval</a:t>
            </a:r>
            <a:r>
              <a:rPr lang="en-US" dirty="0"/>
              <a:t>; but limited depth means it goes into a dead end and cannot escape even a simple ghost strategy;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8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（需静音）</a:t>
            </a:r>
            <a:r>
              <a:rPr lang="en-US" dirty="0"/>
              <a:t>Perfect </a:t>
            </a:r>
            <a:r>
              <a:rPr lang="en-US" dirty="0" err="1"/>
              <a:t>lookahead</a:t>
            </a:r>
            <a:r>
              <a:rPr lang="en-US" dirty="0"/>
              <a:t>: head</a:t>
            </a:r>
            <a:r>
              <a:rPr lang="en-US" baseline="0" dirty="0"/>
              <a:t> towards red ghost!!! Wait for blue to commit to one pursuit direction, go the other way, eat the dot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26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提前终止搜索，用启发式函数信息值代替非终局节点的实际状态值。评估函数的值取决于当前的状态，如何构建，需要专家知识或</a:t>
            </a:r>
            <a:r>
              <a:rPr kumimoji="1" lang="en-US" altLang="zh-CN" dirty="0"/>
              <a:t>prior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knowledge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problem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itself.</a:t>
            </a:r>
            <a:endParaRPr kumimoji="1" lang="en-US" altLang="zh-CN" dirty="0"/>
          </a:p>
          <a:p>
            <a:r>
              <a:rPr kumimoji="1" lang="zh-CN" altLang="en-US" dirty="0"/>
              <a:t>终止搜索测试，来决定是否应用评估函数。</a:t>
            </a:r>
            <a:endParaRPr kumimoji="1" lang="en-US" altLang="zh-CN" dirty="0"/>
          </a:p>
          <a:p>
            <a:r>
              <a:rPr kumimoji="1" lang="en-US" altLang="zh-CN" dirty="0"/>
              <a:t>W1 </a:t>
            </a:r>
            <a:r>
              <a:rPr kumimoji="1" lang="zh-CN" altLang="en-US" dirty="0"/>
              <a:t>可代表一个皇后的价值，乘上多出的皇后数。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589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39287-BF7B-4F04-882C-B3B23CA70729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Tinsley lost only 5 games to humans in 42 years; has been known to solve 60-ply problems</a:t>
            </a:r>
          </a:p>
        </p:txBody>
      </p:sp>
    </p:spTree>
    <p:extLst>
      <p:ext uri="{BB962C8B-B14F-4D97-AF65-F5344CB8AC3E}">
        <p14:creationId xmlns:p14="http://schemas.microsoft.com/office/powerpoint/2010/main" val="1934436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是否更有利或是不利在这种状态下。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9337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（需静音）</a:t>
            </a:r>
            <a:r>
              <a:rPr lang="en-US" altLang="zh-CN" dirty="0" err="1"/>
              <a:t>pacman</a:t>
            </a:r>
            <a:r>
              <a:rPr lang="zh-CN" altLang="en-US" dirty="0"/>
              <a:t>为什么会徘徊不定。</a:t>
            </a:r>
            <a:endParaRPr lang="en-US" altLang="zh-CN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评估函数仅是所得的分数。例如，吃一个豆子得</a:t>
            </a:r>
            <a:r>
              <a:rPr lang="en-US" altLang="zh-CN" dirty="0"/>
              <a:t>10</a:t>
            </a:r>
            <a:r>
              <a:rPr lang="zh-CN" altLang="en-US" dirty="0"/>
              <a:t>分，走一步减</a:t>
            </a:r>
            <a:r>
              <a:rPr lang="en-US" altLang="zh-CN" dirty="0"/>
              <a:t>1</a:t>
            </a:r>
            <a:r>
              <a:rPr lang="zh-CN" altLang="en-US" dirty="0"/>
              <a:t>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7900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吃一个豆子得</a:t>
            </a:r>
            <a:r>
              <a:rPr lang="en-US" altLang="zh-CN" dirty="0"/>
              <a:t>10</a:t>
            </a:r>
            <a:r>
              <a:rPr lang="zh-CN" altLang="en-US" dirty="0"/>
              <a:t>分，走一步减</a:t>
            </a:r>
            <a:r>
              <a:rPr lang="en-US" altLang="zh-CN" dirty="0"/>
              <a:t>1</a:t>
            </a:r>
            <a:r>
              <a:rPr lang="zh-CN" altLang="en-US" dirty="0"/>
              <a:t>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523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Change (truncation function) </a:t>
            </a:r>
            <a:r>
              <a:rPr lang="en-US" altLang="zh-CN" dirty="0" err="1"/>
              <a:t>eval</a:t>
            </a:r>
            <a:r>
              <a:rPr lang="en-US" altLang="zh-CN" dirty="0"/>
              <a:t> function to get increasing scores</a:t>
            </a:r>
            <a:r>
              <a:rPr lang="en-US" altLang="zh-CN" baseline="0" dirty="0"/>
              <a:t> when closing to a dot.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0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ghosts</a:t>
            </a:r>
            <a:r>
              <a:rPr lang="en-US" baseline="0" dirty="0"/>
              <a:t> equipped with minimax</a:t>
            </a:r>
            <a:r>
              <a:rPr lang="zh-CN" altLang="en-US" baseline="0" dirty="0"/>
              <a:t>。</a:t>
            </a:r>
            <a:r>
              <a:rPr lang="en-US" baseline="0" dirty="0"/>
              <a:t> EVAL includes closeness to </a:t>
            </a:r>
            <a:r>
              <a:rPr lang="en-US" baseline="0" dirty="0" err="1"/>
              <a:t>pacman</a:t>
            </a:r>
            <a:r>
              <a:rPr lang="en-US" baseline="0" dirty="0"/>
              <a:t>, but final surrounding move due to terminal states</a:t>
            </a:r>
            <a:r>
              <a:rPr lang="zh-CN" altLang="en-US" baseline="0" dirty="0"/>
              <a:t>（</a:t>
            </a:r>
            <a:r>
              <a:rPr lang="en-US" altLang="zh-CN" baseline="0" dirty="0"/>
              <a:t>can see the future situation</a:t>
            </a:r>
            <a:r>
              <a:rPr lang="zh-CN" altLang="en-US" baseline="0" dirty="0"/>
              <a:t>）</a:t>
            </a:r>
            <a:r>
              <a:rPr lang="en-US" altLang="zh-CN" baseline="0" dirty="0"/>
              <a:t>.</a:t>
            </a:r>
            <a:endParaRPr lang="en-US" baseline="0" dirty="0"/>
          </a:p>
          <a:p>
            <a:r>
              <a:rPr lang="en-US" baseline="0" dirty="0"/>
              <a:t>This could be done with two-ghost state but is actually a three-player minimax with both ghosts using min; i.e., coordination emerges (usually!)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</a:t>
            </a:r>
            <a:r>
              <a:rPr lang="en-US" altLang="zh-CN" dirty="0"/>
              <a:t>Just like the previous video showed that</a:t>
            </a:r>
            <a:r>
              <a:rPr lang="en-US" altLang="zh-CN" baseline="0" dirty="0"/>
              <a:t> when two ghosts both used minimax</a:t>
            </a:r>
            <a:r>
              <a:rPr lang="zh-CN" altLang="en-US" dirty="0"/>
              <a:t>）</a:t>
            </a:r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73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为什么要做剪枝？提高搜索的效率。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347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33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27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3169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05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（需静音）</a:t>
            </a:r>
            <a:r>
              <a:rPr lang="en-US" altLang="zh-CN" dirty="0"/>
              <a:t>Pacman</a:t>
            </a:r>
            <a:r>
              <a:rPr lang="zh-CN" altLang="en-US" dirty="0"/>
              <a:t>需做哪些计算才能够做到这些，如视屏里所展示的技巧？</a:t>
            </a:r>
            <a:endParaRPr lang="en-US" altLang="zh-CN" dirty="0"/>
          </a:p>
          <a:p>
            <a:r>
              <a:rPr lang="zh-CN" altLang="en-US" dirty="0"/>
              <a:t>考虑到对手可能的行为后做出优化的行动选择。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0662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is not evaluated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94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后面的幻灯片还有这个例子的详解。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2347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最小值节点参考</a:t>
            </a:r>
            <a:r>
              <a:rPr kumimoji="1" lang="en-US" altLang="zh-CN" dirty="0"/>
              <a:t>beta</a:t>
            </a:r>
            <a:r>
              <a:rPr kumimoji="1" lang="zh-CN" altLang="en-US" dirty="0"/>
              <a:t>值来剪枝下面的最大值节点分支；最大值节点参考</a:t>
            </a:r>
            <a:r>
              <a:rPr kumimoji="1" lang="en-US" altLang="zh-CN" dirty="0"/>
              <a:t>alpha</a:t>
            </a:r>
            <a:r>
              <a:rPr kumimoji="1" lang="zh-CN" altLang="en-US" dirty="0"/>
              <a:t>值来剪枝下面的最小值节点分支。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8791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3169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38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99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这里更新的</a:t>
            </a:r>
            <a:r>
              <a:rPr kumimoji="1" lang="en-US" altLang="zh-CN" dirty="0"/>
              <a:t>alpha</a:t>
            </a:r>
            <a:r>
              <a:rPr kumimoji="1" lang="zh-CN" altLang="en-US" dirty="0"/>
              <a:t>值应该是箭头所指的这个最大值节点</a:t>
            </a:r>
            <a:r>
              <a:rPr kumimoji="1" lang="en-US" altLang="zh-CN" dirty="0"/>
              <a:t>(v=100)</a:t>
            </a:r>
            <a:r>
              <a:rPr kumimoji="1" lang="zh-CN" altLang="en-US" dirty="0"/>
              <a:t>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85264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这里更新的</a:t>
            </a:r>
            <a:r>
              <a:rPr kumimoji="1" lang="en-US" altLang="zh-CN" dirty="0"/>
              <a:t>beta</a:t>
            </a:r>
            <a:r>
              <a:rPr kumimoji="1" lang="zh-CN" altLang="en-US" dirty="0"/>
              <a:t>值也是箭头所指的最小值节点（</a:t>
            </a:r>
            <a:r>
              <a:rPr kumimoji="1" lang="en-US" altLang="zh-CN" dirty="0"/>
              <a:t>v=2</a:t>
            </a:r>
            <a:r>
              <a:rPr kumimoji="1" lang="zh-CN" altLang="en-US" dirty="0"/>
              <a:t>）的</a:t>
            </a:r>
            <a:r>
              <a:rPr kumimoji="1" lang="en-US" altLang="zh-CN" dirty="0"/>
              <a:t>beta</a:t>
            </a:r>
            <a:r>
              <a:rPr kumimoji="1" lang="zh-CN" altLang="en-US" dirty="0"/>
              <a:t>值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4906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20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3169"/>
          </a:xfrm>
          <a:noFill/>
          <a:ln/>
        </p:spPr>
        <p:txBody>
          <a:bodyPr/>
          <a:lstStyle/>
          <a:p>
            <a:pPr eaLnBrk="1" hangingPunct="1"/>
            <a:r>
              <a:rPr lang="zh-CN" altLang="en-US" dirty="0">
                <a:latin typeface="Arial" charset="0"/>
              </a:rPr>
              <a:t>还有你的对手未必每</a:t>
            </a:r>
            <a:r>
              <a:rPr lang="zh-CN" altLang="en-US">
                <a:latin typeface="Arial" charset="0"/>
              </a:rPr>
              <a:t>一步都是最优行动。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559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minimax or </a:t>
            </a:r>
            <a:r>
              <a:rPr lang="en-US" baseline="0" dirty="0" err="1"/>
              <a:t>expectimax</a:t>
            </a:r>
            <a:endParaRPr lang="en-US" baseline="0" dirty="0"/>
          </a:p>
          <a:p>
            <a:r>
              <a:rPr lang="en-US" baseline="0" dirty="0"/>
              <a:t>The branches leading from each chance node denote the possible dice rolls; each branch is labeled with the roll and its probability.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进行搜索问题的建模。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1443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 that “</a:t>
            </a:r>
            <a:r>
              <a:rPr lang="en-US" dirty="0" err="1">
                <a:latin typeface="Arial" charset="0"/>
              </a:rPr>
              <a:t>minimax</a:t>
            </a:r>
            <a:r>
              <a:rPr lang="en-US" dirty="0">
                <a:latin typeface="Arial" charset="0"/>
              </a:rPr>
              <a:t>-decision” has become just “decision”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808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 that “</a:t>
            </a:r>
            <a:r>
              <a:rPr lang="en-US" dirty="0" err="1">
                <a:latin typeface="Arial" charset="0"/>
              </a:rPr>
              <a:t>minimax</a:t>
            </a:r>
            <a:r>
              <a:rPr lang="en-US" dirty="0">
                <a:latin typeface="Arial" charset="0"/>
              </a:rPr>
              <a:t>-decision” has become just </a:t>
            </a:r>
            <a:r>
              <a:rPr lang="en-US">
                <a:latin typeface="Arial" charset="0"/>
              </a:rPr>
              <a:t>“decision”</a:t>
            </a:r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35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>
                <a:latin typeface="Arial" charset="0"/>
              </a:rPr>
              <a:t>概率（权）之和为</a:t>
            </a:r>
            <a:r>
              <a:rPr lang="en-US" altLang="zh-CN" dirty="0">
                <a:latin typeface="Arial" charset="0"/>
              </a:rPr>
              <a:t>1.</a:t>
            </a:r>
          </a:p>
          <a:p>
            <a:r>
              <a:rPr lang="zh-CN" altLang="en-US" dirty="0">
                <a:latin typeface="Arial" charset="0"/>
              </a:rPr>
              <a:t>好比投骰子，结果有</a:t>
            </a:r>
            <a:r>
              <a:rPr lang="en-US" altLang="zh-CN" dirty="0">
                <a:latin typeface="Arial" charset="0"/>
              </a:rPr>
              <a:t>3</a:t>
            </a:r>
            <a:r>
              <a:rPr lang="zh-CN" altLang="en-US" dirty="0">
                <a:latin typeface="Arial" charset="0"/>
              </a:rPr>
              <a:t>种可能的状况，每种有一个发生概率。</a:t>
            </a:r>
            <a:endParaRPr lang="en-US" dirty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50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17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Also</a:t>
            </a:r>
            <a:r>
              <a:rPr lang="en-US" altLang="zh-CN" baseline="0" dirty="0"/>
              <a:t> exists such pruning for </a:t>
            </a:r>
            <a:r>
              <a:rPr lang="en-US" altLang="zh-CN" baseline="0" dirty="0" err="1"/>
              <a:t>expectminimax</a:t>
            </a:r>
            <a:r>
              <a:rPr lang="en-US" altLang="zh-CN" baseline="0" dirty="0"/>
              <a:t>, according to upper bound values of chance nodes.</a:t>
            </a:r>
          </a:p>
          <a:p>
            <a:r>
              <a:rPr lang="en-US" altLang="zh-CN" baseline="0" dirty="0"/>
              <a:t>If we put bounds on the possible values of the utility function, then we can arrive at bounds for the average without looking at every number of a chance node.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31542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54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r>
              <a:rPr lang="en-US" altLang="zh-CN" dirty="0" err="1">
                <a:latin typeface="Arial" charset="0"/>
              </a:rPr>
              <a:t>Expectiminimax</a:t>
            </a:r>
            <a:r>
              <a:rPr lang="en-US" altLang="zh-CN" dirty="0">
                <a:latin typeface="Arial" charset="0"/>
              </a:rPr>
              <a:t> time</a:t>
            </a:r>
            <a:r>
              <a:rPr lang="en-US" altLang="zh-CN" baseline="0" dirty="0">
                <a:latin typeface="Arial" charset="0"/>
              </a:rPr>
              <a:t> complexity: O of (</a:t>
            </a:r>
            <a:r>
              <a:rPr lang="en-US" altLang="zh-CN" baseline="0" dirty="0" err="1">
                <a:latin typeface="Arial" charset="0"/>
              </a:rPr>
              <a:t>bn</a:t>
            </a:r>
            <a:r>
              <a:rPr lang="en-US" altLang="zh-CN" baseline="0" dirty="0">
                <a:latin typeface="Arial" charset="0"/>
              </a:rPr>
              <a:t> to m), b is branching factor, n is number of distinct rolls, m is maximum depth of the game tree.</a:t>
            </a:r>
          </a:p>
          <a:p>
            <a:r>
              <a:rPr lang="zh-CN" altLang="en-US" baseline="0" dirty="0">
                <a:latin typeface="Arial" charset="0"/>
              </a:rPr>
              <a:t>加入骰子的游戏可以用</a:t>
            </a:r>
            <a:r>
              <a:rPr lang="en-US" altLang="zh-CN" baseline="0" dirty="0" err="1">
                <a:latin typeface="Arial" charset="0"/>
              </a:rPr>
              <a:t>Expectiminimax</a:t>
            </a:r>
            <a:r>
              <a:rPr lang="zh-CN" altLang="en-US" baseline="0" dirty="0">
                <a:latin typeface="Arial" charset="0"/>
              </a:rPr>
              <a:t>算法来解。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31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733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零和游戏：对每一盘游戏结束时，两个玩家的得分总和都是相同的；叫恒定值游戏更确切，但历史上沿用零和游戏这个名字。</a:t>
            </a:r>
            <a:endParaRPr lang="en-US" altLang="zh-CN" dirty="0"/>
          </a:p>
          <a:p>
            <a:r>
              <a:rPr lang="zh-CN" altLang="en-US" dirty="0"/>
              <a:t>也可以：赢加一分，输者减一分，平局都为零分，这样总和加起来总是零。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458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交替进行，最大最小化自己或对方的利益。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515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10 points for eating</a:t>
            </a:r>
            <a:r>
              <a:rPr lang="en-US" altLang="zh-CN" baseline="0" dirty="0"/>
              <a:t> dot; -1 for each time step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游戏树（博弈树）：节点是游戏状态，边是行动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124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在单一智能体搜索树上。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23AD-FDFC-3D49-B8AC-AA80A0AB2FB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5665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027FC-5BC0-42F1-89EB-2B8A298EE3B3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3169"/>
          </a:xfrm>
          <a:noFill/>
          <a:ln/>
        </p:spPr>
        <p:txBody>
          <a:bodyPr/>
          <a:lstStyle/>
          <a:p>
            <a:pPr eaLnBrk="1" hangingPunct="1"/>
            <a:r>
              <a:rPr lang="zh-CN" altLang="en-US" dirty="0">
                <a:latin typeface="Arial" charset="0"/>
              </a:rPr>
              <a:t>两个玩家交替进行，中间状态如何计算。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2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4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27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8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237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7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867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646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442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463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197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01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B03CBE8-9545-7B4C-900A-EA8E7BF38346}" type="datetimeFigureOut">
              <a:rPr kumimoji="1" lang="zh-CN" altLang="en-US" smtClean="0"/>
              <a:t>2019/9/25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0F9C3A7-FF35-594A-A0E3-1FDFBA06F0B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人工智能导论：</a:t>
            </a:r>
            <a:br>
              <a:rPr kumimoji="1" lang="en-US" altLang="zh-CN" dirty="0"/>
            </a:br>
            <a:r>
              <a:rPr kumimoji="1" lang="zh-CN" altLang="en-US" dirty="0"/>
              <a:t>对抗性的搜索</a:t>
            </a:r>
            <a:r>
              <a:rPr kumimoji="1" lang="en-US" altLang="zh-CN" dirty="0"/>
              <a:t>(Adversarial Search)</a:t>
            </a:r>
            <a:endParaRPr kumimoji="1"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/>
              <a:t>海南大学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80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99" y="1252128"/>
            <a:ext cx="4706750" cy="43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6858000"/>
          </a:xfrm>
          <a:prstGeom prst="rect">
            <a:avLst/>
          </a:prstGeom>
          <a:solidFill>
            <a:srgbClr val="2D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663" y="640080"/>
            <a:ext cx="2744435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3800">
                <a:solidFill>
                  <a:srgbClr val="FFFFFF"/>
                </a:solidFill>
              </a:rPr>
              <a:t>对抗性搜索</a:t>
            </a:r>
            <a:endParaRPr lang="en-US" sz="3800">
              <a:solidFill>
                <a:srgbClr val="FFFFFF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F9C14D5-64ED-4C3C-A0D2-6C2AE1AE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6858000"/>
          </a:xfrm>
          <a:prstGeom prst="rect">
            <a:avLst/>
          </a:prstGeom>
          <a:solidFill>
            <a:srgbClr val="006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35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zh-CN" altLang="en-US" dirty="0"/>
              <a:t>单一智能体搜索树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43350" y="14478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4400550" y="15128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4914900" y="16002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2743200" y="1905000"/>
            <a:ext cx="177165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514850" y="1905000"/>
            <a:ext cx="17145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5429250" y="2819400"/>
            <a:ext cx="8001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229350" y="2819400"/>
            <a:ext cx="9144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1943101" y="2819400"/>
            <a:ext cx="8001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3201" y="2819400"/>
            <a:ext cx="9144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71700" y="23622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2400300" y="24272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3143250" y="25146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657850" y="23622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6343650" y="24272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6629400" y="25146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857750" y="32766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31495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582930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572250" y="32766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48665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371600" y="32766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37160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234315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86100" y="3276600"/>
            <a:ext cx="1143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354330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405765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371600" y="3886200"/>
            <a:ext cx="1143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3086100" y="3886200"/>
            <a:ext cx="1143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4857750" y="3886200"/>
            <a:ext cx="1143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029450" y="3733800"/>
            <a:ext cx="40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43050" y="5715001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57400" y="5715001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14700" y="5715001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771900" y="5715001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29200" y="5715001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00700" y="5715001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86050" y="5715001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00550" y="5715001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741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27338" y="389348"/>
            <a:ext cx="8229600" cy="60098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状态值（中间和终局状态值）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00800" y="1447801"/>
            <a:ext cx="21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Calibri" pitchFamily="34" charset="0"/>
              </a:rPr>
              <a:t>中间状态</a:t>
            </a:r>
            <a:r>
              <a:rPr lang="en-US" sz="2400" dirty="0">
                <a:latin typeface="Calibri" pitchFamily="34" charset="0"/>
              </a:rPr>
              <a:t>: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343150" y="2362201"/>
            <a:ext cx="4743450" cy="3560121"/>
            <a:chOff x="1828800" y="1447800"/>
            <a:chExt cx="8458200" cy="4761126"/>
          </a:xfrm>
        </p:grpSpPr>
        <p:sp>
          <p:nvSpPr>
            <p:cNvPr id="41" name="Rectangle 40"/>
            <p:cNvSpPr/>
            <p:nvPr/>
          </p:nvSpPr>
          <p:spPr>
            <a:xfrm>
              <a:off x="5257800" y="14478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5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5867400" y="15128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655320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28956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2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>
              <a:off x="32004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Oval 72"/>
            <p:cNvSpPr/>
            <p:nvPr/>
          </p:nvSpPr>
          <p:spPr>
            <a:xfrm>
              <a:off x="41910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438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84582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Oval 75"/>
            <p:cNvSpPr/>
            <p:nvPr/>
          </p:nvSpPr>
          <p:spPr>
            <a:xfrm>
              <a:off x="88392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477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8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70866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Oval 78"/>
            <p:cNvSpPr/>
            <p:nvPr/>
          </p:nvSpPr>
          <p:spPr>
            <a:xfrm>
              <a:off x="7772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63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99822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828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>
              <a:off x="18288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Oval 83"/>
            <p:cNvSpPr/>
            <p:nvPr/>
          </p:nvSpPr>
          <p:spPr>
            <a:xfrm>
              <a:off x="3124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114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6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47244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Oval 86"/>
            <p:cNvSpPr/>
            <p:nvPr/>
          </p:nvSpPr>
          <p:spPr>
            <a:xfrm>
              <a:off x="5410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8" name="Isosceles Triangle 87"/>
            <p:cNvSpPr/>
            <p:nvPr/>
          </p:nvSpPr>
          <p:spPr>
            <a:xfrm>
              <a:off x="1828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4114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64770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345975" y="3733800"/>
              <a:ext cx="5334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60155" y="5715000"/>
              <a:ext cx="685799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44048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53499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87887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97338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391401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81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867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317392" y="5634336"/>
            <a:ext cx="271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Calibri" pitchFamily="34" charset="0"/>
              </a:rPr>
              <a:t>终局状态</a:t>
            </a:r>
            <a:r>
              <a:rPr lang="zh-CN" altLang="en-US" sz="2400" dirty="0">
                <a:latin typeface="Calibri" pitchFamily="34" charset="0"/>
              </a:rPr>
              <a:t>的值已知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12" name="Picture 1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850223" y="1961806"/>
            <a:ext cx="3179477" cy="587308"/>
          </a:xfrm>
          <a:prstGeom prst="rect">
            <a:avLst/>
          </a:prstGeom>
          <a:noFill/>
          <a:ln/>
          <a:effectLst/>
        </p:spPr>
      </p:pic>
      <p:sp>
        <p:nvSpPr>
          <p:cNvPr id="110" name="Right Arrow 109"/>
          <p:cNvSpPr/>
          <p:nvPr/>
        </p:nvSpPr>
        <p:spPr>
          <a:xfrm rot="9900000">
            <a:off x="6645352" y="2647461"/>
            <a:ext cx="8001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 rot="14100089">
            <a:off x="6590532" y="4829653"/>
            <a:ext cx="1066800" cy="2286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42900" y="1389184"/>
            <a:ext cx="2000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Calibri" pitchFamily="34" charset="0"/>
              </a:rPr>
              <a:t>一个状态的值</a:t>
            </a:r>
            <a:r>
              <a:rPr lang="en-US" sz="2400" dirty="0">
                <a:latin typeface="Calibri" pitchFamily="34" charset="0"/>
              </a:rPr>
              <a:t>: </a:t>
            </a:r>
            <a:r>
              <a:rPr lang="zh-CN" altLang="en-US" sz="2400" dirty="0">
                <a:latin typeface="Calibri" pitchFamily="34" charset="0"/>
              </a:rPr>
              <a:t>从这个状态往下走可能达到的最大利益值（结果）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228600" y="1364663"/>
            <a:ext cx="2228850" cy="23080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1" grpId="0"/>
      <p:bldP spid="110" grpId="0" animBg="1"/>
      <p:bldP spid="111" grpId="0" animBg="1"/>
      <p:bldP spid="113" grpId="0"/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447368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井字游戏搜索树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9414" y="1295400"/>
            <a:ext cx="59197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199" y="1066800"/>
            <a:ext cx="784215" cy="103346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550" y="1981885"/>
            <a:ext cx="696663" cy="103209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199" y="2895600"/>
            <a:ext cx="784215" cy="103346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550" y="3810685"/>
            <a:ext cx="696663" cy="1032093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325" y="3733971"/>
            <a:ext cx="3314700" cy="2165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14500" y="5486400"/>
            <a:ext cx="3086100" cy="990600"/>
          </a:xfrm>
          <a:prstGeom prst="roundRect">
            <a:avLst/>
          </a:prstGeom>
          <a:solidFill>
            <a:srgbClr val="C39BE1">
              <a:alpha val="3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2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690"/>
            <a:ext cx="8229600" cy="54564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最小最大值（</a:t>
            </a:r>
            <a:r>
              <a:rPr lang="en-US" altLang="zh-CN" dirty="0" err="1"/>
              <a:t>Minimax</a:t>
            </a:r>
            <a:r>
              <a:rPr lang="zh-CN" altLang="en-US" dirty="0"/>
              <a:t> </a:t>
            </a:r>
            <a:r>
              <a:rPr lang="en-US" altLang="zh-CN" dirty="0"/>
              <a:t>values</a:t>
            </a:r>
            <a:r>
              <a:rPr lang="zh-CN" altLang="en-US" dirty="0"/>
              <a:t>）</a:t>
            </a:r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2057400" y="3124200"/>
            <a:ext cx="5086350" cy="2230831"/>
            <a:chOff x="1676400" y="1447800"/>
            <a:chExt cx="8763000" cy="2882534"/>
          </a:xfrm>
        </p:grpSpPr>
        <p:sp>
          <p:nvSpPr>
            <p:cNvPr id="6" name="Rectangle 5"/>
            <p:cNvSpPr/>
            <p:nvPr/>
          </p:nvSpPr>
          <p:spPr>
            <a:xfrm>
              <a:off x="5105400" y="14478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5410200" y="15240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612726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4600" y="15005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27432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>
              <a:off x="2774460" y="24227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51"/>
            <p:cNvSpPr/>
            <p:nvPr/>
          </p:nvSpPr>
          <p:spPr>
            <a:xfrm>
              <a:off x="37650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73914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8001000" y="24384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55"/>
            <p:cNvSpPr/>
            <p:nvPr/>
          </p:nvSpPr>
          <p:spPr>
            <a:xfrm>
              <a:off x="84132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106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57"/>
            <p:cNvSpPr/>
            <p:nvPr/>
          </p:nvSpPr>
          <p:spPr>
            <a:xfrm>
              <a:off x="1676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9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>
              <a:off x="1707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Oval 59"/>
            <p:cNvSpPr/>
            <p:nvPr/>
          </p:nvSpPr>
          <p:spPr>
            <a:xfrm>
              <a:off x="2698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8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61"/>
            <p:cNvSpPr/>
            <p:nvPr/>
          </p:nvSpPr>
          <p:spPr>
            <a:xfrm>
              <a:off x="3962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>
              <a:off x="3993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4984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253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6324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6934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Oval 67"/>
            <p:cNvSpPr/>
            <p:nvPr/>
          </p:nvSpPr>
          <p:spPr>
            <a:xfrm>
              <a:off x="7346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90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69"/>
            <p:cNvSpPr/>
            <p:nvPr/>
          </p:nvSpPr>
          <p:spPr>
            <a:xfrm>
              <a:off x="8610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4" cstate="print"/>
            <a:srcRect l="38135" t="16438" r="44067" b="58904"/>
            <a:stretch>
              <a:fillRect/>
            </a:stretch>
          </p:blipFill>
          <p:spPr bwMode="auto">
            <a:xfrm flipH="1">
              <a:off x="9220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Oval 71"/>
            <p:cNvSpPr/>
            <p:nvPr/>
          </p:nvSpPr>
          <p:spPr>
            <a:xfrm>
              <a:off x="9632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35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9207356" y="3733801"/>
              <a:ext cx="1155844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+8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94816" y="3733800"/>
              <a:ext cx="1106185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30220" y="3733799"/>
              <a:ext cx="838199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67164" y="3733799"/>
              <a:ext cx="838199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-8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258489" y="1367136"/>
            <a:ext cx="3656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MAX </a:t>
            </a:r>
            <a:r>
              <a:rPr lang="zh-CN" altLang="en-US" sz="2400" dirty="0">
                <a:solidFill>
                  <a:schemeClr val="accent2"/>
                </a:solidFill>
                <a:latin typeface="Calibri" pitchFamily="34" charset="0"/>
              </a:rPr>
              <a:t>节点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: </a:t>
            </a:r>
            <a:r>
              <a:rPr lang="zh-CN" altLang="en-US" sz="2400" dirty="0">
                <a:solidFill>
                  <a:schemeClr val="accent2"/>
                </a:solidFill>
                <a:latin typeface="Calibri" pitchFamily="34" charset="0"/>
              </a:rPr>
              <a:t>智能体控制下的节点状态</a:t>
            </a:r>
            <a:endParaRPr lang="en-US" sz="24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86199" y="5562601"/>
            <a:ext cx="354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7030A0"/>
                </a:solidFill>
                <a:latin typeface="Calibri" pitchFamily="34" charset="0"/>
              </a:rPr>
              <a:t>终局状态的值是已知的</a:t>
            </a:r>
            <a:endParaRPr lang="en-US" sz="2400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92" name="Picture 9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58488" y="2176065"/>
            <a:ext cx="2613182" cy="457112"/>
          </a:xfrm>
          <a:prstGeom prst="rect">
            <a:avLst/>
          </a:prstGeom>
          <a:noFill/>
          <a:ln/>
          <a:effectLst/>
        </p:spPr>
      </p:pic>
      <p:sp>
        <p:nvSpPr>
          <p:cNvPr id="86" name="Right Arrow 85"/>
          <p:cNvSpPr/>
          <p:nvPr/>
        </p:nvSpPr>
        <p:spPr>
          <a:xfrm rot="1943663">
            <a:off x="3034353" y="2305478"/>
            <a:ext cx="1279822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857750" y="1371601"/>
            <a:ext cx="428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MIN </a:t>
            </a:r>
            <a:r>
              <a:rPr lang="zh-CN" altLang="en-US" sz="2400" dirty="0">
                <a:solidFill>
                  <a:srgbClr val="C00000"/>
                </a:solidFill>
                <a:latin typeface="Calibri" pitchFamily="34" charset="0"/>
              </a:rPr>
              <a:t>节点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zh-CN" altLang="en-US" sz="2400" dirty="0">
                <a:solidFill>
                  <a:srgbClr val="C00000"/>
                </a:solidFill>
                <a:latin typeface="Calibri" pitchFamily="34" charset="0"/>
              </a:rPr>
              <a:t>对手控制下的节点状态</a:t>
            </a:r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3" name="Picture 9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967708" y="2176065"/>
            <a:ext cx="2719092" cy="456943"/>
          </a:xfrm>
          <a:prstGeom prst="rect">
            <a:avLst/>
          </a:prstGeom>
          <a:noFill/>
          <a:ln/>
          <a:effectLst/>
        </p:spPr>
      </p:pic>
      <p:sp>
        <p:nvSpPr>
          <p:cNvPr id="90" name="Right Arrow 89"/>
          <p:cNvSpPr/>
          <p:nvPr/>
        </p:nvSpPr>
        <p:spPr>
          <a:xfrm rot="8255959">
            <a:off x="6111290" y="2949051"/>
            <a:ext cx="1055105" cy="304800"/>
          </a:xfrm>
          <a:prstGeom prst="rightArrow">
            <a:avLst/>
          </a:prstGeom>
          <a:solidFill>
            <a:srgbClr val="FF99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171700" y="3733800"/>
            <a:ext cx="48652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78460" y="3733800"/>
            <a:ext cx="77003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43300" y="2995512"/>
            <a:ext cx="486521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3" name="Right Arrow 2"/>
          <p:cNvSpPr/>
          <p:nvPr/>
        </p:nvSpPr>
        <p:spPr>
          <a:xfrm rot="10313695">
            <a:off x="3702631" y="3426482"/>
            <a:ext cx="800100" cy="304800"/>
          </a:xfrm>
          <a:prstGeom prst="rightArrow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6" grpId="0" animBg="1"/>
      <p:bldP spid="87" grpId="0"/>
      <p:bldP spid="90" grpId="0" animBg="1"/>
      <p:bldP spid="74" grpId="0" animBg="1"/>
      <p:bldP spid="75" grpId="0" animBg="1"/>
      <p:bldP spid="7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67291" y="188710"/>
            <a:ext cx="8229600" cy="59252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最小最大算法</a:t>
            </a:r>
            <a:r>
              <a:rPr lang="en-US" altLang="zh-CN" dirty="0"/>
              <a:t>(</a:t>
            </a:r>
            <a:r>
              <a:rPr lang="en-US" dirty="0" err="1"/>
              <a:t>Minimax</a:t>
            </a:r>
            <a:r>
              <a:rPr lang="en-US" altLang="zh-CN" dirty="0"/>
              <a:t>)</a:t>
            </a:r>
            <a:r>
              <a:rPr lang="en-US" dirty="0"/>
              <a:t> </a:t>
            </a:r>
            <a:r>
              <a:rPr lang="zh-CN" altLang="en-US" dirty="0"/>
              <a:t>实现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276600"/>
            <a:ext cx="4525818" cy="3276600"/>
            <a:chOff x="0" y="1981200"/>
            <a:chExt cx="5663738" cy="32766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981200"/>
              <a:ext cx="5663738" cy="2590800"/>
              <a:chOff x="0" y="1981200"/>
              <a:chExt cx="5663738" cy="25908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0" y="1981200"/>
                <a:ext cx="5429250" cy="2590800"/>
              </a:xfrm>
              <a:prstGeom prst="roundRect">
                <a:avLst/>
              </a:prstGeom>
              <a:solidFill>
                <a:srgbClr val="0066CC">
                  <a:alpha val="16000"/>
                </a:srgb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0" y="2209800"/>
                <a:ext cx="5663738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marL="342882" marR="0" lvl="0" indent="-342882" algn="l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BD00B0"/>
                    </a:solidFill>
                    <a:latin typeface="Calibri"/>
                    <a:cs typeface="Calibri"/>
                  </a:rPr>
                  <a:t>Function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</a:t>
                </a:r>
                <a:r>
                  <a:rPr lang="zh-CN" altLang="en-US" sz="2000" kern="0" dirty="0">
                    <a:solidFill>
                      <a:srgbClr val="0000FF"/>
                    </a:solidFill>
                    <a:latin typeface="Calibri"/>
                    <a:cs typeface="Calibri"/>
                  </a:rPr>
                  <a:t>最大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-</a:t>
                </a: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值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(s)</a:t>
                </a:r>
                <a:r>
                  <a:rPr lang="en-US" sz="2000" kern="0" dirty="0">
                    <a:solidFill>
                      <a:srgbClr val="0000FF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2000" kern="0" dirty="0">
                    <a:solidFill>
                      <a:srgbClr val="BD00B0"/>
                    </a:solidFill>
                    <a:latin typeface="Calibri"/>
                    <a:cs typeface="Calibri"/>
                  </a:rPr>
                  <a:t>returns</a:t>
                </a:r>
                <a:r>
                  <a:rPr lang="en-US" sz="2000" kern="0" dirty="0">
                    <a:solidFill>
                      <a:srgbClr val="0070C0"/>
                    </a:solidFill>
                    <a:latin typeface="Calibri"/>
                    <a:cs typeface="Calibri"/>
                  </a:rPr>
                  <a:t> </a:t>
                </a:r>
                <a:r>
                  <a:rPr lang="zh-CN" altLang="en-US" sz="2000" kern="0" dirty="0">
                    <a:solidFill>
                      <a:srgbClr val="0000FF"/>
                    </a:solidFill>
                    <a:latin typeface="Calibri"/>
                    <a:cs typeface="Calibri"/>
                  </a:rPr>
                  <a:t>一个值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  <a:p>
                <a:pPr marL="742913" marR="0" lvl="1" indent="-285737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lang="en-US" sz="2000" kern="0" dirty="0">
                    <a:latin typeface="Calibri"/>
                    <a:cs typeface="Calibri"/>
                  </a:rPr>
                  <a:t>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f </a:t>
                </a:r>
                <a:r>
                  <a:rPr lang="zh-CN" altLang="en-US" sz="2000" kern="0" dirty="0">
                    <a:latin typeface="Calibri"/>
                    <a:cs typeface="Calibri"/>
                  </a:rPr>
                  <a:t>终局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-</a:t>
                </a: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检测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(s) then return Utility(s)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zh-CN" altLang="en-US" sz="2000" kern="0" dirty="0">
                    <a:latin typeface="Calibri"/>
                    <a:cs typeface="Calibri"/>
                  </a:rPr>
                  <a:t>初始化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v = </a:t>
                </a:r>
                <a:r>
                  <a:rPr lang="en-US" sz="2000" kern="0" noProof="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000" kern="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∞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for each </a:t>
                </a:r>
                <a:r>
                  <a:rPr lang="en-US" sz="2000" kern="0" dirty="0">
                    <a:latin typeface="Calibri"/>
                    <a:cs typeface="Calibri"/>
                  </a:rPr>
                  <a:t>a in Actions(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s):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zh-CN" altLang="en-US" sz="2000" kern="0" dirty="0">
                    <a:latin typeface="Calibri"/>
                    <a:cs typeface="Calibri"/>
                  </a:rPr>
                  <a:t>   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v =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max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(v, </a:t>
                </a:r>
                <a:r>
                  <a:rPr lang="zh-CN" altLang="en-US" sz="2000" kern="0" dirty="0">
                    <a:solidFill>
                      <a:srgbClr val="C00000"/>
                    </a:solidFill>
                    <a:latin typeface="Calibri"/>
                    <a:cs typeface="Calibri"/>
                  </a:rPr>
                  <a:t>最小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-</a:t>
                </a: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值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(</a:t>
                </a:r>
                <a:r>
                  <a:rPr lang="en-US" sz="2000" kern="0" dirty="0">
                    <a:solidFill>
                      <a:srgbClr val="C00000"/>
                    </a:solidFill>
                    <a:latin typeface="Calibri"/>
                    <a:cs typeface="Calibri"/>
                  </a:rPr>
                  <a:t>Result(</a:t>
                </a:r>
                <a:r>
                  <a:rPr lang="en-US" sz="2000" kern="0" dirty="0" err="1">
                    <a:solidFill>
                      <a:srgbClr val="C00000"/>
                    </a:solidFill>
                    <a:latin typeface="Calibri"/>
                    <a:cs typeface="Calibri"/>
                  </a:rPr>
                  <a:t>s,a</a:t>
                </a:r>
                <a:r>
                  <a:rPr lang="en-US" sz="2000" kern="0" dirty="0">
                    <a:solidFill>
                      <a:srgbClr val="C00000"/>
                    </a:solidFill>
                    <a:latin typeface="Calibri"/>
                    <a:cs typeface="Calibri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cs typeface="Calibri"/>
                  </a:rPr>
                  <a:t>)</a:t>
                </a:r>
              </a:p>
              <a:p>
                <a:pPr marL="742913" marR="0" lvl="1" indent="-285737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return v</a:t>
                </a:r>
              </a:p>
            </p:txBody>
          </p:sp>
        </p:grpSp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tretch>
              <a:fillRect/>
            </a:stretch>
          </p:blipFill>
          <p:spPr bwMode="auto">
            <a:xfrm>
              <a:off x="723515" y="4724488"/>
              <a:ext cx="3770208" cy="53331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5" name="Group 4"/>
          <p:cNvGrpSpPr/>
          <p:nvPr/>
        </p:nvGrpSpPr>
        <p:grpSpPr>
          <a:xfrm>
            <a:off x="4857749" y="3276600"/>
            <a:ext cx="4424795" cy="3276600"/>
            <a:chOff x="6477000" y="1981200"/>
            <a:chExt cx="5562600" cy="3276600"/>
          </a:xfrm>
        </p:grpSpPr>
        <p:grpSp>
          <p:nvGrpSpPr>
            <p:cNvPr id="3" name="Group 2"/>
            <p:cNvGrpSpPr/>
            <p:nvPr/>
          </p:nvGrpSpPr>
          <p:grpSpPr>
            <a:xfrm>
              <a:off x="6477000" y="1981200"/>
              <a:ext cx="5562600" cy="2590800"/>
              <a:chOff x="6477000" y="1981200"/>
              <a:chExt cx="5562600" cy="25908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6477000" y="1981200"/>
                <a:ext cx="5467351" cy="2590800"/>
              </a:xfrm>
              <a:prstGeom prst="roundRect">
                <a:avLst/>
              </a:prstGeom>
              <a:solidFill>
                <a:srgbClr val="C00000">
                  <a:alpha val="16000"/>
                </a:srgb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6477000" y="2209800"/>
                <a:ext cx="556260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marL="342882" marR="0" lvl="0" indent="-342882" algn="l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BD00B0"/>
                    </a:solidFill>
                    <a:latin typeface="Calibri" pitchFamily="34" charset="0"/>
                  </a:rPr>
                  <a:t>Function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 </a:t>
                </a:r>
                <a:r>
                  <a:rPr lang="zh-CN" altLang="en-US" sz="2000" kern="0" dirty="0">
                    <a:solidFill>
                      <a:srgbClr val="C00000"/>
                    </a:solidFill>
                    <a:latin typeface="Calibri" pitchFamily="34" charset="0"/>
                  </a:rPr>
                  <a:t>最小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-</a:t>
                </a: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值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(s)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 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BD00B0"/>
                    </a:solidFill>
                    <a:effectLst/>
                    <a:uLnTx/>
                    <a:uFillTx/>
                    <a:latin typeface="Calibri" pitchFamily="34" charset="0"/>
                  </a:rPr>
                  <a:t>returns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</a:rPr>
                  <a:t> </a:t>
                </a:r>
                <a:r>
                  <a:rPr lang="zh-CN" altLang="en-US" sz="2000" kern="0" dirty="0">
                    <a:solidFill>
                      <a:srgbClr val="C00000"/>
                    </a:solidFill>
                    <a:latin typeface="Calibri" pitchFamily="34" charset="0"/>
                  </a:rPr>
                  <a:t>一个值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endParaRP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en-US" sz="2000" kern="0" dirty="0">
                    <a:latin typeface="Calibri"/>
                    <a:cs typeface="Calibri"/>
                  </a:rPr>
                  <a:t>If </a:t>
                </a:r>
                <a:r>
                  <a:rPr lang="zh-CN" altLang="en-US" sz="2000" kern="0" dirty="0">
                    <a:latin typeface="Calibri"/>
                    <a:cs typeface="Calibri"/>
                  </a:rPr>
                  <a:t>终局</a:t>
                </a:r>
                <a:r>
                  <a:rPr lang="en-US" sz="2000" kern="0" dirty="0">
                    <a:latin typeface="Calibri"/>
                    <a:cs typeface="Calibri"/>
                  </a:rPr>
                  <a:t>-</a:t>
                </a:r>
                <a:r>
                  <a:rPr lang="zh-CN" altLang="en-US" sz="2000" kern="0" dirty="0">
                    <a:latin typeface="Calibri"/>
                    <a:cs typeface="Calibri"/>
                  </a:rPr>
                  <a:t>检测</a:t>
                </a:r>
                <a:r>
                  <a:rPr lang="en-US" sz="2000" kern="0" dirty="0">
                    <a:latin typeface="Calibri"/>
                    <a:cs typeface="Calibri"/>
                  </a:rPr>
                  <a:t>(s) then return Utility(s)</a:t>
                </a:r>
              </a:p>
              <a:p>
                <a:pPr marL="742913" marR="0" lvl="1" indent="-285737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lang="zh-CN" altLang="en-US" sz="2000" kern="0" dirty="0">
                    <a:latin typeface="Calibri" pitchFamily="34" charset="0"/>
                  </a:rPr>
                  <a:t>初始化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</a:rPr>
                  <a:t> v = </a:t>
                </a:r>
                <a:r>
                  <a:rPr lang="en-US" sz="2000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∞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</a:rPr>
                  <a:t>for each </a:t>
                </a:r>
                <a:r>
                  <a:rPr lang="en-US" sz="2000" kern="0" dirty="0">
                    <a:latin typeface="Calibri" pitchFamily="34" charset="0"/>
                  </a:rPr>
                  <a:t>a in Actions(s):</a:t>
                </a:r>
              </a:p>
              <a:p>
                <a:pPr marL="742913" lvl="1" indent="-285737">
                  <a:lnSpc>
                    <a:spcPct val="80000"/>
                  </a:lnSpc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r>
                  <a:rPr lang="zh-CN" altLang="en-US" sz="2000" kern="0" noProof="0" dirty="0">
                    <a:latin typeface="Calibri" pitchFamily="34" charset="0"/>
                  </a:rPr>
                  <a:t>   </a:t>
                </a:r>
                <a:r>
                  <a:rPr lang="en-US" sz="2000" kern="0" noProof="0" dirty="0">
                    <a:latin typeface="Calibri" pitchFamily="34" charset="0"/>
                  </a:rPr>
                  <a:t>v = </a:t>
                </a:r>
                <a:r>
                  <a:rPr lang="en-US" sz="2000" kern="0" noProof="0" dirty="0">
                    <a:solidFill>
                      <a:srgbClr val="FF0000"/>
                    </a:solidFill>
                    <a:latin typeface="Calibri" pitchFamily="34" charset="0"/>
                  </a:rPr>
                  <a:t>min</a:t>
                </a:r>
                <a:r>
                  <a:rPr lang="en-US" sz="2000" kern="0" noProof="0" dirty="0">
                    <a:latin typeface="Calibri" pitchFamily="34" charset="0"/>
                  </a:rPr>
                  <a:t>(v, </a:t>
                </a:r>
                <a:r>
                  <a:rPr lang="zh-CN" altLang="en-US" sz="2000" kern="0" dirty="0">
                    <a:solidFill>
                      <a:srgbClr val="0070C0"/>
                    </a:solidFill>
                    <a:latin typeface="Calibri" pitchFamily="34" charset="0"/>
                  </a:rPr>
                  <a:t>最大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</a:rPr>
                  <a:t>-</a:t>
                </a: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</a:rPr>
                  <a:t>值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</a:rPr>
                  <a:t>(</a:t>
                </a:r>
                <a:r>
                  <a:rPr lang="en-US" sz="2000" kern="0" dirty="0">
                    <a:solidFill>
                      <a:srgbClr val="0070C0"/>
                    </a:solidFill>
                    <a:latin typeface="Calibri" pitchFamily="34" charset="0"/>
                  </a:rPr>
                  <a:t>Result(</a:t>
                </a:r>
                <a:r>
                  <a:rPr lang="en-US" sz="2000" kern="0" dirty="0" err="1">
                    <a:solidFill>
                      <a:srgbClr val="0070C0"/>
                    </a:solidFill>
                    <a:latin typeface="Calibri" pitchFamily="34" charset="0"/>
                  </a:rPr>
                  <a:t>s,a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itchFamily="34" charset="0"/>
                  </a:rPr>
                  <a:t>)</a:t>
                </a:r>
              </a:p>
              <a:p>
                <a:pPr marL="742913" marR="0" lvl="1" indent="-285737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</a:rPr>
                  <a:t>return v</a:t>
                </a:r>
              </a:p>
            </p:txBody>
          </p:sp>
        </p:grp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tretch>
              <a:fillRect/>
            </a:stretch>
          </p:blipFill>
          <p:spPr bwMode="auto">
            <a:xfrm>
              <a:off x="7639049" y="4724685"/>
              <a:ext cx="3952585" cy="53311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" name="Left-Right Arrow 5"/>
          <p:cNvSpPr/>
          <p:nvPr/>
        </p:nvSpPr>
        <p:spPr>
          <a:xfrm>
            <a:off x="4171950" y="4572000"/>
            <a:ext cx="628650" cy="304800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828799" y="1143000"/>
            <a:ext cx="6083169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85950" y="1219200"/>
            <a:ext cx="589568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zh-CN" altLang="en-US" sz="2000" kern="0" dirty="0">
                <a:solidFill>
                  <a:srgbClr val="0000FF"/>
                </a:solidFill>
                <a:latin typeface="Calibri"/>
                <a:cs typeface="Calibri"/>
              </a:rPr>
              <a:t>最小最大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决策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(s)</a:t>
            </a:r>
            <a:r>
              <a:rPr lang="en-US" sz="20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0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000" kern="0" dirty="0">
                <a:latin typeface="Calibri"/>
                <a:cs typeface="Calibri"/>
              </a:rPr>
              <a:t> </a:t>
            </a:r>
            <a:r>
              <a:rPr lang="zh-CN" altLang="en-US" sz="2000" kern="0" dirty="0">
                <a:solidFill>
                  <a:srgbClr val="0000FF"/>
                </a:solidFill>
                <a:latin typeface="Calibri"/>
                <a:cs typeface="Calibri"/>
              </a:rPr>
              <a:t>一个行动</a:t>
            </a:r>
            <a:endParaRPr lang="en-US" sz="2000" kern="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>
                <a:latin typeface="Calibri"/>
                <a:cs typeface="Calibri"/>
              </a:rPr>
              <a:t>    </a:t>
            </a:r>
            <a:r>
              <a:rPr lang="en-US" sz="20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000" kern="0" dirty="0">
                <a:latin typeface="Calibri"/>
                <a:cs typeface="Calibri"/>
              </a:rPr>
              <a:t> </a:t>
            </a:r>
            <a:r>
              <a:rPr lang="zh-CN" altLang="en-US" sz="2000" kern="0" dirty="0">
                <a:latin typeface="Calibri"/>
                <a:cs typeface="Calibri"/>
              </a:rPr>
              <a:t>行动</a:t>
            </a:r>
            <a:r>
              <a:rPr lang="en-US" sz="2000" kern="0" dirty="0">
                <a:latin typeface="Calibri"/>
                <a:cs typeface="Calibri"/>
              </a:rPr>
              <a:t> </a:t>
            </a:r>
            <a:r>
              <a:rPr lang="en-US" sz="20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000" kern="0" dirty="0">
                <a:latin typeface="Calibri"/>
                <a:cs typeface="Calibri"/>
              </a:rPr>
              <a:t> in Actions(</a:t>
            </a:r>
            <a:r>
              <a:rPr lang="en-US" sz="20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000" kern="0" dirty="0">
                <a:latin typeface="Calibri"/>
                <a:cs typeface="Calibri"/>
              </a:rPr>
              <a:t>) </a:t>
            </a:r>
            <a:r>
              <a:rPr lang="zh-CN" altLang="en-US" sz="2000" kern="0" dirty="0">
                <a:latin typeface="Calibri"/>
                <a:cs typeface="Calibri"/>
              </a:rPr>
              <a:t>，它能导致最大的</a:t>
            </a:r>
            <a:r>
              <a:rPr lang="en-US" sz="2000" kern="0" dirty="0">
                <a:latin typeface="Calibri"/>
                <a:cs typeface="Calibri"/>
              </a:rPr>
              <a:t> 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zh-CN" altLang="en-US" sz="2000" kern="0" dirty="0">
                <a:solidFill>
                  <a:srgbClr val="FF0000"/>
                </a:solidFill>
                <a:latin typeface="Calibri"/>
                <a:cs typeface="Calibri"/>
              </a:rPr>
              <a:t>      最小</a:t>
            </a:r>
            <a:r>
              <a:rPr lang="en-US" sz="2000" kern="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zh-CN" altLang="en-US" sz="2000" kern="0" dirty="0">
                <a:solidFill>
                  <a:srgbClr val="FF0000"/>
                </a:solidFill>
                <a:latin typeface="Calibri"/>
                <a:cs typeface="Calibri"/>
              </a:rPr>
              <a:t>值</a:t>
            </a:r>
            <a:r>
              <a:rPr lang="en-US" sz="2000" kern="0" dirty="0">
                <a:solidFill>
                  <a:srgbClr val="FF0000"/>
                </a:solidFill>
                <a:latin typeface="Calibri"/>
                <a:cs typeface="Calibri"/>
              </a:rPr>
              <a:t>(Result(</a:t>
            </a:r>
            <a:r>
              <a:rPr lang="en-US" sz="2000" kern="0" dirty="0" err="1">
                <a:solidFill>
                  <a:srgbClr val="FF0000"/>
                </a:solidFill>
                <a:latin typeface="Calibri"/>
                <a:cs typeface="Calibri"/>
              </a:rPr>
              <a:t>s,a</a:t>
            </a:r>
            <a:r>
              <a:rPr lang="en-US" sz="2000" kern="0" dirty="0">
                <a:solidFill>
                  <a:srgbClr val="FF0000"/>
                </a:solidFill>
                <a:latin typeface="Calibri"/>
                <a:cs typeface="Calibri"/>
              </a:rPr>
              <a:t>))</a:t>
            </a:r>
            <a:r>
              <a:rPr lang="zh-CN" altLang="en-US" sz="2000" kern="0" dirty="0">
                <a:latin typeface="Calibri"/>
                <a:cs typeface="Calibri"/>
              </a:rPr>
              <a:t>的返回值</a:t>
            </a:r>
            <a:endParaRPr lang="en-US" sz="2000" kern="0" dirty="0"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3861907">
            <a:off x="5185110" y="2974860"/>
            <a:ext cx="409432" cy="193662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4300" y="16194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9B01FF"/>
                </a:solidFill>
              </a:rPr>
              <a:t>深度优先搜索</a:t>
            </a:r>
            <a:endParaRPr lang="en-US" sz="2000" dirty="0">
              <a:solidFill>
                <a:srgbClr val="9B0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另一种实现方法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2455" y="3276600"/>
            <a:ext cx="8774545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DAABFD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zh-CN" altLang="en-US" sz="2400" kern="0" dirty="0">
                  <a:solidFill>
                    <a:srgbClr val="9B01FF"/>
                  </a:solidFill>
                  <a:latin typeface="Calibri" pitchFamily="34" charset="0"/>
                </a:rPr>
                <a:t>一个值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zh-CN" altLang="en-US" sz="2400" kern="0" dirty="0">
                  <a:latin typeface="Calibri"/>
                  <a:cs typeface="Calibri"/>
                </a:rPr>
                <a:t>终局</a:t>
              </a:r>
              <a:r>
                <a:rPr lang="en-US" sz="2400" kern="0" dirty="0">
                  <a:latin typeface="Calibri"/>
                  <a:cs typeface="Calibri"/>
                </a:rPr>
                <a:t>-</a:t>
              </a:r>
              <a:r>
                <a:rPr lang="zh-CN" altLang="en-US" sz="2400" kern="0" dirty="0">
                  <a:latin typeface="Calibri"/>
                  <a:cs typeface="Calibri"/>
                </a:rPr>
                <a:t>检测</a:t>
              </a:r>
              <a:r>
                <a:rPr lang="en-US" sz="2400" kern="0" dirty="0">
                  <a:latin typeface="Calibri"/>
                  <a:cs typeface="Calibri"/>
                </a:rPr>
                <a:t>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912091" y="1143000"/>
            <a:ext cx="6823364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050636" y="1219200"/>
            <a:ext cx="682336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zh-CN" altLang="en-US" sz="2400" kern="0" noProof="0" dirty="0">
                <a:solidFill>
                  <a:srgbClr val="0000FF"/>
                </a:solidFill>
                <a:latin typeface="Calibri"/>
                <a:cs typeface="Calibri"/>
              </a:rPr>
              <a:t>最小最大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决策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一个行动</a:t>
            </a:r>
            <a:endParaRPr lang="en-US" sz="2400" kern="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zh-CN" altLang="en-US" sz="2400" kern="0" dirty="0">
                <a:latin typeface="Calibri"/>
                <a:cs typeface="Calibri"/>
              </a:rPr>
              <a:t>行动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400" kern="0" dirty="0">
                <a:latin typeface="Calibri"/>
                <a:cs typeface="Calibri"/>
              </a:rPr>
              <a:t> in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</a:t>
            </a:r>
            <a:r>
              <a:rPr lang="zh-CN" altLang="en-US" sz="2400" kern="0" dirty="0">
                <a:latin typeface="Calibri"/>
                <a:cs typeface="Calibri"/>
              </a:rPr>
              <a:t>，它能导致最大的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value(Result(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  <a:r>
              <a:rPr lang="zh-CN" altLang="en-US" sz="2400" kern="0" dirty="0">
                <a:solidFill>
                  <a:srgbClr val="9B01FF"/>
                </a:solidFill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292934"/>
                </a:solidFill>
                <a:latin typeface="Calibri"/>
                <a:cs typeface="Calibri"/>
              </a:rPr>
              <a:t>的返回值</a:t>
            </a:r>
            <a:endParaRPr lang="en-US" sz="2400" kern="0" dirty="0">
              <a:solidFill>
                <a:srgbClr val="292934"/>
              </a:solidFill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4121215" y="2974860"/>
            <a:ext cx="409432" cy="193662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16" y="286604"/>
            <a:ext cx="8057044" cy="1450757"/>
          </a:xfrm>
        </p:spPr>
        <p:txBody>
          <a:bodyPr/>
          <a:lstStyle/>
          <a:p>
            <a:r>
              <a:rPr lang="zh-CN" altLang="en-US" dirty="0">
                <a:sym typeface="Symbol" pitchFamily="18" charset="2"/>
              </a:rPr>
              <a:t>最小最大值（</a:t>
            </a:r>
            <a:r>
              <a:rPr lang="en-US" altLang="zh-CN" dirty="0">
                <a:sym typeface="Symbol" pitchFamily="18" charset="2"/>
              </a:rPr>
              <a:t>Minimax</a:t>
            </a:r>
            <a:r>
              <a:rPr lang="zh-CN" altLang="en-US" dirty="0">
                <a:sym typeface="Symbol" pitchFamily="18" charset="2"/>
              </a:rPr>
              <a:t>）举例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270375" y="2514600"/>
            <a:ext cx="3810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981200" y="3681412"/>
            <a:ext cx="381000" cy="890588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173288" y="3681412"/>
            <a:ext cx="950912" cy="890588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53200" y="3681412"/>
            <a:ext cx="381000" cy="890588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745288" y="3681412"/>
            <a:ext cx="950912" cy="890588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4375" y="2743200"/>
            <a:ext cx="2476500" cy="938213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412876" y="3681415"/>
            <a:ext cx="760413" cy="61674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219200" y="4343400"/>
            <a:ext cx="381000" cy="2286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4342607" y="2856707"/>
            <a:ext cx="2286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4659313" y="2544765"/>
            <a:ext cx="171450" cy="568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058194" y="3792538"/>
            <a:ext cx="2286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194719" y="3661569"/>
            <a:ext cx="147638" cy="187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4270375" y="2743203"/>
            <a:ext cx="381000" cy="926306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505200" y="3679032"/>
            <a:ext cx="1143000" cy="892969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5791200" y="3679032"/>
            <a:ext cx="1143000" cy="892969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267200" y="3681412"/>
            <a:ext cx="381000" cy="890588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4459288" y="3681412"/>
            <a:ext cx="950912" cy="890588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6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687606" y="3311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43350" y="3311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414" y="331135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00500" y="23398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60875" y="2743200"/>
            <a:ext cx="2476499" cy="938213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57412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/>
      <p:bldP spid="48" grpId="0"/>
      <p:bldP spid="49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9278" y="1470463"/>
            <a:ext cx="3844722" cy="4104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19525"/>
          </a:xfrm>
        </p:spPr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zh-CN" altLang="en-US" dirty="0"/>
              <a:t>的效率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917290"/>
            <a:ext cx="5442154" cy="433111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 err="1">
                <a:solidFill>
                  <a:srgbClr val="333399"/>
                </a:solidFill>
              </a:rPr>
              <a:t>Minimax</a:t>
            </a:r>
            <a:r>
              <a:rPr lang="zh-CN" altLang="en-US" sz="2800" dirty="0">
                <a:solidFill>
                  <a:srgbClr val="333399"/>
                </a:solidFill>
              </a:rPr>
              <a:t> 的效率</a:t>
            </a:r>
            <a:r>
              <a:rPr lang="en-US" sz="2800" dirty="0">
                <a:solidFill>
                  <a:srgbClr val="333399"/>
                </a:solidFill>
              </a:rPr>
              <a:t>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zh-CN" altLang="en-US" sz="2400" dirty="0"/>
              <a:t>深度优先穷尽搜索</a:t>
            </a:r>
            <a:endParaRPr lang="en-US" sz="2400" dirty="0"/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zh-CN" altLang="en-US" sz="2400" dirty="0">
                <a:solidFill>
                  <a:srgbClr val="000000"/>
                </a:solidFill>
              </a:rPr>
              <a:t>时间复杂度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</a:t>
            </a:r>
            <a:r>
              <a:rPr lang="en-US" sz="2400" baseline="30000" dirty="0" err="1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zh-CN" altLang="en-US" sz="2400" dirty="0">
                <a:solidFill>
                  <a:srgbClr val="000000"/>
                </a:solidFill>
              </a:rPr>
              <a:t>空间复杂度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buClr>
                <a:srgbClr val="333399"/>
              </a:buClr>
            </a:pPr>
            <a:r>
              <a:rPr lang="zh-CN" altLang="en-US" sz="2800" dirty="0">
                <a:solidFill>
                  <a:srgbClr val="333399"/>
                </a:solidFill>
              </a:rPr>
              <a:t>举例</a:t>
            </a:r>
            <a:r>
              <a:rPr lang="en-US" sz="2800" dirty="0">
                <a:solidFill>
                  <a:srgbClr val="333399"/>
                </a:solidFill>
              </a:rPr>
              <a:t>: </a:t>
            </a:r>
            <a:r>
              <a:rPr lang="zh-CN" altLang="en-US" sz="2800" dirty="0">
                <a:solidFill>
                  <a:srgbClr val="333399"/>
                </a:solidFill>
              </a:rPr>
              <a:t>国际象棋</a:t>
            </a:r>
            <a:r>
              <a:rPr lang="en-US" sz="2800" kern="1200" dirty="0">
                <a:solidFill>
                  <a:srgbClr val="333399"/>
                </a:solidFill>
              </a:rPr>
              <a:t>, </a:t>
            </a:r>
            <a:r>
              <a:rPr lang="en-US" altLang="zh-CN" sz="2800" dirty="0">
                <a:solidFill>
                  <a:srgbClr val="333399"/>
                </a:solidFill>
              </a:rPr>
              <a:t>, b </a:t>
            </a:r>
            <a:r>
              <a:rPr lang="en-US" altLang="zh-CN" sz="28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altLang="zh-CN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zh-CN" altLang="en-US" sz="2400" dirty="0">
                <a:solidFill>
                  <a:srgbClr val="000000"/>
                </a:solidFill>
              </a:rPr>
              <a:t>找到准确解，不可行</a:t>
            </a:r>
            <a:endParaRPr lang="en-US" sz="2400" dirty="0">
              <a:solidFill>
                <a:srgbClr val="000000"/>
              </a:solidFill>
            </a:endParaRPr>
          </a:p>
          <a:p>
            <a:pPr marL="800082" lvl="1" indent="-342882">
              <a:lnSpc>
                <a:spcPct val="110000"/>
              </a:lnSpc>
              <a:buClrTx/>
            </a:pPr>
            <a:r>
              <a:rPr lang="en-US" altLang="en-US" sz="2400" dirty="0">
                <a:solidFill>
                  <a:srgbClr val="000000"/>
                </a:solidFill>
                <a:latin typeface="+mn-ea"/>
              </a:rPr>
              <a:t>有必要</a:t>
            </a:r>
            <a:r>
              <a:rPr lang="zh-CN" altLang="en-US" sz="2400" dirty="0">
                <a:solidFill>
                  <a:srgbClr val="000000"/>
                </a:solidFill>
                <a:latin typeface="+mn-ea"/>
              </a:rPr>
              <a:t>探索整棵树吗</a:t>
            </a:r>
            <a:r>
              <a:rPr lang="en-US" sz="2400" dirty="0">
                <a:solidFill>
                  <a:srgbClr val="000000"/>
                </a:solidFill>
                <a:latin typeface="+mn-ea"/>
              </a:rPr>
              <a:t>? </a:t>
            </a:r>
            <a:r>
              <a:rPr lang="zh-CN" altLang="en-US" sz="2400" dirty="0">
                <a:solidFill>
                  <a:srgbClr val="000000"/>
                </a:solidFill>
                <a:latin typeface="+mn-ea"/>
              </a:rPr>
              <a:t>人是如何下象棋的，是如何思考的？</a:t>
            </a:r>
            <a:endParaRPr lang="en-US" sz="2400" dirty="0">
              <a:solidFill>
                <a:srgbClr val="000000"/>
              </a:solidFill>
              <a:latin typeface="+mn-ea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8908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rgbClr val="385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资源有限 </a:t>
            </a:r>
            <a:r>
              <a:rPr lang="en-US" altLang="zh-CN" sz="3100">
                <a:solidFill>
                  <a:srgbClr val="FFFFFF"/>
                </a:solidFill>
              </a:rPr>
              <a:t>vs </a:t>
            </a:r>
            <a:r>
              <a:rPr lang="zh-CN" altLang="en-US" sz="3100">
                <a:solidFill>
                  <a:srgbClr val="FFFFFF"/>
                </a:solidFill>
              </a:rPr>
              <a:t>庞大的搜索空间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831CE8-CE7C-49DF-BA32-7884E868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rgbClr val="4B8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741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57650" y="2514600"/>
            <a:ext cx="5014913" cy="3383042"/>
            <a:chOff x="5410200" y="2209800"/>
            <a:chExt cx="6686550" cy="451072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2209800"/>
              <a:ext cx="6229350" cy="4510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410200" y="2209800"/>
              <a:ext cx="1143000" cy="35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81700" y="6419706"/>
              <a:ext cx="3009900" cy="2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88054"/>
          </a:xfrm>
        </p:spPr>
        <p:txBody>
          <a:bodyPr/>
          <a:lstStyle/>
          <a:p>
            <a:r>
              <a:rPr lang="zh-CN" altLang="en-US" dirty="0"/>
              <a:t>井字游戏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71650"/>
            <a:ext cx="8534400" cy="4171949"/>
          </a:xfrm>
        </p:spPr>
        <p:txBody>
          <a:bodyPr/>
          <a:lstStyle/>
          <a:p>
            <a:r>
              <a:rPr lang="zh-CN" altLang="en-US" sz="2100" dirty="0"/>
              <a:t>如何用与或搜索</a:t>
            </a:r>
            <a:r>
              <a:rPr lang="en-US" sz="2100" dirty="0"/>
              <a:t> </a:t>
            </a:r>
            <a:r>
              <a:rPr lang="zh-CN" altLang="en-US" sz="2100" dirty="0"/>
              <a:t>（</a:t>
            </a:r>
            <a:r>
              <a:rPr lang="en-US" sz="2100" dirty="0"/>
              <a:t>AND-OR search</a:t>
            </a:r>
            <a:r>
              <a:rPr lang="zh-CN" altLang="en-US" sz="2100" dirty="0"/>
              <a:t>）来求解井字游戏</a:t>
            </a:r>
            <a:r>
              <a:rPr lang="en-US" sz="2100" dirty="0"/>
              <a:t>?</a:t>
            </a:r>
          </a:p>
          <a:p>
            <a:pPr lvl="1"/>
            <a:r>
              <a:rPr lang="zh-CN" altLang="en-US" dirty="0"/>
              <a:t>如果你想赢得这个游戏，你的条件规划解是怎样的</a:t>
            </a:r>
            <a:r>
              <a:rPr lang="en-US" dirty="0"/>
              <a:t>?</a:t>
            </a:r>
          </a:p>
          <a:p>
            <a:pPr lvl="1"/>
            <a:r>
              <a:rPr lang="zh-CN" altLang="en-US"/>
              <a:t>如果你想至少打平这个游戏，那么条件规划解又是怎样的</a:t>
            </a:r>
            <a:r>
              <a:rPr lang="en-US"/>
              <a:t>?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1" y="3119331"/>
            <a:ext cx="4131170" cy="2024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988"/>
            <a:ext cx="8229600" cy="5171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资源局限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1"/>
            <a:ext cx="5314950" cy="487449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dirty="0"/>
              <a:t>问题</a:t>
            </a:r>
            <a:r>
              <a:rPr lang="en-US" sz="2400" dirty="0"/>
              <a:t>: </a:t>
            </a:r>
            <a:r>
              <a:rPr lang="zh-CN" altLang="en-US" sz="2400" dirty="0"/>
              <a:t>现实中</a:t>
            </a:r>
            <a:r>
              <a:rPr lang="en-US" sz="2400" dirty="0"/>
              <a:t>, </a:t>
            </a:r>
            <a:r>
              <a:rPr lang="zh-CN" altLang="en-US" sz="2400" dirty="0"/>
              <a:t>几乎不能搜索到叶节点</a:t>
            </a:r>
            <a:r>
              <a:rPr lang="en-US" sz="2400" dirty="0"/>
              <a:t>!</a:t>
            </a:r>
          </a:p>
          <a:p>
            <a:pPr lvl="1" eaLnBrk="1" hangingPunct="1">
              <a:lnSpc>
                <a:spcPct val="110000"/>
              </a:lnSpc>
            </a:pPr>
            <a:endParaRPr lang="en-US" sz="1400" dirty="0"/>
          </a:p>
          <a:p>
            <a:pPr eaLnBrk="1" hangingPunct="1">
              <a:lnSpc>
                <a:spcPct val="110000"/>
              </a:lnSpc>
            </a:pPr>
            <a:r>
              <a:rPr lang="en-US" sz="2400" dirty="0"/>
              <a:t> </a:t>
            </a:r>
            <a:r>
              <a:rPr lang="zh-CN" altLang="en-US" dirty="0"/>
              <a:t>办法之一</a:t>
            </a:r>
            <a:r>
              <a:rPr lang="en-US" sz="2400" dirty="0"/>
              <a:t>: </a:t>
            </a:r>
            <a:r>
              <a:rPr lang="zh-CN" altLang="en-US" sz="2400" dirty="0"/>
              <a:t>有界搜索加预测</a:t>
            </a:r>
            <a:endParaRPr lang="en-US" sz="2400" dirty="0"/>
          </a:p>
          <a:p>
            <a:pPr lvl="1" eaLnBrk="1" hangingPunct="1">
              <a:lnSpc>
                <a:spcPct val="110000"/>
              </a:lnSpc>
            </a:pPr>
            <a:r>
              <a:rPr lang="zh-CN" altLang="en-US" dirty="0"/>
              <a:t>搜索只到预定深度层次</a:t>
            </a:r>
            <a:endParaRPr lang="en-US" altLang="zh-CN" dirty="0"/>
          </a:p>
          <a:p>
            <a:pPr lvl="1" eaLnBrk="1" hangingPunct="1">
              <a:lnSpc>
                <a:spcPct val="110000"/>
              </a:lnSpc>
            </a:pPr>
            <a:r>
              <a:rPr lang="zh-CN" altLang="en-US" dirty="0"/>
              <a:t>使用</a:t>
            </a:r>
            <a:r>
              <a:rPr lang="en-US" sz="2000" dirty="0"/>
              <a:t> </a:t>
            </a:r>
            <a:r>
              <a:rPr lang="zh-CN" altLang="en-US" b="1" i="1" dirty="0">
                <a:solidFill>
                  <a:srgbClr val="FF0000"/>
                </a:solidFill>
              </a:rPr>
              <a:t>评估函数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zh-CN" altLang="en-US" dirty="0"/>
              <a:t>预测搜索边界节点的值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zh-CN" altLang="en-US" dirty="0"/>
              <a:t>失去了最优解的保证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zh-CN" altLang="en-US" sz="2400" dirty="0"/>
              <a:t>搜索的层次越多结果就越不相同</a:t>
            </a:r>
            <a:endParaRPr lang="en-US" altLang="zh-CN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110000"/>
              </a:lnSpc>
            </a:pPr>
            <a:r>
              <a:rPr lang="zh-CN" altLang="en-US" dirty="0"/>
              <a:t>例如</a:t>
            </a:r>
            <a:r>
              <a:rPr lang="en-US" sz="2400" dirty="0"/>
              <a:t>:</a:t>
            </a:r>
          </a:p>
          <a:p>
            <a:pPr lvl="1" eaLnBrk="1" hangingPunct="1">
              <a:lnSpc>
                <a:spcPct val="120000"/>
              </a:lnSpc>
            </a:pPr>
            <a:r>
              <a:rPr lang="zh-CN" altLang="en-US" sz="1900" dirty="0">
                <a:latin typeface="+mn-ea"/>
              </a:rPr>
              <a:t>假设计算时间有</a:t>
            </a:r>
            <a:r>
              <a:rPr lang="en-US" sz="1900" dirty="0">
                <a:latin typeface="+mn-ea"/>
              </a:rPr>
              <a:t>100 </a:t>
            </a:r>
            <a:r>
              <a:rPr lang="zh-CN" altLang="en-US" sz="1900" dirty="0">
                <a:latin typeface="+mn-ea"/>
              </a:rPr>
              <a:t>秒</a:t>
            </a:r>
            <a:r>
              <a:rPr lang="en-US" sz="1900" dirty="0">
                <a:latin typeface="+mn-ea"/>
              </a:rPr>
              <a:t>, </a:t>
            </a:r>
            <a:r>
              <a:rPr lang="zh-CN" altLang="en-US" sz="1900" dirty="0">
                <a:latin typeface="+mn-ea"/>
              </a:rPr>
              <a:t>每秒能探索</a:t>
            </a:r>
            <a:r>
              <a:rPr lang="en-US" altLang="zh-CN" sz="1900" dirty="0">
                <a:latin typeface="+mn-ea"/>
              </a:rPr>
              <a:t>1</a:t>
            </a:r>
            <a:r>
              <a:rPr lang="zh-CN" altLang="en-US" sz="1900" dirty="0">
                <a:latin typeface="+mn-ea"/>
              </a:rPr>
              <a:t>万个节点</a:t>
            </a:r>
            <a:endParaRPr lang="en-US" altLang="zh-CN" sz="1900" dirty="0">
              <a:latin typeface="+mn-ea"/>
            </a:endParaRPr>
          </a:p>
          <a:p>
            <a:pPr lvl="1" eaLnBrk="1" hangingPunct="1">
              <a:lnSpc>
                <a:spcPct val="120000"/>
              </a:lnSpc>
            </a:pPr>
            <a:r>
              <a:rPr lang="zh-CN" altLang="en-US" sz="1900" dirty="0">
                <a:latin typeface="+mn-ea"/>
              </a:rPr>
              <a:t>所以每步能检查</a:t>
            </a:r>
            <a:r>
              <a:rPr lang="en-US" sz="1900" dirty="0">
                <a:latin typeface="+mn-ea"/>
              </a:rPr>
              <a:t>1</a:t>
            </a:r>
            <a:r>
              <a:rPr lang="zh-CN" altLang="en-US" sz="1900" dirty="0">
                <a:latin typeface="+mn-ea"/>
              </a:rPr>
              <a:t>百万个节点</a:t>
            </a:r>
            <a:endParaRPr lang="en-US" sz="1900" dirty="0">
              <a:latin typeface="+mn-ea"/>
            </a:endParaRPr>
          </a:p>
          <a:p>
            <a:pPr lvl="1" eaLnBrk="1" hangingPunct="1">
              <a:lnSpc>
                <a:spcPct val="120000"/>
              </a:lnSpc>
            </a:pPr>
            <a:r>
              <a:rPr lang="zh-CN" altLang="en-US" sz="1900" dirty="0">
                <a:latin typeface="+mn-ea"/>
                <a:sym typeface="Symbol" pitchFamily="18" charset="2"/>
              </a:rPr>
              <a:t>在国际象棋中</a:t>
            </a:r>
            <a:r>
              <a:rPr lang="en-US" sz="1900" dirty="0">
                <a:latin typeface="+mn-ea"/>
                <a:sym typeface="Symbol" pitchFamily="18" charset="2"/>
              </a:rPr>
              <a:t>, b=~35 ，</a:t>
            </a:r>
            <a:r>
              <a:rPr lang="zh-CN" altLang="en-US" sz="1900" dirty="0">
                <a:latin typeface="+mn-ea"/>
                <a:sym typeface="Symbol" pitchFamily="18" charset="2"/>
              </a:rPr>
              <a:t>搜索大致能达到搜索树的第</a:t>
            </a:r>
            <a:r>
              <a:rPr lang="en-US" altLang="zh-CN" sz="1900" dirty="0">
                <a:latin typeface="+mn-ea"/>
                <a:sym typeface="Symbol" pitchFamily="18" charset="2"/>
              </a:rPr>
              <a:t>4</a:t>
            </a:r>
            <a:r>
              <a:rPr lang="zh-CN" altLang="en-US" sz="1900" dirty="0">
                <a:latin typeface="+mn-ea"/>
                <a:sym typeface="Symbol" pitchFamily="18" charset="2"/>
              </a:rPr>
              <a:t>层</a:t>
            </a:r>
            <a:r>
              <a:rPr lang="en-US" sz="1900" dirty="0">
                <a:latin typeface="+mn-ea"/>
                <a:sym typeface="Symbol" pitchFamily="18" charset="2"/>
              </a:rPr>
              <a:t> – </a:t>
            </a:r>
            <a:r>
              <a:rPr lang="zh-CN" altLang="en-US" sz="1900" dirty="0">
                <a:latin typeface="+mn-ea"/>
                <a:sym typeface="Symbol" pitchFamily="18" charset="2"/>
              </a:rPr>
              <a:t>还是不够好</a:t>
            </a:r>
            <a:endParaRPr lang="en-US" sz="1900" dirty="0">
              <a:latin typeface="+mn-ea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6972300" y="1524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6343650" y="19812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7600950" y="19812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6486525" y="1828800"/>
            <a:ext cx="62865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7115175" y="1828800"/>
            <a:ext cx="62865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6229350" y="2286000"/>
            <a:ext cx="257175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6486525" y="2286000"/>
            <a:ext cx="257175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7743825" y="27432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7972425" y="27432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6115050" y="2438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6572250" y="2438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7372350" y="2438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7829550" y="2438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6343650" y="28956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6343650" y="3810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7600950" y="28956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8058150" y="28956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6115050" y="33528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6572250" y="33528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7515225" y="22860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7743825" y="22860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6486525" y="27432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6800850" y="3810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6257925" y="32004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6486525" y="32004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6486525" y="36576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6715125" y="36576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5943600" y="5791200"/>
            <a:ext cx="40005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6572250" y="5791200"/>
            <a:ext cx="40005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7315200" y="5791200"/>
            <a:ext cx="40005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7943850" y="5791200"/>
            <a:ext cx="40005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6076950" y="4114800"/>
            <a:ext cx="381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6667500" y="4114800"/>
            <a:ext cx="3048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7886700" y="3200400"/>
            <a:ext cx="3429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7458075" y="3200400"/>
            <a:ext cx="381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6715125" y="2743200"/>
            <a:ext cx="228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6800850" y="28956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6057900" y="2438400"/>
            <a:ext cx="3429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6572250" y="2438400"/>
            <a:ext cx="3429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7315200" y="2438400"/>
            <a:ext cx="3429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7829550" y="2438400"/>
            <a:ext cx="3429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6972300" y="1524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8017741" y="1917978"/>
            <a:ext cx="9429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8058151" y="1460778"/>
            <a:ext cx="8572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6343650" y="19812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7600950" y="19812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50" name="Cloud 1"/>
          <p:cNvSpPr/>
          <p:nvPr/>
        </p:nvSpPr>
        <p:spPr>
          <a:xfrm rot="505837">
            <a:off x="5577013" y="2814096"/>
            <a:ext cx="3325160" cy="3543965"/>
          </a:xfrm>
          <a:prstGeom prst="cloud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5" y="1404537"/>
            <a:ext cx="3457575" cy="2267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750" y="3886200"/>
            <a:ext cx="3514725" cy="2158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58355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探索深度的重要性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766456"/>
            <a:ext cx="4382655" cy="50915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/>
              <a:t>评估函数总是不完美的（不准确的）</a:t>
            </a:r>
            <a:endParaRPr lang="en-US" sz="28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/>
              <a:t>通常，越深的搜索</a:t>
            </a:r>
            <a:r>
              <a:rPr lang="en-US" sz="2800" dirty="0"/>
              <a:t> =&gt; </a:t>
            </a:r>
            <a:r>
              <a:rPr lang="zh-CN" altLang="en-US" sz="2800" dirty="0"/>
              <a:t>越好的表现</a:t>
            </a:r>
            <a:endParaRPr lang="en-US" sz="28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/>
              <a:t>或者说</a:t>
            </a:r>
            <a:r>
              <a:rPr lang="en-US" sz="2800" dirty="0"/>
              <a:t>, </a:t>
            </a:r>
            <a:r>
              <a:rPr lang="zh-CN" altLang="en-US" sz="2800" dirty="0"/>
              <a:t>更深的搜索能够弥补相对不准确的评估函数</a:t>
            </a:r>
            <a:endParaRPr lang="en-US" altLang="zh-CN" sz="28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/>
              <a:t>评估函数设计复杂度和计算复杂度之间的权衡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2073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14916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视屏演示：有限搜索深度 </a:t>
            </a:r>
            <a:r>
              <a:rPr lang="en-US" sz="3600" dirty="0"/>
              <a:t>(</a:t>
            </a:r>
            <a:r>
              <a:rPr lang="zh-CN" altLang="en-US" sz="3600" dirty="0"/>
              <a:t>深度</a:t>
            </a:r>
            <a:r>
              <a:rPr lang="en-US" sz="3600" dirty="0"/>
              <a:t>=2)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817" y="1155192"/>
            <a:ext cx="746990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53554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视屏演示：有限搜索深度 </a:t>
            </a:r>
            <a:r>
              <a:rPr lang="en-US" sz="3600" dirty="0"/>
              <a:t>(深度=10)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1" y="1143000"/>
            <a:ext cx="8409708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661" y="2153265"/>
            <a:ext cx="3736678" cy="3727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491"/>
            <a:ext cx="8229600" cy="990600"/>
          </a:xfrm>
        </p:spPr>
        <p:txBody>
          <a:bodyPr/>
          <a:lstStyle/>
          <a:p>
            <a:r>
              <a:rPr lang="zh-CN" altLang="en-US" dirty="0"/>
              <a:t>评估函数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16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760" y="304800"/>
            <a:ext cx="8229600" cy="990600"/>
          </a:xfrm>
        </p:spPr>
        <p:txBody>
          <a:bodyPr/>
          <a:lstStyle/>
          <a:p>
            <a:pPr eaLnBrk="1" hangingPunct="1"/>
            <a:r>
              <a:rPr lang="zh-CN" altLang="en-US" dirty="0"/>
              <a:t>评估函数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2364" y="1295400"/>
            <a:ext cx="9794586" cy="54817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CN" altLang="en-US" dirty="0">
                <a:latin typeface="+mn-ea"/>
              </a:rPr>
              <a:t>在一个限定深度搜索中</a:t>
            </a:r>
            <a:r>
              <a:rPr lang="en-US" altLang="zh-CN" dirty="0">
                <a:latin typeface="+mn-ea"/>
              </a:rPr>
              <a:t>, </a:t>
            </a:r>
            <a:r>
              <a:rPr lang="en-US" sz="2000" dirty="0" err="1">
                <a:latin typeface="+mn-ea"/>
              </a:rPr>
              <a:t>用来给非终局</a:t>
            </a:r>
            <a:r>
              <a:rPr lang="zh-CN" altLang="en-US" sz="2000" dirty="0">
                <a:latin typeface="+mn-ea"/>
              </a:rPr>
              <a:t>节点</a:t>
            </a:r>
            <a:r>
              <a:rPr lang="en-US" sz="2000" dirty="0" err="1">
                <a:latin typeface="+mn-ea"/>
              </a:rPr>
              <a:t>状态</a:t>
            </a:r>
            <a:r>
              <a:rPr lang="zh-CN" altLang="en-US" sz="2000" dirty="0">
                <a:latin typeface="+mn-ea"/>
              </a:rPr>
              <a:t>估</a:t>
            </a:r>
            <a:r>
              <a:rPr lang="zh-CN" altLang="en-US" dirty="0">
                <a:latin typeface="+mn-ea"/>
              </a:rPr>
              <a:t>值。</a:t>
            </a:r>
            <a:endParaRPr lang="en-US" sz="2400" dirty="0">
              <a:latin typeface="+mn-ea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zh-CN" altLang="en-US" sz="2000" dirty="0"/>
              <a:t>理想函数</a:t>
            </a:r>
            <a:r>
              <a:rPr lang="en-US" sz="2000" dirty="0"/>
              <a:t>: </a:t>
            </a:r>
            <a:r>
              <a:rPr lang="zh-CN" altLang="en-US" sz="2000" dirty="0"/>
              <a:t>返回这个节点状态的实际最小最大值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zh-CN" altLang="en-US" sz="2000" dirty="0"/>
              <a:t>实践中</a:t>
            </a:r>
            <a:r>
              <a:rPr lang="en-US" sz="2000" dirty="0"/>
              <a:t>: </a:t>
            </a:r>
            <a:r>
              <a:rPr lang="zh-CN" altLang="en-US" sz="2000" dirty="0"/>
              <a:t>特征函数值的加权线性和</a:t>
            </a:r>
            <a:r>
              <a:rPr lang="en-US" sz="20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EVAL(s) =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baseline="-25000" dirty="0">
                <a:solidFill>
                  <a:srgbClr val="BD00B0"/>
                </a:solidFill>
              </a:rPr>
              <a:t>1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(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>
                <a:solidFill>
                  <a:srgbClr val="BD00B0"/>
                </a:solidFill>
              </a:rPr>
              <a:t>) +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1800" baseline="-25000" dirty="0">
                <a:solidFill>
                  <a:srgbClr val="BD00B0"/>
                </a:solidFill>
              </a:rPr>
              <a:t>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8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1800" dirty="0">
                <a:solidFill>
                  <a:srgbClr val="BD00B0"/>
                </a:solidFill>
              </a:rPr>
              <a:t>(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>
                <a:solidFill>
                  <a:srgbClr val="BD00B0"/>
                </a:solidFill>
              </a:rPr>
              <a:t>) + …. + </a:t>
            </a:r>
            <a:r>
              <a:rPr lang="en-US" sz="18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1800" baseline="-25000" dirty="0">
                <a:solidFill>
                  <a:srgbClr val="BD00B0"/>
                </a:solidFill>
                <a:cs typeface="Times New Roman" pitchFamily="18" charset="0"/>
              </a:rPr>
              <a:t>  </a:t>
            </a:r>
            <a:r>
              <a:rPr lang="en-US" sz="18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8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1800" dirty="0">
                <a:solidFill>
                  <a:srgbClr val="BD00B0"/>
                </a:solidFill>
              </a:rPr>
              <a:t>(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>
                <a:solidFill>
                  <a:srgbClr val="BD00B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zh-CN" altLang="en-US" sz="1800" dirty="0"/>
              <a:t>例如</a:t>
            </a:r>
            <a:r>
              <a:rPr lang="en-US" sz="1800" dirty="0"/>
              <a:t>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 = 9,  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(</a:t>
            </a:r>
            <a:r>
              <a:rPr lang="en-US" sz="18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>
                <a:solidFill>
                  <a:srgbClr val="BD00B0"/>
                </a:solidFill>
              </a:rPr>
              <a:t>) = (</a:t>
            </a:r>
            <a:r>
              <a:rPr lang="zh-CN" altLang="en-US" sz="1800" dirty="0">
                <a:solidFill>
                  <a:srgbClr val="BD00B0"/>
                </a:solidFill>
              </a:rPr>
              <a:t>白皇后数量</a:t>
            </a:r>
            <a:r>
              <a:rPr lang="en-US" sz="1800" dirty="0">
                <a:solidFill>
                  <a:srgbClr val="BD00B0"/>
                </a:solidFill>
              </a:rPr>
              <a:t> – </a:t>
            </a:r>
            <a:r>
              <a:rPr lang="zh-CN" altLang="en-US" sz="1800" dirty="0">
                <a:solidFill>
                  <a:srgbClr val="BD00B0"/>
                </a:solidFill>
              </a:rPr>
              <a:t>黑皇后数量</a:t>
            </a:r>
            <a:r>
              <a:rPr lang="en-US" sz="1800" dirty="0">
                <a:solidFill>
                  <a:srgbClr val="BD00B0"/>
                </a:solidFill>
              </a:rPr>
              <a:t>)</a:t>
            </a:r>
            <a:r>
              <a:rPr lang="en-US" sz="1800" dirty="0"/>
              <a:t>, </a:t>
            </a:r>
            <a:r>
              <a:rPr lang="zh-CN" altLang="en-US" sz="1800" dirty="0"/>
              <a:t>等。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评估函数应作用在 </a:t>
            </a:r>
            <a:r>
              <a:rPr lang="zh-CN" altLang="en-US" sz="2000" b="1" i="1" dirty="0">
                <a:solidFill>
                  <a:srgbClr val="FF0000"/>
                </a:solidFill>
              </a:rPr>
              <a:t>沉寂</a:t>
            </a:r>
            <a:r>
              <a:rPr lang="en-US" sz="2000" dirty="0"/>
              <a:t> </a:t>
            </a:r>
            <a:r>
              <a:rPr lang="zh-CN" altLang="en-US" sz="2000" dirty="0"/>
              <a:t>状态节点</a:t>
            </a:r>
            <a:r>
              <a:rPr lang="en-US" sz="2000" dirty="0"/>
              <a:t>, </a:t>
            </a:r>
            <a:r>
              <a:rPr lang="zh-CN" altLang="en-US" sz="2000" dirty="0"/>
              <a:t>即其后继状态的评估值相对变化不大。</a:t>
            </a:r>
            <a:endParaRPr lang="en-US" sz="2000" dirty="0"/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636" y="1828800"/>
            <a:ext cx="2619664" cy="27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881" y="1828800"/>
            <a:ext cx="2682479" cy="27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4475560" y="2349501"/>
            <a:ext cx="12501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4035029" y="2743201"/>
            <a:ext cx="126206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4851798" y="2743201"/>
            <a:ext cx="126206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3817144" y="3032126"/>
            <a:ext cx="126206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4274344" y="3032126"/>
            <a:ext cx="126206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4617244" y="3032126"/>
            <a:ext cx="126206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5104210" y="3032126"/>
            <a:ext cx="126206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4096941" y="2517775"/>
            <a:ext cx="44172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4538663" y="2517775"/>
            <a:ext cx="375047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3880247" y="2909889"/>
            <a:ext cx="217884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4098131" y="2909889"/>
            <a:ext cx="239316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4680348" y="2909889"/>
            <a:ext cx="234553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4914900" y="2909889"/>
            <a:ext cx="252413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4972050" y="3690938"/>
            <a:ext cx="4572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32" idx="3"/>
          </p:cNvCxnSpPr>
          <p:nvPr/>
        </p:nvCxnSpPr>
        <p:spPr bwMode="auto">
          <a:xfrm>
            <a:off x="3352800" y="3054351"/>
            <a:ext cx="750094" cy="763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5257801" y="3059114"/>
            <a:ext cx="650081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4617244" y="3489326"/>
            <a:ext cx="126206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4679156" y="3200400"/>
            <a:ext cx="1191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4743451" y="3200401"/>
            <a:ext cx="450056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5131594" y="3505200"/>
            <a:ext cx="126206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4457700" y="3690938"/>
            <a:ext cx="4572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rot="10800000">
            <a:off x="3829051" y="3444876"/>
            <a:ext cx="126206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" name="AutoShape 34"/>
          <p:cNvCxnSpPr>
            <a:cxnSpLocks noChangeShapeType="1"/>
            <a:endCxn id="29" idx="3"/>
          </p:cNvCxnSpPr>
          <p:nvPr/>
        </p:nvCxnSpPr>
        <p:spPr bwMode="auto">
          <a:xfrm flipH="1">
            <a:off x="3890962" y="3219450"/>
            <a:ext cx="44172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" name="AutoShape 37"/>
          <p:cNvCxnSpPr>
            <a:cxnSpLocks noChangeShapeType="1"/>
            <a:stCxn id="29" idx="0"/>
          </p:cNvCxnSpPr>
          <p:nvPr/>
        </p:nvCxnSpPr>
        <p:spPr bwMode="auto">
          <a:xfrm>
            <a:off x="3892153" y="3611564"/>
            <a:ext cx="239316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Rectangle 43"/>
          <p:cNvSpPr>
            <a:spLocks noChangeArrowheads="1"/>
          </p:cNvSpPr>
          <p:nvPr/>
        </p:nvSpPr>
        <p:spPr bwMode="auto">
          <a:xfrm rot="10800000">
            <a:off x="4102894" y="3733801"/>
            <a:ext cx="126206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3943350" y="3935413"/>
            <a:ext cx="4572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2896791" y="1447801"/>
            <a:ext cx="3389709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Photo Editor Photo" r:id="rId5" imgW="327619" imgH="343075" progId="MSPhotoEd.3">
                      <p:embed/>
                    </p:oleObj>
                  </mc:Choice>
                  <mc:Fallback>
                    <p:oleObj name="Photo Editor Photo" r:id="rId5" imgW="327619" imgH="343075" progId="MSPhotoEd.3">
                      <p:embed/>
                      <p:pic>
                        <p:nvPicPr>
                          <p:cNvPr id="2051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Photo Editor Photo" r:id="rId7" imgW="327619" imgH="343075" progId="MSPhotoEd.3">
                      <p:embed/>
                    </p:oleObj>
                  </mc:Choice>
                  <mc:Fallback>
                    <p:oleObj name="Photo Editor Photo" r:id="rId7" imgW="327619" imgH="343075" progId="MSPhotoEd.3">
                      <p:embed/>
                      <p:pic>
                        <p:nvPicPr>
                          <p:cNvPr id="2052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Photo Editor Photo" r:id="rId8" imgW="327619" imgH="343075" progId="MSPhotoEd.3">
                    <p:embed/>
                  </p:oleObj>
                </mc:Choice>
                <mc:Fallback>
                  <p:oleObj name="Photo Editor Photo" r:id="rId8" imgW="327619" imgH="343075" progId="MSPhotoEd.3">
                    <p:embed/>
                    <p:pic>
                      <p:nvPicPr>
                        <p:cNvPr id="205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4"/>
            <a:ext cx="7543800" cy="742097"/>
          </a:xfrm>
        </p:spPr>
        <p:txBody>
          <a:bodyPr/>
          <a:lstStyle/>
          <a:p>
            <a:pPr eaLnBrk="1" hangingPunct="1"/>
            <a:r>
              <a:rPr lang="en-US" dirty="0" err="1"/>
              <a:t>Pacman</a:t>
            </a:r>
            <a:r>
              <a:rPr lang="zh-CN" altLang="en-US" dirty="0"/>
              <a:t>游戏状态评估</a:t>
            </a:r>
            <a:endParaRPr lang="en-US" dirty="0"/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133850" y="3452813"/>
            <a:ext cx="942975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3905250" y="2538413"/>
            <a:ext cx="1400175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3905250" y="2971800"/>
            <a:ext cx="828675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3333750" y="2995613"/>
            <a:ext cx="828675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4299348" y="3429000"/>
            <a:ext cx="606028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992909" y="4976091"/>
            <a:ext cx="663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评估函数值应反映所处的状态局面。</a:t>
            </a:r>
          </a:p>
        </p:txBody>
      </p:sp>
    </p:spTree>
    <p:extLst>
      <p:ext uri="{BB962C8B-B14F-4D97-AF65-F5344CB8AC3E}">
        <p14:creationId xmlns:p14="http://schemas.microsoft.com/office/powerpoint/2010/main" val="18847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636"/>
            <a:ext cx="8229600" cy="1108364"/>
          </a:xfrm>
        </p:spPr>
        <p:txBody>
          <a:bodyPr>
            <a:normAutofit fontScale="90000"/>
          </a:bodyPr>
          <a:lstStyle/>
          <a:p>
            <a:r>
              <a:rPr lang="en-US" dirty="0"/>
              <a:t>评估函数实例演示：</a:t>
            </a:r>
            <a:r>
              <a:rPr lang="zh-CN" altLang="en-US" dirty="0"/>
              <a:t>犹豫的情况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zh-CN" altLang="en-US" dirty="0"/>
              <a:t>深度</a:t>
            </a:r>
            <a:r>
              <a:rPr lang="en-US" dirty="0"/>
              <a:t>=2)</a:t>
            </a:r>
          </a:p>
        </p:txBody>
      </p:sp>
      <p:pic>
        <p:nvPicPr>
          <p:cNvPr id="5" name="Thrash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364" y="1143000"/>
            <a:ext cx="71466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6627" y="203200"/>
            <a:ext cx="8229600" cy="990600"/>
          </a:xfrm>
        </p:spPr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</a:t>
            </a:r>
            <a:r>
              <a:rPr lang="zh-CN" altLang="en-US" dirty="0"/>
              <a:t>为什么会犹豫？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42900" y="4114800"/>
            <a:ext cx="8572500" cy="213360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800" dirty="0">
                <a:latin typeface="+mn-ea"/>
              </a:rPr>
              <a:t>智能体重新规划时可能会面临的处境</a:t>
            </a:r>
            <a:endParaRPr lang="en-US" altLang="zh-CN" sz="28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400" dirty="0">
                <a:latin typeface="+mn-ea"/>
              </a:rPr>
              <a:t>在当前两步搜索的情况下，向左吃掉豆子的得分和向右移动的是一样的（后面可能会吃掉豆子）</a:t>
            </a:r>
            <a:endParaRPr lang="en-US" sz="24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400" dirty="0">
                <a:latin typeface="+mn-ea"/>
              </a:rPr>
              <a:t>得分是用最小最大值方法得到的</a:t>
            </a:r>
            <a:endParaRPr lang="en-US" sz="24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400" dirty="0">
                <a:latin typeface="+mn-ea"/>
              </a:rPr>
              <a:t>所以这个时候等待和吃掉豆子的选择结果似乎一样；</a:t>
            </a:r>
            <a:r>
              <a:rPr lang="en-US" sz="2400" dirty="0">
                <a:latin typeface="+mn-ea"/>
              </a:rPr>
              <a:t> </a:t>
            </a:r>
            <a:r>
              <a:rPr lang="zh-CN" altLang="en-US" sz="2400" dirty="0">
                <a:latin typeface="+mn-ea"/>
              </a:rPr>
              <a:t>它有可能向右移动，然后下一轮重新规划时，可能又走回来了！</a:t>
            </a:r>
            <a:endParaRPr lang="en-US" sz="2400" dirty="0">
              <a:latin typeface="+mn-ea"/>
            </a:endParaRP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943350" y="14478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4171950" y="15128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4057650" y="16002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86300" y="16002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71700" y="23622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2228850" y="24272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2914650" y="25146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00700" y="23622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6057900" y="24272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>
          <a:xfrm>
            <a:off x="5715000" y="25146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43650" y="25146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71700" y="32766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240030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291465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00600" y="32766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502920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/>
          <p:cNvSpPr/>
          <p:nvPr/>
        </p:nvSpPr>
        <p:spPr>
          <a:xfrm>
            <a:off x="491490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4355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57950" y="3276600"/>
            <a:ext cx="9144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7086600" y="3341689"/>
            <a:ext cx="228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6572250" y="3429000"/>
            <a:ext cx="5715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2628900" y="1905000"/>
            <a:ext cx="177165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00550" y="1905000"/>
            <a:ext cx="17145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438400" y="300990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5257800" y="2819400"/>
            <a:ext cx="8001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57900" y="2819400"/>
            <a:ext cx="9144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086600" y="3743369"/>
            <a:ext cx="1289627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8</a:t>
            </a:r>
            <a:endParaRPr kumimoji="1"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963382" y="3743369"/>
            <a:ext cx="1289627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8</a:t>
            </a:r>
            <a:endParaRPr kumimoji="1"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686300" y="3743369"/>
            <a:ext cx="1289627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-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145225" y="1828800"/>
            <a:ext cx="1289627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8</a:t>
            </a:r>
            <a:endParaRPr kumimoji="1"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820718" y="1914569"/>
            <a:ext cx="816264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8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40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2" grpId="0"/>
      <p:bldP spid="34" grpId="0"/>
      <p:bldP spid="35" grpId="0"/>
      <p:bldP spid="37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256309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调整评估函数，解决这个问题</a:t>
            </a:r>
            <a:r>
              <a:rPr lang="en-US" dirty="0"/>
              <a:t> (</a:t>
            </a:r>
            <a:r>
              <a:rPr lang="zh-CN" altLang="en-US" dirty="0"/>
              <a:t>深度</a:t>
            </a:r>
            <a:r>
              <a:rPr lang="en-US" dirty="0"/>
              <a:t>=2)</a:t>
            </a:r>
          </a:p>
        </p:txBody>
      </p:sp>
      <p:pic>
        <p:nvPicPr>
          <p:cNvPr id="3" name="Thrashing-FixedEvaluationFun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636" y="1143000"/>
            <a:ext cx="780934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1950" y="2457451"/>
            <a:ext cx="4457700" cy="21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内容提纲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85749" y="2286000"/>
            <a:ext cx="4153515" cy="3215148"/>
          </a:xfrm>
        </p:spPr>
        <p:txBody>
          <a:bodyPr anchor="ctr">
            <a:normAutofit fontScale="92500" lnSpcReduction="20000"/>
          </a:bodyPr>
          <a:lstStyle/>
          <a:p>
            <a:pPr lvl="6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sz="375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sz="2300" dirty="0">
                <a:latin typeface="Calibri"/>
                <a:cs typeface="Calibri"/>
              </a:rPr>
              <a:t> </a:t>
            </a:r>
            <a:r>
              <a:rPr lang="zh-CN" altLang="en-US" sz="2300" dirty="0">
                <a:latin typeface="Calibri"/>
                <a:cs typeface="Calibri"/>
              </a:rPr>
              <a:t>历史和展望</a:t>
            </a:r>
            <a:endParaRPr lang="en-US" sz="23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sz="2300" dirty="0">
                <a:latin typeface="Calibri"/>
                <a:cs typeface="Calibri"/>
              </a:rPr>
              <a:t> </a:t>
            </a:r>
            <a:r>
              <a:rPr lang="zh-CN" altLang="en-US" sz="2300" dirty="0">
                <a:latin typeface="Calibri"/>
                <a:cs typeface="Calibri"/>
              </a:rPr>
              <a:t>零和游戏</a:t>
            </a:r>
            <a:r>
              <a:rPr lang="en-US" sz="2300" dirty="0">
                <a:latin typeface="Calibri"/>
                <a:cs typeface="Calibri"/>
              </a:rPr>
              <a:t> (</a:t>
            </a:r>
            <a:r>
              <a:rPr lang="zh-CN" altLang="en-US" sz="2300" dirty="0">
                <a:latin typeface="Calibri"/>
                <a:cs typeface="Calibri"/>
              </a:rPr>
              <a:t>最小最大值</a:t>
            </a:r>
            <a:r>
              <a:rPr lang="en-US" sz="23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sz="2300" dirty="0">
                <a:latin typeface="Calibri"/>
                <a:cs typeface="Calibri"/>
              </a:rPr>
              <a:t> </a:t>
            </a:r>
            <a:r>
              <a:rPr lang="zh-CN" altLang="en-US" sz="2300" dirty="0">
                <a:latin typeface="Calibri"/>
                <a:cs typeface="Calibri"/>
              </a:rPr>
              <a:t>评估函数</a:t>
            </a:r>
            <a:endParaRPr lang="en-US" sz="23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sz="2300" dirty="0">
                <a:latin typeface="Calibri"/>
                <a:cs typeface="Calibri"/>
              </a:rPr>
              <a:t> </a:t>
            </a:r>
            <a:r>
              <a:rPr lang="zh-CN" altLang="en-US" sz="2300" dirty="0">
                <a:latin typeface="Calibri"/>
                <a:cs typeface="Calibri"/>
              </a:rPr>
              <a:t>搜索效率</a:t>
            </a:r>
            <a:r>
              <a:rPr lang="en-US" sz="2300" dirty="0">
                <a:latin typeface="Calibri"/>
                <a:cs typeface="Calibri"/>
              </a:rPr>
              <a:t> (α-β </a:t>
            </a:r>
            <a:r>
              <a:rPr lang="zh-CN" altLang="en-US" sz="2300" dirty="0">
                <a:latin typeface="Calibri"/>
                <a:cs typeface="Calibri"/>
              </a:rPr>
              <a:t>剪枝</a:t>
            </a:r>
            <a:r>
              <a:rPr lang="en-US" sz="23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sz="2300" dirty="0">
                <a:latin typeface="Calibri"/>
                <a:cs typeface="Calibri"/>
              </a:rPr>
              <a:t> </a:t>
            </a:r>
            <a:r>
              <a:rPr lang="zh-CN" altLang="en-US" sz="2300" dirty="0">
                <a:latin typeface="Calibri"/>
                <a:cs typeface="Calibri"/>
              </a:rPr>
              <a:t>机遇博弈</a:t>
            </a:r>
            <a:r>
              <a:rPr lang="en-US" sz="2300" dirty="0">
                <a:latin typeface="Calibri"/>
                <a:cs typeface="Calibri"/>
              </a:rPr>
              <a:t> (</a:t>
            </a:r>
            <a:r>
              <a:rPr lang="zh-CN" altLang="en-US" sz="2300" dirty="0">
                <a:latin typeface="Calibri"/>
                <a:cs typeface="Calibri"/>
              </a:rPr>
              <a:t>期望最大值</a:t>
            </a:r>
            <a:r>
              <a:rPr lang="en-US" sz="23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3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62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27" y="290945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演示：共同的评估函数可自动形成合作</a:t>
            </a:r>
            <a:r>
              <a:rPr lang="en-US" dirty="0"/>
              <a:t> 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63" y="1143000"/>
            <a:ext cx="796636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246885"/>
            <a:ext cx="2971801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5980" y="381001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普遍化的最小最大值法（</a:t>
            </a:r>
            <a:r>
              <a:rPr lang="en-US" dirty="0" err="1"/>
              <a:t>minimax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2"/>
            <a:ext cx="6457950" cy="28752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CN" altLang="en-US" sz="1800" dirty="0"/>
              <a:t>如果不是零和游戏，或有多个玩家</a:t>
            </a:r>
            <a:r>
              <a:rPr lang="en-US" sz="1800" dirty="0"/>
              <a:t>?</a:t>
            </a:r>
          </a:p>
          <a:p>
            <a:pPr lvl="2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zh-CN" altLang="en-US" sz="1800" dirty="0"/>
              <a:t>普遍情况</a:t>
            </a:r>
            <a:r>
              <a:rPr lang="en-US" sz="1800" dirty="0"/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终局（叶结点）的值是</a:t>
            </a:r>
            <a:r>
              <a:rPr lang="en-US" sz="1600" dirty="0"/>
              <a:t> </a:t>
            </a:r>
            <a:r>
              <a:rPr lang="zh-CN" altLang="en-US" sz="1600" dirty="0"/>
              <a:t>一组值</a:t>
            </a:r>
            <a:endParaRPr lang="en-US" sz="16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中间状态节点的值也是 一组值</a:t>
            </a:r>
            <a:r>
              <a:rPr lang="en-US" sz="1600" dirty="0"/>
              <a:t> </a:t>
            </a:r>
          </a:p>
          <a:p>
            <a:pPr lvl="1">
              <a:lnSpc>
                <a:spcPct val="80000"/>
              </a:lnSpc>
            </a:pPr>
            <a:r>
              <a:rPr lang="zh-CN" altLang="en-US" sz="1600" b="1" i="1" dirty="0">
                <a:solidFill>
                  <a:srgbClr val="0000FF"/>
                </a:solidFill>
              </a:rPr>
              <a:t>每个玩家最大化自己的利益值</a:t>
            </a:r>
            <a:endParaRPr lang="en-US" sz="1600" b="1" i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能够动态产生协作和竞争等关系</a:t>
            </a:r>
            <a:r>
              <a:rPr lang="en-US" sz="1600" dirty="0"/>
              <a:t>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29000" y="1972273"/>
            <a:ext cx="5200650" cy="4019726"/>
            <a:chOff x="3200400" y="2057400"/>
            <a:chExt cx="5638800" cy="3268788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199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1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5255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4352668" y="4038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5609968" y="4038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6981568" y="4038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8181718" y="4038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057401"/>
            <a:ext cx="23455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971800"/>
            <a:ext cx="2571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3457575" y="4038600"/>
            <a:ext cx="257175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3429000" y="5943600"/>
            <a:ext cx="676275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4972050" y="2895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7553068" y="28956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6238618" y="1981200"/>
            <a:ext cx="562232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5041319" y="2435881"/>
            <a:ext cx="8001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4777479" y="3539009"/>
            <a:ext cx="657265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11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1142" y="2361230"/>
            <a:ext cx="4207436" cy="3300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博弈</a:t>
            </a:r>
            <a:r>
              <a:rPr lang="zh-CN" altLang="en-US" dirty="0"/>
              <a:t>（游戏）</a:t>
            </a:r>
            <a:r>
              <a:rPr lang="en-US" dirty="0" err="1"/>
              <a:t>树的剪枝</a:t>
            </a:r>
            <a:br>
              <a:rPr lang="en-US" dirty="0"/>
            </a:br>
            <a:r>
              <a:rPr lang="en-US" dirty="0"/>
              <a:t>(Game Tree Pruning)</a:t>
            </a:r>
          </a:p>
        </p:txBody>
      </p:sp>
    </p:spTree>
    <p:extLst>
      <p:ext uri="{BB962C8B-B14F-4D97-AF65-F5344CB8AC3E}">
        <p14:creationId xmlns:p14="http://schemas.microsoft.com/office/powerpoint/2010/main" val="1080298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ym typeface="Symbol" pitchFamily="18" charset="2"/>
              </a:rPr>
              <a:t>最小最大法举例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270375" y="2514600"/>
            <a:ext cx="3810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981200" y="3681412"/>
            <a:ext cx="381000" cy="890588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173288" y="3681412"/>
            <a:ext cx="950912" cy="890588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53200" y="3681412"/>
            <a:ext cx="381000" cy="890588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745288" y="3681412"/>
            <a:ext cx="950912" cy="890588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4375" y="2743200"/>
            <a:ext cx="2476500" cy="938213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412876" y="3681415"/>
            <a:ext cx="760413" cy="61674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219200" y="4343400"/>
            <a:ext cx="381000" cy="2286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4342607" y="2856707"/>
            <a:ext cx="2286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4659313" y="2544765"/>
            <a:ext cx="171450" cy="568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058194" y="3792538"/>
            <a:ext cx="2286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194719" y="3661569"/>
            <a:ext cx="147638" cy="187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4270375" y="2743203"/>
            <a:ext cx="381000" cy="926306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505200" y="3679032"/>
            <a:ext cx="1143000" cy="892969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5791200" y="3679032"/>
            <a:ext cx="1143000" cy="892969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267200" y="3681412"/>
            <a:ext cx="381000" cy="890588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4459288" y="3681412"/>
            <a:ext cx="950912" cy="890588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6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687606" y="3311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43350" y="3311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414" y="331135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00500" y="23398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60875" y="2743200"/>
            <a:ext cx="2476499" cy="938213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74745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/>
      <p:bldP spid="48" grpId="0"/>
      <p:bldP spid="49" grpId="0" animBg="1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6" y="18457"/>
            <a:ext cx="7543800" cy="1450757"/>
          </a:xfrm>
        </p:spPr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剪枝例子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270375" y="2209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981200" y="3765550"/>
            <a:ext cx="381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173288" y="3765550"/>
            <a:ext cx="950912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53200" y="3765550"/>
            <a:ext cx="381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745288" y="3765550"/>
            <a:ext cx="950912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4375" y="2514600"/>
            <a:ext cx="24765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412876" y="3765554"/>
            <a:ext cx="760413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219200" y="4648200"/>
            <a:ext cx="381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4304507" y="2666208"/>
            <a:ext cx="3048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4630738" y="2344741"/>
            <a:ext cx="228600" cy="568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020094" y="3913982"/>
            <a:ext cx="3048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170113" y="3770312"/>
            <a:ext cx="196850" cy="187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4270375" y="2514604"/>
            <a:ext cx="381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505200" y="3762376"/>
            <a:ext cx="1143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60875" y="2514600"/>
            <a:ext cx="2476499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5791200" y="3762376"/>
            <a:ext cx="1143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" name="TextBox 5"/>
          <p:cNvSpPr txBox="1"/>
          <p:nvPr/>
        </p:nvSpPr>
        <p:spPr>
          <a:xfrm>
            <a:off x="3943351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61259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1228" y="1764270"/>
            <a:ext cx="652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 </a:t>
            </a:r>
            <a:r>
              <a:rPr lang="zh-CN" altLang="en-US" dirty="0"/>
              <a:t>在从当前</a:t>
            </a:r>
            <a:r>
              <a:rPr lang="en-US" altLang="zh-CN" dirty="0"/>
              <a:t>MIN</a:t>
            </a:r>
            <a:r>
              <a:rPr lang="zh-CN" altLang="en-US" dirty="0"/>
              <a:t>节点到根节点路径上所有</a:t>
            </a:r>
            <a:r>
              <a:rPr lang="en-US" altLang="zh-CN" dirty="0"/>
              <a:t>MAX</a:t>
            </a:r>
            <a:r>
              <a:rPr lang="zh-CN" altLang="en-US" dirty="0"/>
              <a:t>节点中最大的值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71525" y="5627257"/>
            <a:ext cx="677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1" dirty="0">
                <a:solidFill>
                  <a:srgbClr val="0000FF"/>
                </a:solidFill>
              </a:rPr>
              <a:t>节点产生的顺序与结果有关</a:t>
            </a:r>
            <a:r>
              <a:rPr lang="en-US" dirty="0"/>
              <a:t>: </a:t>
            </a:r>
            <a:r>
              <a:rPr lang="zh-CN" altLang="en-US" dirty="0"/>
              <a:t>可能导致不同的可被剪掉的节点数量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86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/>
      <p:bldP spid="48" grpId="0"/>
      <p:bldP spid="48" grpId="1"/>
      <p:bldP spid="50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Symbol" pitchFamily="18" charset="2"/>
              </a:rPr>
              <a:t>Alpha-Beta </a:t>
            </a:r>
            <a:r>
              <a:rPr lang="en-US" altLang="zh-CN" dirty="0" err="1">
                <a:sym typeface="Symbol" pitchFamily="18" charset="2"/>
              </a:rPr>
              <a:t>剪枝例子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270375" y="2514600"/>
            <a:ext cx="3810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981200" y="3681412"/>
            <a:ext cx="381000" cy="890588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173288" y="3681412"/>
            <a:ext cx="950912" cy="890588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53200" y="3681412"/>
            <a:ext cx="381000" cy="890588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745288" y="3681412"/>
            <a:ext cx="950912" cy="890588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4375" y="2743200"/>
            <a:ext cx="2476500" cy="938213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412876" y="3681415"/>
            <a:ext cx="760413" cy="61674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219200" y="4343400"/>
            <a:ext cx="381000" cy="2286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4342607" y="2856707"/>
            <a:ext cx="2286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4659313" y="2544765"/>
            <a:ext cx="171450" cy="568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058194" y="3792538"/>
            <a:ext cx="2286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194719" y="3661569"/>
            <a:ext cx="147638" cy="187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4270375" y="2743203"/>
            <a:ext cx="381000" cy="926306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505200" y="3679032"/>
            <a:ext cx="1143000" cy="892969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60875" y="2743200"/>
            <a:ext cx="2476499" cy="938213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5791200" y="3679032"/>
            <a:ext cx="1143000" cy="892969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" name="TextBox 5"/>
          <p:cNvSpPr txBox="1"/>
          <p:nvPr/>
        </p:nvSpPr>
        <p:spPr>
          <a:xfrm>
            <a:off x="3943351" y="30289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Symbol" pitchFamily="18" charset="2"/>
              </a:rPr>
              <a:t> </a:t>
            </a:r>
            <a:r>
              <a:rPr lang="en-US" sz="135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1350" dirty="0"/>
              <a:t> 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61259" y="30289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Symbol" pitchFamily="18" charset="2"/>
              </a:rPr>
              <a:t> </a:t>
            </a:r>
            <a:r>
              <a:rPr lang="en-US" sz="135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1350" dirty="0"/>
              <a:t> =3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87606" y="3311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00500" y="23398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pic>
        <p:nvPicPr>
          <p:cNvPr id="47" name="Picture 46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3429000"/>
            <a:ext cx="922883" cy="969264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246227" y="1928574"/>
            <a:ext cx="461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 </a:t>
            </a:r>
            <a:r>
              <a:rPr lang="zh-CN" altLang="en-US" dirty="0"/>
              <a:t>在当前路径上所有</a:t>
            </a:r>
            <a:r>
              <a:rPr lang="en-US" altLang="zh-CN" dirty="0"/>
              <a:t>MAX</a:t>
            </a:r>
            <a:r>
              <a:rPr lang="zh-CN" altLang="en-US" dirty="0"/>
              <a:t>节点中最大的值</a:t>
            </a:r>
            <a:endParaRPr lang="en-US" dirty="0"/>
          </a:p>
        </p:txBody>
      </p:sp>
      <p:sp>
        <p:nvSpPr>
          <p:cNvPr id="52" name="TextBox 14"/>
          <p:cNvSpPr txBox="1"/>
          <p:nvPr/>
        </p:nvSpPr>
        <p:spPr>
          <a:xfrm>
            <a:off x="1171525" y="5627257"/>
            <a:ext cx="677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1" dirty="0">
                <a:solidFill>
                  <a:srgbClr val="0000FF"/>
                </a:solidFill>
              </a:rPr>
              <a:t>节点产生的顺序与结果有关</a:t>
            </a:r>
            <a:r>
              <a:rPr lang="en-US" dirty="0"/>
              <a:t>: </a:t>
            </a:r>
            <a:r>
              <a:rPr lang="zh-CN" altLang="en-US" dirty="0"/>
              <a:t>可能导致不同的可被剪掉的节点数量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9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/>
      <p:bldP spid="48" grpId="0"/>
      <p:bldP spid="48" grpId="1"/>
      <p:bldP spid="45" grpId="0"/>
      <p:bldP spid="46" grpId="0"/>
      <p:bldP spid="49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举例</a:t>
            </a:r>
            <a:endParaRPr lang="en-US" dirty="0"/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885950"/>
            <a:ext cx="4876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5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8519"/>
          </a:xfrm>
        </p:spPr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举例</a:t>
            </a:r>
            <a:r>
              <a:rPr lang="en-US" dirty="0"/>
              <a:t>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22" y="1909572"/>
            <a:ext cx="67722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1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714500"/>
            <a:ext cx="6772275" cy="42862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14850" y="4052069"/>
            <a:ext cx="85725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6960"/>
          </a:xfrm>
        </p:spPr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举例</a:t>
            </a:r>
            <a:r>
              <a:rPr lang="en-US" dirty="0"/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2350" y="4972050"/>
            <a:ext cx="80010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5100" y="3573379"/>
            <a:ext cx="1314450" cy="2400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B01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71700" y="4914900"/>
            <a:ext cx="800100" cy="1028700"/>
            <a:chOff x="2895600" y="5410200"/>
            <a:chExt cx="1066800" cy="1371600"/>
          </a:xfrm>
        </p:grpSpPr>
        <p:sp>
          <p:nvSpPr>
            <p:cNvPr id="3" name="Rectangle 2"/>
            <p:cNvSpPr/>
            <p:nvPr/>
          </p:nvSpPr>
          <p:spPr>
            <a:xfrm>
              <a:off x="2895600" y="5410200"/>
              <a:ext cx="10668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9B01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0" y="5562600"/>
              <a:ext cx="506976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300" dirty="0">
                  <a:solidFill>
                    <a:srgbClr val="9B01FF"/>
                  </a:solidFill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57401" y="2686050"/>
            <a:ext cx="6142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829050" y="4972050"/>
            <a:ext cx="80010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B01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4800" y="5143500"/>
            <a:ext cx="3802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28950" y="3543300"/>
            <a:ext cx="1314450" cy="2400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B01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14700" y="3600450"/>
            <a:ext cx="3802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00501" y="1657350"/>
            <a:ext cx="6142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001" y="4229100"/>
            <a:ext cx="6142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57500" y="4223519"/>
            <a:ext cx="82907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5657850" y="4914900"/>
            <a:ext cx="800100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B01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43600" y="5029200"/>
            <a:ext cx="3802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43450" y="2228850"/>
            <a:ext cx="2057400" cy="3714750"/>
            <a:chOff x="6324600" y="1828800"/>
            <a:chExt cx="2743200" cy="4953000"/>
          </a:xfrm>
        </p:grpSpPr>
        <p:sp>
          <p:nvSpPr>
            <p:cNvPr id="11" name="Rectangle 10"/>
            <p:cNvSpPr/>
            <p:nvPr/>
          </p:nvSpPr>
          <p:spPr>
            <a:xfrm>
              <a:off x="7162800" y="1828800"/>
              <a:ext cx="1905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9B01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3429000"/>
              <a:ext cx="22098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9B01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543550" y="2514600"/>
            <a:ext cx="3802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14850" y="4052069"/>
            <a:ext cx="85725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47761" y="2794769"/>
            <a:ext cx="39946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86550" y="3486150"/>
            <a:ext cx="3802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pic>
        <p:nvPicPr>
          <p:cNvPr id="38" name="Picture 37" descr="BU00529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028950"/>
            <a:ext cx="922883" cy="96926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29200" y="2794769"/>
            <a:ext cx="7152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371850" y="1651769"/>
            <a:ext cx="73129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α 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7918" y="4223519"/>
            <a:ext cx="6351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400300" y="4229100"/>
            <a:ext cx="6351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72000" y="4052069"/>
            <a:ext cx="6351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pic>
        <p:nvPicPr>
          <p:cNvPr id="21" name="Picture 20" descr="BU00529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1" y="4343400"/>
            <a:ext cx="922883" cy="96926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444787" y="2680469"/>
            <a:ext cx="7152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</p:spTree>
    <p:extLst>
      <p:ext uri="{BB962C8B-B14F-4D97-AF65-F5344CB8AC3E}">
        <p14:creationId xmlns:p14="http://schemas.microsoft.com/office/powerpoint/2010/main" val="33356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19" grpId="0"/>
      <p:bldP spid="9" grpId="0" animBg="1"/>
      <p:bldP spid="22" grpId="0"/>
      <p:bldP spid="22" grpId="1"/>
      <p:bldP spid="26" grpId="0"/>
      <p:bldP spid="27" grpId="0"/>
      <p:bldP spid="32" grpId="0"/>
      <p:bldP spid="7" grpId="0" animBg="1"/>
      <p:bldP spid="30" grpId="0"/>
      <p:bldP spid="30" grpId="1"/>
      <p:bldP spid="24" grpId="0"/>
      <p:bldP spid="24" grpId="1"/>
      <p:bldP spid="34" grpId="0" animBg="1"/>
      <p:bldP spid="36" grpId="0"/>
      <p:bldP spid="37" grpId="0"/>
      <p:bldP spid="37" grpId="1"/>
      <p:bldP spid="39" grpId="0"/>
      <p:bldP spid="40" grpId="0"/>
      <p:bldP spid="41" grpId="0"/>
      <p:bldP spid="42" grpId="0"/>
      <p:bldP spid="43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48672"/>
            <a:ext cx="8229600" cy="671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</a:t>
            </a:r>
            <a:r>
              <a:rPr lang="zh-CN" altLang="en-US" dirty="0">
                <a:sym typeface="Symbol" pitchFamily="18" charset="2"/>
              </a:rPr>
              <a:t>剪枝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339272"/>
            <a:ext cx="5143500" cy="5518728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400" dirty="0"/>
              <a:t>假定修剪</a:t>
            </a:r>
            <a:r>
              <a:rPr lang="zh-CN" altLang="zh-CN" dirty="0">
                <a:solidFill>
                  <a:srgbClr val="FF0000"/>
                </a:solidFill>
              </a:rPr>
              <a:t>M</a:t>
            </a:r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/>
              <a:t>节点的子节点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zh-CN" altLang="en-US" dirty="0">
                <a:sym typeface="Symbol" pitchFamily="18" charset="2"/>
              </a:rPr>
              <a:t>假设正在计算节点</a:t>
            </a:r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zh-CN" altLang="en-US" dirty="0">
                <a:sym typeface="Symbol" pitchFamily="18" charset="2"/>
              </a:rPr>
              <a:t> 的 </a:t>
            </a:r>
            <a:r>
              <a:rPr lang="zh-CN" altLang="en-US" dirty="0">
                <a:solidFill>
                  <a:srgbClr val="FF0000"/>
                </a:solidFill>
                <a:sym typeface="Symbol" pitchFamily="18" charset="2"/>
              </a:rPr>
              <a:t>最小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-</a:t>
            </a:r>
            <a:r>
              <a:rPr lang="zh-CN" altLang="en-US" sz="2000" dirty="0">
                <a:solidFill>
                  <a:srgbClr val="FF0000"/>
                </a:solidFill>
                <a:sym typeface="Symbol" pitchFamily="18" charset="2"/>
              </a:rPr>
              <a:t>值</a:t>
            </a:r>
            <a:endParaRPr lang="en-US" sz="2000" i="1" dirty="0">
              <a:solidFill>
                <a:srgbClr val="FF0000"/>
              </a:solidFill>
              <a:sym typeface="Symbol" pitchFamily="18" charset="2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zh-CN" altLang="en-US" sz="2000" i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zh-CN" altLang="en-US" sz="2000" i="1" dirty="0">
                <a:sym typeface="Symbol" pitchFamily="18" charset="2"/>
              </a:rPr>
              <a:t>节点</a:t>
            </a:r>
            <a:r>
              <a:rPr lang="zh-CN" altLang="en-US" dirty="0">
                <a:sym typeface="Symbol" pitchFamily="18" charset="2"/>
              </a:rPr>
              <a:t>的值在检查其子节点的过程中逐渐减小</a:t>
            </a:r>
            <a:r>
              <a:rPr lang="en-US" sz="2000" dirty="0">
                <a:sym typeface="Symbol" pitchFamily="18" charset="2"/>
              </a:rPr>
              <a:t> </a:t>
            </a:r>
          </a:p>
          <a:p>
            <a:pPr lvl="1" eaLnBrk="1" hangingPunct="1">
              <a:lnSpc>
                <a:spcPct val="110000"/>
              </a:lnSpc>
            </a:pPr>
            <a:r>
              <a:rPr lang="zh-CN" altLang="en-US" dirty="0">
                <a:sym typeface="Symbol" pitchFamily="18" charset="2"/>
              </a:rPr>
              <a:t>令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2000" dirty="0"/>
              <a:t> </a:t>
            </a:r>
            <a:r>
              <a:rPr lang="zh-CN" altLang="en-US" dirty="0"/>
              <a:t>是从根节点到当前</a:t>
            </a:r>
            <a:r>
              <a:rPr lang="en-US" altLang="zh-CN" dirty="0"/>
              <a:t>MIN</a:t>
            </a:r>
            <a:r>
              <a:rPr lang="zh-CN" altLang="en-US" dirty="0"/>
              <a:t>节点路径上的</a:t>
            </a:r>
            <a:r>
              <a:rPr lang="en-US" altLang="zh-CN" dirty="0"/>
              <a:t>(</a:t>
            </a:r>
            <a:r>
              <a:rPr lang="zh-CN" altLang="en-US" dirty="0"/>
              <a:t>任何一个</a:t>
            </a:r>
            <a:r>
              <a:rPr lang="en-US" altLang="zh-CN" dirty="0"/>
              <a:t>)</a:t>
            </a:r>
            <a:r>
              <a:rPr lang="en-US" altLang="zh-CN" dirty="0">
                <a:solidFill>
                  <a:srgbClr val="0000FF"/>
                </a:solidFill>
              </a:rPr>
              <a:t>MAX</a:t>
            </a:r>
            <a:r>
              <a:rPr lang="zh-CN" altLang="en-US" dirty="0"/>
              <a:t>节点所能取到的最大值</a:t>
            </a:r>
            <a:r>
              <a:rPr lang="en-US" sz="2000" dirty="0"/>
              <a:t> </a:t>
            </a:r>
          </a:p>
          <a:p>
            <a:pPr lvl="1" eaLnBrk="1" hangingPunct="1">
              <a:lnSpc>
                <a:spcPct val="110000"/>
              </a:lnSpc>
            </a:pPr>
            <a:r>
              <a:rPr lang="zh-CN" altLang="en-US" dirty="0"/>
              <a:t>如果</a:t>
            </a:r>
            <a:r>
              <a:rPr lang="en-US" sz="2000" dirty="0"/>
              <a:t>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 </a:t>
            </a:r>
            <a:r>
              <a:rPr lang="zh-CN" altLang="en-US" dirty="0"/>
              <a:t>的当前值比</a:t>
            </a:r>
            <a:r>
              <a:rPr lang="en-US" sz="2000" dirty="0"/>
              <a:t>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zh-CN" altLang="en-US" dirty="0">
                <a:sym typeface="Symbol" pitchFamily="18" charset="2"/>
              </a:rPr>
              <a:t> </a:t>
            </a:r>
            <a:r>
              <a:rPr lang="zh-CN" altLang="en-US" sz="2000" dirty="0"/>
              <a:t>的小，那么路径上的</a:t>
            </a:r>
            <a:r>
              <a:rPr lang="en-US" sz="2000" dirty="0"/>
              <a:t> MAX </a:t>
            </a:r>
            <a:r>
              <a:rPr lang="zh-CN" altLang="en-US" sz="2000" dirty="0"/>
              <a:t>分支节点将会避开这条路径，所以我们可以剪掉</a:t>
            </a:r>
            <a:r>
              <a:rPr lang="en-US" altLang="zh-CN" sz="2000" dirty="0"/>
              <a:t>(</a:t>
            </a:r>
            <a:r>
              <a:rPr lang="zh-CN" altLang="en-US" sz="2000" dirty="0"/>
              <a:t>不去检查</a:t>
            </a:r>
            <a:r>
              <a:rPr lang="en-US" altLang="zh-CN" sz="2000" dirty="0"/>
              <a:t>)</a:t>
            </a:r>
            <a:r>
              <a:rPr lang="en-US" sz="2000" dirty="0"/>
              <a:t>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zh-CN" altLang="en-US" dirty="0"/>
              <a:t> 的其他子节点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rgbClr val="292934"/>
                </a:solidFill>
              </a:rPr>
              <a:t>对</a:t>
            </a:r>
            <a:r>
              <a:rPr lang="en-US" dirty="0">
                <a:solidFill>
                  <a:srgbClr val="0000FF"/>
                </a:solidFill>
              </a:rPr>
              <a:t>MAX</a:t>
            </a:r>
            <a:r>
              <a:rPr lang="en-US" dirty="0"/>
              <a:t> </a:t>
            </a:r>
            <a:r>
              <a:rPr lang="zh-CN" altLang="en-US" dirty="0"/>
              <a:t>节点的子节点剪枝操作是对称的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000000"/>
                </a:solidFill>
                <a:sym typeface="Symbol" pitchFamily="18" charset="2"/>
              </a:rPr>
              <a:t>令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1800" b="1" dirty="0">
                <a:solidFill>
                  <a:srgbClr val="FF0000"/>
                </a:solidFill>
                <a:sym typeface="Symbol" pitchFamily="18" charset="2"/>
              </a:rPr>
              <a:t>β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zh-CN" altLang="en-US" sz="1800" dirty="0">
                <a:solidFill>
                  <a:srgbClr val="000000"/>
                </a:solidFill>
              </a:rPr>
              <a:t>是从根到当前</a:t>
            </a:r>
            <a:r>
              <a:rPr lang="en-US" altLang="zh-CN" sz="1800" dirty="0">
                <a:solidFill>
                  <a:srgbClr val="000000"/>
                </a:solidFill>
              </a:rPr>
              <a:t>MAX</a:t>
            </a:r>
            <a:r>
              <a:rPr lang="zh-CN" altLang="en-US" sz="1800" dirty="0">
                <a:solidFill>
                  <a:srgbClr val="000000"/>
                </a:solidFill>
              </a:rPr>
              <a:t>节点路径中的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MIN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zh-CN" altLang="en-US" sz="1800" dirty="0">
                <a:solidFill>
                  <a:srgbClr val="000000"/>
                </a:solidFill>
              </a:rPr>
              <a:t>节点所能达到的最小值</a:t>
            </a:r>
            <a:endParaRPr lang="en-US" sz="16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834062" y="1995765"/>
            <a:ext cx="63539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834063" y="2819678"/>
            <a:ext cx="5891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834062" y="4205565"/>
            <a:ext cx="63539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834063" y="4967566"/>
            <a:ext cx="5891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6972300" y="28956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7113985" y="2362200"/>
            <a:ext cx="572690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7715250" y="4205288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7115175" y="3200400"/>
            <a:ext cx="258366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7543800" y="2057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611505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8001000" y="50292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7741444" y="4626769"/>
            <a:ext cx="519112" cy="2857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6859191" y="3200400"/>
            <a:ext cx="255984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7639050" y="2362200"/>
            <a:ext cx="333375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7600950" y="4510088"/>
            <a:ext cx="257175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7686675" y="1600200"/>
            <a:ext cx="314325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8101013" y="5376863"/>
            <a:ext cx="228600" cy="1428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7770614" y="5479853"/>
            <a:ext cx="519113" cy="227409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7929563" y="5548313"/>
            <a:ext cx="457200" cy="285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2554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42764"/>
            <a:ext cx="8052816" cy="1450757"/>
          </a:xfrm>
        </p:spPr>
        <p:txBody>
          <a:bodyPr/>
          <a:lstStyle/>
          <a:p>
            <a:r>
              <a:rPr kumimoji="1" lang="zh-CN" altLang="en-US" dirty="0"/>
              <a:t>计算机游戏</a:t>
            </a:r>
            <a:r>
              <a:rPr kumimoji="1" lang="en-US" altLang="zh-CN" dirty="0"/>
              <a:t>/</a:t>
            </a:r>
            <a:r>
              <a:rPr kumimoji="1" lang="zh-CN" altLang="en-US" dirty="0"/>
              <a:t>比赛的当前水平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CN" altLang="en-US" dirty="0"/>
              <a:t>国际跳棋</a:t>
            </a:r>
            <a:endParaRPr kumimoji="1" lang="en-US" altLang="zh-CN" dirty="0"/>
          </a:p>
          <a:p>
            <a:pPr lvl="1"/>
            <a:r>
              <a:rPr kumimoji="1" lang="zh-CN" altLang="zh-CN" dirty="0"/>
              <a:t>1</a:t>
            </a:r>
            <a:r>
              <a:rPr kumimoji="1" lang="en-US" altLang="zh-CN" dirty="0"/>
              <a:t>950</a:t>
            </a:r>
            <a:r>
              <a:rPr kumimoji="1" lang="zh-CN" altLang="en-US" dirty="0"/>
              <a:t>年，第一个计算机跳棋程序</a:t>
            </a:r>
            <a:endParaRPr kumimoji="1" lang="en-US" altLang="zh-CN" dirty="0"/>
          </a:p>
          <a:p>
            <a:pPr lvl="1"/>
            <a:r>
              <a:rPr kumimoji="1" lang="zh-CN" altLang="zh-CN" dirty="0"/>
              <a:t>1</a:t>
            </a:r>
            <a:r>
              <a:rPr kumimoji="1" lang="en-US" altLang="zh-CN" dirty="0"/>
              <a:t>994</a:t>
            </a:r>
            <a:r>
              <a:rPr kumimoji="1" lang="zh-CN" altLang="en-US" dirty="0"/>
              <a:t>年，计算机击败人类冠军</a:t>
            </a:r>
            <a:r>
              <a:rPr kumimoji="1" lang="en-US" altLang="zh-CN" dirty="0"/>
              <a:t>(Marion Tinsley)</a:t>
            </a:r>
          </a:p>
          <a:p>
            <a:pPr lvl="1"/>
            <a:r>
              <a:rPr kumimoji="1" lang="zh-CN" altLang="zh-CN" dirty="0"/>
              <a:t>2</a:t>
            </a:r>
            <a:r>
              <a:rPr kumimoji="1" lang="en-US" altLang="zh-CN" dirty="0"/>
              <a:t>007</a:t>
            </a:r>
            <a:r>
              <a:rPr kumimoji="1" lang="zh-CN" altLang="en-US" dirty="0"/>
              <a:t>年，游戏搜索问题被解决。总共有</a:t>
            </a:r>
            <a:r>
              <a:rPr kumimoji="1" lang="en-US" altLang="zh-CN" dirty="0"/>
              <a:t>39</a:t>
            </a:r>
            <a:r>
              <a:rPr kumimoji="1" lang="zh-CN" altLang="en-US" dirty="0"/>
              <a:t>万亿个终局状态</a:t>
            </a:r>
            <a:endParaRPr kumimoji="1" lang="en-US" altLang="zh-CN" dirty="0"/>
          </a:p>
          <a:p>
            <a:r>
              <a:rPr kumimoji="1" lang="zh-CN" altLang="en-US" dirty="0"/>
              <a:t>国际象棋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1945-1960</a:t>
            </a:r>
            <a:r>
              <a:rPr kumimoji="1" lang="zh-CN" altLang="en-US" dirty="0"/>
              <a:t>年，计算机国际象棋程序</a:t>
            </a:r>
            <a:endParaRPr kumimoji="1" lang="en-US" altLang="zh-CN" dirty="0"/>
          </a:p>
          <a:p>
            <a:pPr lvl="1"/>
            <a:r>
              <a:rPr kumimoji="1" lang="zh-CN" altLang="zh-CN" dirty="0"/>
              <a:t>1</a:t>
            </a:r>
            <a:r>
              <a:rPr kumimoji="1" lang="en-US" altLang="zh-CN" dirty="0"/>
              <a:t>997</a:t>
            </a:r>
            <a:r>
              <a:rPr kumimoji="1" lang="zh-CN" altLang="en-US" dirty="0"/>
              <a:t>年，象棋机器深蓝击败人类冠军</a:t>
            </a:r>
            <a:endParaRPr kumimoji="1" lang="en-US" altLang="zh-CN" dirty="0"/>
          </a:p>
          <a:p>
            <a:r>
              <a:rPr kumimoji="1" lang="zh-CN" altLang="en-US" dirty="0"/>
              <a:t>围棋</a:t>
            </a:r>
            <a:endParaRPr kumimoji="1" lang="en-US" altLang="zh-CN" dirty="0"/>
          </a:p>
          <a:p>
            <a:pPr lvl="1"/>
            <a:r>
              <a:rPr kumimoji="1" lang="zh-CN" altLang="zh-CN" dirty="0"/>
              <a:t>1</a:t>
            </a:r>
            <a:r>
              <a:rPr kumimoji="1" lang="en-US" altLang="zh-CN" dirty="0"/>
              <a:t>968</a:t>
            </a:r>
            <a:r>
              <a:rPr kumimoji="1" lang="zh-CN" altLang="en-US" dirty="0"/>
              <a:t>年，计算机围棋程序出现</a:t>
            </a:r>
            <a:endParaRPr kumimoji="1" lang="en-US" altLang="zh-CN" dirty="0"/>
          </a:p>
          <a:p>
            <a:pPr lvl="1">
              <a:lnSpc>
                <a:spcPct val="110000"/>
              </a:lnSpc>
            </a:pPr>
            <a:r>
              <a:rPr kumimoji="1" lang="zh-CN" altLang="zh-CN" dirty="0"/>
              <a:t>2</a:t>
            </a:r>
            <a:r>
              <a:rPr kumimoji="1" lang="en-US" altLang="zh-CN" dirty="0"/>
              <a:t>005-2014</a:t>
            </a:r>
            <a:r>
              <a:rPr kumimoji="1" lang="zh-CN" altLang="en-US" dirty="0"/>
              <a:t>年，蒙特卡罗树搜索提高了程序性能；当前水平能击败高水平的业余选手，和部分职业选手</a:t>
            </a:r>
            <a:endParaRPr kumimoji="1" lang="en-US" altLang="zh-CN" dirty="0"/>
          </a:p>
          <a:p>
            <a:pPr lvl="1">
              <a:lnSpc>
                <a:spcPct val="110000"/>
              </a:lnSpc>
            </a:pPr>
            <a:r>
              <a:rPr kumimoji="1" lang="en-US" altLang="zh-CN" dirty="0"/>
              <a:t>2016</a:t>
            </a:r>
            <a:r>
              <a:rPr kumimoji="1" lang="zh-CN" altLang="en-US" dirty="0"/>
              <a:t>年，</a:t>
            </a:r>
            <a:r>
              <a:rPr kumimoji="1" lang="en-US" altLang="zh-CN" dirty="0"/>
              <a:t>Google’s </a:t>
            </a:r>
            <a:r>
              <a:rPr kumimoji="1" lang="en-US" altLang="zh-CN" dirty="0" err="1"/>
              <a:t>alphaGO</a:t>
            </a:r>
            <a:r>
              <a:rPr kumimoji="1" lang="en-US" altLang="zh-CN" dirty="0"/>
              <a:t> </a:t>
            </a:r>
            <a:r>
              <a:rPr kumimoji="1" lang="zh-CN" altLang="en-US" dirty="0"/>
              <a:t>在</a:t>
            </a:r>
            <a:r>
              <a:rPr kumimoji="1" lang="en-US" altLang="zh-CN" dirty="0"/>
              <a:t>5</a:t>
            </a:r>
            <a:r>
              <a:rPr kumimoji="1" lang="zh-CN" altLang="en-US" dirty="0"/>
              <a:t>盘比赛中击败人类高手</a:t>
            </a:r>
            <a:endParaRPr kumimoji="1" lang="en-US" altLang="zh-CN" dirty="0"/>
          </a:p>
          <a:p>
            <a:r>
              <a:rPr kumimoji="1" lang="zh-CN" altLang="en-US" dirty="0"/>
              <a:t>吃豆子（</a:t>
            </a:r>
            <a:r>
              <a:rPr kumimoji="1" lang="en-US" altLang="zh-CN" dirty="0" err="1"/>
              <a:t>Pacman</a:t>
            </a:r>
            <a:r>
              <a:rPr kumimoji="1"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78835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43450" y="3048000"/>
            <a:ext cx="4400550" cy="3717636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0" y="3048000"/>
            <a:ext cx="4400550" cy="3602182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85750" y="117763"/>
            <a:ext cx="8229600" cy="990600"/>
          </a:xfrm>
        </p:spPr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剪枝算法实现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091544" y="1789423"/>
            <a:ext cx="4052456" cy="1210086"/>
          </a:xfrm>
        </p:spPr>
        <p:txBody>
          <a:bodyPr>
            <a:noAutofit/>
          </a:bodyPr>
          <a:lstStyle/>
          <a:p>
            <a:pPr lvl="1" algn="ctr">
              <a:lnSpc>
                <a:spcPct val="80000"/>
              </a:lnSpc>
              <a:buNone/>
            </a:pPr>
            <a:r>
              <a:rPr lang="el-GR" sz="1800" dirty="0">
                <a:solidFill>
                  <a:srgbClr val="0066CC"/>
                </a:solidFill>
              </a:rPr>
              <a:t>α</a:t>
            </a:r>
            <a:r>
              <a:rPr lang="en-US" sz="1800" dirty="0">
                <a:solidFill>
                  <a:srgbClr val="0066CC"/>
                </a:solidFill>
              </a:rPr>
              <a:t>: </a:t>
            </a:r>
            <a:r>
              <a:rPr lang="en-US" sz="1800" dirty="0">
                <a:solidFill>
                  <a:srgbClr val="0070C0"/>
                </a:solidFill>
              </a:rPr>
              <a:t>MAX</a:t>
            </a:r>
            <a:r>
              <a:rPr lang="zh-CN" altLang="en-US" sz="1800" dirty="0">
                <a:solidFill>
                  <a:srgbClr val="0070C0"/>
                </a:solidFill>
              </a:rPr>
              <a:t>节点的最大值，当前路径上</a:t>
            </a:r>
            <a:endParaRPr lang="en-US" sz="1800" dirty="0">
              <a:solidFill>
                <a:srgbClr val="0070C0"/>
              </a:solidFill>
            </a:endParaRPr>
          </a:p>
          <a:p>
            <a:pPr lvl="1" algn="ctr">
              <a:lnSpc>
                <a:spcPct val="80000"/>
              </a:lnSpc>
              <a:buNone/>
            </a:pPr>
            <a:r>
              <a:rPr lang="el-GR" sz="1800" dirty="0">
                <a:solidFill>
                  <a:srgbClr val="C00000"/>
                </a:solidFill>
              </a:rPr>
              <a:t>β</a:t>
            </a:r>
            <a:r>
              <a:rPr lang="en-US" sz="1800" dirty="0">
                <a:solidFill>
                  <a:srgbClr val="C00000"/>
                </a:solidFill>
              </a:rPr>
              <a:t>:</a:t>
            </a:r>
            <a:r>
              <a:rPr lang="el-GR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MIN</a:t>
            </a:r>
            <a:r>
              <a:rPr lang="zh-CN" altLang="en-US" sz="1800" dirty="0">
                <a:solidFill>
                  <a:srgbClr val="C00000"/>
                </a:solidFill>
              </a:rPr>
              <a:t>节点的最小值，当前路径上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43450" y="3151909"/>
            <a:ext cx="4629150" cy="341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rPr>
              <a:t>def min-value(state</a:t>
            </a:r>
            <a:r>
              <a:rPr lang="en-US" sz="20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0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0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rPr>
              <a:t>):</a:t>
            </a:r>
          </a:p>
          <a:p>
            <a:pPr marL="342882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zh-CN" altLang="en-US" sz="2000" kern="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CN" sz="2000" kern="0" dirty="0">
                <a:solidFill>
                  <a:srgbClr val="292934"/>
                </a:solidFill>
                <a:latin typeface="Calibri" pitchFamily="34" charset="0"/>
              </a:rPr>
              <a:t>if </a:t>
            </a:r>
            <a:r>
              <a:rPr lang="en-US" altLang="zh-CN" sz="2000" kern="0" dirty="0" err="1">
                <a:solidFill>
                  <a:srgbClr val="292934"/>
                </a:solidFill>
                <a:latin typeface="Calibri" pitchFamily="34" charset="0"/>
              </a:rPr>
              <a:t>终局-检测</a:t>
            </a:r>
            <a:r>
              <a:rPr lang="en-US" altLang="zh-CN" sz="2000" kern="0" dirty="0">
                <a:solidFill>
                  <a:srgbClr val="292934"/>
                </a:solidFill>
                <a:latin typeface="Calibri" pitchFamily="34" charset="0"/>
              </a:rPr>
              <a:t>(state) return Utility(state)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zh-CN" altLang="en-US" sz="2000" kern="0" dirty="0">
                <a:latin typeface="Calibri" pitchFamily="34" charset="0"/>
              </a:rPr>
              <a:t>初始化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v = </a:t>
            </a:r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ACTIONS(state)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do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000" kern="0" dirty="0">
                <a:latin typeface="Calibri" pitchFamily="34" charset="0"/>
              </a:rPr>
              <a:t>v = min(v, </a:t>
            </a:r>
            <a:r>
              <a:rPr lang="en-US" altLang="zh-CN" sz="2000" kern="0" dirty="0">
                <a:solidFill>
                  <a:srgbClr val="7030A0"/>
                </a:solidFill>
                <a:latin typeface="Calibri" pitchFamily="34" charset="0"/>
              </a:rPr>
              <a:t>max-</a:t>
            </a:r>
            <a:r>
              <a:rPr lang="en-US" sz="2000" kern="0" dirty="0">
                <a:solidFill>
                  <a:srgbClr val="7030A0"/>
                </a:solidFill>
                <a:latin typeface="Calibri" pitchFamily="34" charset="0"/>
              </a:rPr>
              <a:t>value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(</a:t>
            </a:r>
            <a:r>
              <a:rPr lang="en-US" altLang="zh-CN" sz="2000" kern="0" dirty="0">
                <a:solidFill>
                  <a:srgbClr val="7030A0"/>
                </a:solidFill>
                <a:latin typeface="Calibri" pitchFamily="34" charset="0"/>
              </a:rPr>
              <a:t>Result(</a:t>
            </a:r>
            <a:r>
              <a:rPr lang="en-US" altLang="zh-CN" sz="2000" kern="0" dirty="0" err="1">
                <a:solidFill>
                  <a:srgbClr val="7030A0"/>
                </a:solidFill>
                <a:latin typeface="Calibri" pitchFamily="34" charset="0"/>
              </a:rPr>
              <a:t>s,a</a:t>
            </a:r>
            <a:r>
              <a:rPr lang="en-US" altLang="zh-CN" sz="2000" kern="0" dirty="0">
                <a:solidFill>
                  <a:srgbClr val="7030A0"/>
                </a:solidFill>
                <a:latin typeface="Calibri" pitchFamily="34" charset="0"/>
              </a:rPr>
              <a:t>)</a:t>
            </a:r>
            <a:r>
              <a:rPr lang="en-US" sz="20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0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000" kern="0" dirty="0">
                <a:latin typeface="Calibri" pitchFamily="34" charset="0"/>
              </a:rPr>
              <a:t>if v ≤ </a:t>
            </a:r>
            <a:r>
              <a:rPr lang="el-GR" altLang="zh-CN" sz="2000" kern="0" dirty="0">
                <a:latin typeface="Calibri" pitchFamily="34" charset="0"/>
              </a:rPr>
              <a:t>α</a:t>
            </a:r>
            <a:r>
              <a:rPr lang="en-US" altLang="zh-CN" sz="2000" kern="0" dirty="0">
                <a:latin typeface="Calibri" pitchFamily="34" charset="0"/>
              </a:rPr>
              <a:t> return v //</a:t>
            </a:r>
            <a:r>
              <a:rPr lang="zh-CN" altLang="en-US" sz="2000" kern="0" dirty="0">
                <a:latin typeface="Calibri" pitchFamily="34" charset="0"/>
              </a:rPr>
              <a:t>剪枝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000" kern="0" dirty="0">
                <a:latin typeface="Calibri" pitchFamily="34" charset="0"/>
              </a:rPr>
              <a:t>β </a:t>
            </a:r>
            <a:r>
              <a:rPr lang="en-US" sz="2000" kern="0" dirty="0">
                <a:latin typeface="Calibri" pitchFamily="34" charset="0"/>
              </a:rPr>
              <a:t>= min(</a:t>
            </a:r>
            <a:r>
              <a:rPr lang="el-GR" sz="2000" kern="0" dirty="0">
                <a:latin typeface="Calibri" pitchFamily="34" charset="0"/>
              </a:rPr>
              <a:t>β</a:t>
            </a:r>
            <a:r>
              <a:rPr lang="en-US" sz="2000" kern="0" dirty="0">
                <a:latin typeface="Calibri" pitchFamily="34" charset="0"/>
              </a:rPr>
              <a:t>, v)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3047999"/>
            <a:ext cx="4514850" cy="344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</a:rPr>
              <a:t>def max-value(state, </a:t>
            </a:r>
            <a:r>
              <a:rPr lang="el-GR" sz="20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0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</a:rPr>
              <a:t>):</a:t>
            </a: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en-US" sz="2000" kern="0" dirty="0">
                <a:solidFill>
                  <a:srgbClr val="0066CC"/>
                </a:solidFill>
                <a:latin typeface="Calibri" pitchFamily="34" charset="0"/>
              </a:rPr>
              <a:t>   </a:t>
            </a:r>
            <a:r>
              <a:rPr lang="en-US" sz="2000" kern="0" dirty="0">
                <a:solidFill>
                  <a:srgbClr val="292934"/>
                </a:solidFill>
                <a:latin typeface="Calibri" pitchFamily="34" charset="0"/>
              </a:rPr>
              <a:t>if </a:t>
            </a:r>
            <a:r>
              <a:rPr lang="en-US" sz="2000" kern="0" dirty="0" err="1">
                <a:solidFill>
                  <a:srgbClr val="292934"/>
                </a:solidFill>
                <a:latin typeface="Calibri" pitchFamily="34" charset="0"/>
              </a:rPr>
              <a:t>终局-检测</a:t>
            </a:r>
            <a:r>
              <a:rPr lang="en-US" sz="2000" kern="0" dirty="0">
                <a:solidFill>
                  <a:srgbClr val="292934"/>
                </a:solidFill>
                <a:latin typeface="Calibri" pitchFamily="34" charset="0"/>
              </a:rPr>
              <a:t>(state) return Utility(state)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zh-CN" altLang="en-US" sz="2000" kern="0" dirty="0">
                <a:latin typeface="Calibri" pitchFamily="34" charset="0"/>
              </a:rPr>
              <a:t>初始化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v =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ACTIONS(state)</a:t>
            </a:r>
            <a:r>
              <a:rPr lang="zh-CN" altLang="en-US" sz="2000" kern="0" dirty="0">
                <a:latin typeface="Calibri" pitchFamily="34" charset="0"/>
              </a:rPr>
              <a:t> </a:t>
            </a:r>
            <a:r>
              <a:rPr lang="en-US" altLang="zh-CN" sz="2000" kern="0" dirty="0">
                <a:latin typeface="Calibri" pitchFamily="34" charset="0"/>
              </a:rPr>
              <a:t>do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000" kern="0" noProof="0" dirty="0">
                <a:latin typeface="Calibri" pitchFamily="34" charset="0"/>
              </a:rPr>
              <a:t>max(v, </a:t>
            </a:r>
            <a:r>
              <a:rPr lang="zh-CN" altLang="zh-CN" sz="2000" kern="0" noProof="0" dirty="0">
                <a:solidFill>
                  <a:srgbClr val="7030A0"/>
                </a:solidFill>
                <a:latin typeface="Calibri" pitchFamily="34" charset="0"/>
              </a:rPr>
              <a:t>m</a:t>
            </a:r>
            <a:r>
              <a:rPr lang="en-US" altLang="zh-CN" sz="2000" kern="0" noProof="0" dirty="0">
                <a:solidFill>
                  <a:srgbClr val="7030A0"/>
                </a:solidFill>
                <a:latin typeface="Calibri" pitchFamily="34" charset="0"/>
              </a:rPr>
              <a:t>in-value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Result(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0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0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0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000" kern="0" dirty="0"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000" kern="0" dirty="0">
                <a:latin typeface="Calibri" pitchFamily="34" charset="0"/>
              </a:rPr>
              <a:t>if v ≥ </a:t>
            </a:r>
            <a:r>
              <a:rPr lang="el-GR" altLang="zh-CN" sz="2000" kern="0" dirty="0">
                <a:latin typeface="Calibri" pitchFamily="34" charset="0"/>
              </a:rPr>
              <a:t>β</a:t>
            </a:r>
            <a:r>
              <a:rPr lang="en-US" altLang="zh-CN" sz="2000" kern="0" dirty="0">
                <a:latin typeface="Calibri" pitchFamily="34" charset="0"/>
              </a:rPr>
              <a:t> return v //</a:t>
            </a:r>
            <a:r>
              <a:rPr lang="zh-CN" altLang="en-US" sz="2000" kern="0" dirty="0">
                <a:latin typeface="Calibri" pitchFamily="34" charset="0"/>
              </a:rPr>
              <a:t>剪枝</a:t>
            </a:r>
            <a:endParaRPr lang="en-US" sz="2000" kern="0" dirty="0"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000" kern="0" dirty="0">
                <a:latin typeface="Calibri" pitchFamily="34" charset="0"/>
              </a:rPr>
              <a:t>α</a:t>
            </a:r>
            <a:r>
              <a:rPr lang="en-US" sz="2000" kern="0" dirty="0">
                <a:latin typeface="Calibri" pitchFamily="34" charset="0"/>
              </a:rPr>
              <a:t> = max(</a:t>
            </a:r>
            <a:r>
              <a:rPr lang="el-GR" sz="2000" kern="0" dirty="0">
                <a:latin typeface="Calibri" pitchFamily="34" charset="0"/>
              </a:rPr>
              <a:t>α</a:t>
            </a:r>
            <a:r>
              <a:rPr lang="en-US" sz="2000" kern="0" dirty="0">
                <a:latin typeface="Calibri" pitchFamily="34" charset="0"/>
              </a:rPr>
              <a:t>, v)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26364" y="1699491"/>
            <a:ext cx="3717636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1108363"/>
            <a:ext cx="5253182" cy="2043546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3182" y="1420091"/>
            <a:ext cx="50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err="1"/>
              <a:t>d</a:t>
            </a:r>
            <a:r>
              <a:rPr kumimoji="1" lang="en-US" altLang="zh-CN" dirty="0" err="1"/>
              <a:t>ef</a:t>
            </a:r>
            <a:r>
              <a:rPr kumimoji="1" lang="zh-CN" altLang="en-US" dirty="0"/>
              <a:t> </a:t>
            </a:r>
            <a:r>
              <a:rPr kumimoji="1" lang="en-US" altLang="zh-CN" dirty="0"/>
              <a:t>alpha-beta-search(state)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return</a:t>
            </a:r>
            <a:r>
              <a:rPr kumimoji="1" lang="zh-CN" altLang="en-US" dirty="0"/>
              <a:t> 一个行动                    </a:t>
            </a:r>
            <a:endParaRPr kumimoji="1" lang="en-US" altLang="zh-CN" dirty="0"/>
          </a:p>
          <a:p>
            <a:r>
              <a:rPr kumimoji="1" lang="zh-CN" altLang="en-US" dirty="0"/>
              <a:t>   </a:t>
            </a:r>
            <a:r>
              <a:rPr kumimoji="1" lang="en-US" altLang="zh-CN" dirty="0"/>
              <a:t>v</a:t>
            </a:r>
            <a:r>
              <a:rPr kumimoji="1" lang="zh-CN" altLang="en-US" dirty="0"/>
              <a:t> </a:t>
            </a:r>
            <a:r>
              <a:rPr kumimoji="1" lang="en-US" altLang="zh-CN" dirty="0"/>
              <a:t>&lt;-</a:t>
            </a:r>
            <a:r>
              <a:rPr kumimoji="1" lang="zh-CN" altLang="en-US" dirty="0"/>
              <a:t> </a:t>
            </a:r>
            <a:r>
              <a:rPr kumimoji="1" lang="en-US" altLang="zh-CN" dirty="0"/>
              <a:t>max-value(state,</a:t>
            </a:r>
            <a:r>
              <a:rPr kumimoji="1" lang="zh-CN" altLang="en-US" dirty="0"/>
              <a:t> </a:t>
            </a:r>
            <a:r>
              <a:rPr kumimoji="1" lang="en-US" altLang="zh-CN" dirty="0"/>
              <a:t>-</a:t>
            </a:r>
            <a:r>
              <a:rPr lang="en-US" altLang="zh-CN" sz="2000" kern="0" dirty="0">
                <a:latin typeface="Times New Roman" pitchFamily="18" charset="0"/>
                <a:cs typeface="Times New Roman" pitchFamily="18" charset="0"/>
              </a:rPr>
              <a:t>∞,</a:t>
            </a:r>
            <a:r>
              <a:rPr lang="zh-CN" altLang="en-US" sz="2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kern="0" dirty="0">
                <a:latin typeface="Times New Roman" pitchFamily="18" charset="0"/>
                <a:cs typeface="Times New Roman" pitchFamily="18" charset="0"/>
              </a:rPr>
              <a:t>∞</a:t>
            </a:r>
            <a:r>
              <a:rPr kumimoji="1" lang="en-US" altLang="zh-CN" dirty="0"/>
              <a:t>)</a:t>
            </a:r>
          </a:p>
          <a:p>
            <a:pPr marL="0" lvl="1"/>
            <a:r>
              <a:rPr kumimoji="1" lang="zh-CN" altLang="zh-CN" dirty="0"/>
              <a:t> </a:t>
            </a:r>
            <a:r>
              <a:rPr kumimoji="1" lang="zh-CN" altLang="en-US" dirty="0"/>
              <a:t>   </a:t>
            </a:r>
            <a:r>
              <a:rPr kumimoji="1" lang="en-US" altLang="zh-CN" dirty="0"/>
              <a:t>return</a:t>
            </a:r>
            <a:r>
              <a:rPr kumimoji="1" lang="zh-CN" altLang="en-US" dirty="0"/>
              <a:t> 导致值为 </a:t>
            </a:r>
            <a:r>
              <a:rPr kumimoji="1" lang="en-US" altLang="zh-CN" dirty="0"/>
              <a:t>v</a:t>
            </a:r>
            <a:r>
              <a:rPr kumimoji="1" lang="zh-CN" altLang="en-US" dirty="0"/>
              <a:t> 的行动</a:t>
            </a:r>
          </a:p>
        </p:txBody>
      </p:sp>
    </p:spTree>
    <p:extLst>
      <p:ext uri="{BB962C8B-B14F-4D97-AF65-F5344CB8AC3E}">
        <p14:creationId xmlns:p14="http://schemas.microsoft.com/office/powerpoint/2010/main" val="3703407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191233"/>
            <a:ext cx="5657850" cy="3580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举例</a:t>
            </a:r>
            <a:r>
              <a:rPr lang="en-US" dirty="0"/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6100" y="4286250"/>
            <a:ext cx="971550" cy="148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0450" y="2686050"/>
            <a:ext cx="2228850" cy="3230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9B01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017" y="428625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15777" y="4286250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v=100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0" y="4914900"/>
            <a:ext cx="97155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9B01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712" y="316186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β = 10</a:t>
            </a:r>
          </a:p>
        </p:txBody>
      </p:sp>
      <p:pic>
        <p:nvPicPr>
          <p:cNvPr id="15" name="Picture 14" descr="BU00529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4629150"/>
            <a:ext cx="705222" cy="68351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200650" y="2286000"/>
            <a:ext cx="40576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lang="en-US" sz="825" kern="0" dirty="0">
              <a:solidFill>
                <a:srgbClr val="00B0F0"/>
              </a:solidFill>
              <a:latin typeface="Calibri" pitchFamily="34" charset="0"/>
            </a:endParaRPr>
          </a:p>
          <a:p>
            <a:pPr marL="257162" indent="-257162">
              <a:lnSpc>
                <a:spcPct val="80000"/>
              </a:lnSpc>
              <a:spcBef>
                <a:spcPts val="900"/>
              </a:spcBef>
              <a:buClr>
                <a:schemeClr val="accent2"/>
              </a:buClr>
            </a:pP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def max-value(state, </a:t>
            </a:r>
            <a:r>
              <a:rPr lang="el-GR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0066CC"/>
                </a:solidFill>
                <a:latin typeface="Calibri" pitchFamily="34" charset="0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kern="0" dirty="0">
                <a:latin typeface="Calibri" pitchFamily="34" charset="0"/>
              </a:rPr>
              <a:t>v = max(v,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)</a:t>
            </a:r>
            <a:r>
              <a:rPr lang="en-US" kern="0" dirty="0">
                <a:latin typeface="Calibri" pitchFamily="34" charset="0"/>
              </a:rPr>
              <a:t>)</a:t>
            </a:r>
            <a:endParaRPr lang="en-US" kern="0" dirty="0">
              <a:solidFill>
                <a:srgbClr val="7030A0"/>
              </a:solidFill>
              <a:latin typeface="Calibri" pitchFamily="34" charset="0"/>
            </a:endParaRPr>
          </a:p>
          <a:p>
            <a:pPr marL="857207" lvl="2" indent="-17144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lang="en-US" b="1" kern="0" dirty="0">
                <a:latin typeface="Calibri" pitchFamily="34" charset="0"/>
              </a:rPr>
              <a:t>if v ≥ </a:t>
            </a:r>
            <a:r>
              <a:rPr lang="el-GR" b="1" kern="0" dirty="0">
                <a:latin typeface="Calibri" pitchFamily="34" charset="0"/>
              </a:rPr>
              <a:t>β</a:t>
            </a:r>
            <a:r>
              <a:rPr lang="en-US" b="1" kern="0" dirty="0">
                <a:latin typeface="Calibri" pitchFamily="34" charset="0"/>
              </a:rPr>
              <a:t> </a:t>
            </a:r>
          </a:p>
          <a:p>
            <a:pPr marL="857207" lvl="2" indent="-17144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lang="en-US" b="1" kern="0" dirty="0">
                <a:latin typeface="Calibri" pitchFamily="34" charset="0"/>
              </a:rPr>
              <a:t>        return v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kern="0" dirty="0">
                <a:latin typeface="Calibri" pitchFamily="34" charset="0"/>
              </a:rPr>
              <a:t>α</a:t>
            </a:r>
            <a:r>
              <a:rPr lang="en-US" kern="0" dirty="0">
                <a:latin typeface="Calibri" pitchFamily="34" charset="0"/>
              </a:rPr>
              <a:t> = max(</a:t>
            </a:r>
            <a:r>
              <a:rPr lang="el-GR" kern="0" dirty="0">
                <a:latin typeface="Calibri" pitchFamily="34" charset="0"/>
              </a:rPr>
              <a:t>α</a:t>
            </a:r>
            <a:r>
              <a:rPr lang="en-US" kern="0" dirty="0">
                <a:latin typeface="Calibri" pitchFamily="34" charset="0"/>
              </a:rPr>
              <a:t>, v)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228850" y="2743200"/>
            <a:ext cx="2971800" cy="1943100"/>
          </a:xfrm>
          <a:prstGeom prst="straightConnector1">
            <a:avLst/>
          </a:prstGeom>
          <a:ln w="38100">
            <a:solidFill>
              <a:srgbClr val="3366FF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629150" y="1771650"/>
            <a:ext cx="4229100" cy="62865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dirty="0">
                <a:solidFill>
                  <a:srgbClr val="0066CC"/>
                </a:solidFill>
              </a:rPr>
              <a:t>α</a:t>
            </a:r>
            <a:r>
              <a:rPr lang="en-US" dirty="0">
                <a:solidFill>
                  <a:srgbClr val="0066CC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1593677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191233"/>
            <a:ext cx="5657850" cy="3580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</a:t>
            </a:r>
            <a:r>
              <a:rPr lang="zh-CN" altLang="en-US" dirty="0"/>
              <a:t>举例</a:t>
            </a:r>
            <a:r>
              <a:rPr lang="en-US" dirty="0"/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9250" y="4972050"/>
            <a:ext cx="80010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3573379"/>
            <a:ext cx="1314450" cy="2400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9B01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0100" y="316186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1017" y="428625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28750" y="4286250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28900" y="4286250"/>
            <a:ext cx="85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88851" y="3161868"/>
            <a:ext cx="771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v =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97092" y="2133168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α = 10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5143500" y="2514600"/>
            <a:ext cx="4000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>
              <a:lnSpc>
                <a:spcPct val="80000"/>
              </a:lnSpc>
              <a:spcBef>
                <a:spcPts val="900"/>
              </a:spcBef>
              <a:buClr>
                <a:schemeClr val="accent2"/>
              </a:buClr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def min-value(state , </a:t>
            </a:r>
            <a:r>
              <a:rPr lang="el-GR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C00000"/>
                </a:solidFill>
                <a:latin typeface="Calibri" pitchFamily="34" charset="0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initialize v = </a:t>
            </a:r>
            <a:r>
              <a:rPr lang="en-US" kern="0" dirty="0">
                <a:latin typeface="Times New Roman" pitchFamily="18" charset="0"/>
                <a:cs typeface="Times New Roman" pitchFamily="18" charset="0"/>
              </a:rPr>
              <a:t>+∞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for each successor of state: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kern="0" dirty="0">
                <a:latin typeface="Calibri" pitchFamily="34" charset="0"/>
              </a:rPr>
              <a:t>v = min(v, 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value(successor,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lang="en-US" kern="0" dirty="0">
                <a:solidFill>
                  <a:srgbClr val="7030A0"/>
                </a:solidFill>
                <a:latin typeface="Calibri" pitchFamily="34" charset="0"/>
              </a:rPr>
              <a:t>)</a:t>
            </a:r>
            <a:r>
              <a:rPr lang="en-US" kern="0" dirty="0">
                <a:latin typeface="Calibri" pitchFamily="34" charset="0"/>
              </a:rPr>
              <a:t>)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b="1" kern="0" dirty="0">
                <a:latin typeface="Calibri" pitchFamily="34" charset="0"/>
              </a:rPr>
              <a:t>if v ≤ </a:t>
            </a:r>
            <a:r>
              <a:rPr lang="el-GR" b="1" kern="0" dirty="0">
                <a:latin typeface="Calibri" pitchFamily="34" charset="0"/>
              </a:rPr>
              <a:t>α</a:t>
            </a:r>
            <a:r>
              <a:rPr lang="en-US" b="1" kern="0" dirty="0">
                <a:latin typeface="Calibri" pitchFamily="34" charset="0"/>
              </a:rPr>
              <a:t> 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b="1" kern="0" dirty="0">
                <a:latin typeface="Calibri" pitchFamily="34" charset="0"/>
              </a:rPr>
              <a:t>        return v</a:t>
            </a:r>
          </a:p>
          <a:p>
            <a:pPr marL="857207" lvl="2" indent="-171442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kern="0" dirty="0">
                <a:latin typeface="Calibri" pitchFamily="34" charset="0"/>
              </a:rPr>
              <a:t>β </a:t>
            </a:r>
            <a:r>
              <a:rPr lang="en-US" kern="0" dirty="0">
                <a:latin typeface="Calibri" pitchFamily="34" charset="0"/>
              </a:rPr>
              <a:t>= min(</a:t>
            </a:r>
            <a:r>
              <a:rPr lang="el-GR" kern="0" dirty="0">
                <a:latin typeface="Calibri" pitchFamily="34" charset="0"/>
              </a:rPr>
              <a:t>β</a:t>
            </a:r>
            <a:r>
              <a:rPr lang="en-US" kern="0" dirty="0">
                <a:latin typeface="Calibri" pitchFamily="34" charset="0"/>
              </a:rPr>
              <a:t>, v)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kern="0" dirty="0">
                <a:latin typeface="Calibri" pitchFamily="34" charset="0"/>
              </a:rPr>
              <a:t>return v</a:t>
            </a:r>
          </a:p>
        </p:txBody>
      </p:sp>
      <p:pic>
        <p:nvPicPr>
          <p:cNvPr id="46" name="Picture 45" descr="BU00529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429000"/>
            <a:ext cx="705222" cy="683514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 flipH="1">
            <a:off x="4343400" y="2800350"/>
            <a:ext cx="800100" cy="571500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>
            <a:spLocks noGrp="1"/>
          </p:cNvSpPr>
          <p:nvPr>
            <p:ph idx="1"/>
          </p:nvPr>
        </p:nvSpPr>
        <p:spPr>
          <a:xfrm>
            <a:off x="4629150" y="1771650"/>
            <a:ext cx="4229100" cy="62865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dirty="0">
                <a:solidFill>
                  <a:srgbClr val="0066CC"/>
                </a:solidFill>
              </a:rPr>
              <a:t>α</a:t>
            </a:r>
            <a:r>
              <a:rPr lang="en-US" dirty="0">
                <a:solidFill>
                  <a:srgbClr val="0066CC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283902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4"/>
            <a:ext cx="7543800" cy="1008109"/>
          </a:xfrm>
        </p:spPr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剪枝属性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57909" y="1917290"/>
            <a:ext cx="8328891" cy="455971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000" b="1" i="1" dirty="0">
                <a:solidFill>
                  <a:srgbClr val="292934"/>
                </a:solidFill>
              </a:rPr>
              <a:t>剪枝</a:t>
            </a:r>
            <a:r>
              <a:rPr lang="zh-CN" altLang="en-US" sz="2000" b="1" i="1" dirty="0">
                <a:solidFill>
                  <a:srgbClr val="0000FF"/>
                </a:solidFill>
              </a:rPr>
              <a:t>不影响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zh-CN" altLang="en-US" sz="2000" dirty="0">
                <a:solidFill>
                  <a:srgbClr val="0000FF"/>
                </a:solidFill>
              </a:rPr>
              <a:t>根节点</a:t>
            </a:r>
            <a:r>
              <a:rPr lang="zh-CN" altLang="en-US" sz="2000" dirty="0"/>
              <a:t>的最小最大值的计算！</a:t>
            </a:r>
            <a:endParaRPr lang="en-US" sz="2000" dirty="0"/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zh-CN" altLang="en-US" sz="2000" dirty="0"/>
              <a:t>好的子节点的排序能提高剪枝的有效性</a:t>
            </a:r>
            <a:endParaRPr lang="en-US" altLang="zh-CN" sz="20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zh-CN" altLang="en-US" sz="2000" dirty="0"/>
              <a:t>假定是</a:t>
            </a:r>
            <a:r>
              <a:rPr lang="en-US" sz="2000" dirty="0"/>
              <a:t> “</a:t>
            </a:r>
            <a:r>
              <a:rPr lang="zh-CN" altLang="en-US" sz="2000" dirty="0"/>
              <a:t>完美的排序</a:t>
            </a:r>
            <a:r>
              <a:rPr lang="en-US" sz="2000" dirty="0"/>
              <a:t>”:</a:t>
            </a:r>
          </a:p>
          <a:p>
            <a:pPr lvl="1" eaLnBrk="1" hangingPunct="1">
              <a:lnSpc>
                <a:spcPct val="90000"/>
              </a:lnSpc>
            </a:pPr>
            <a:r>
              <a:rPr lang="zh-CN" altLang="en-US" sz="1800" dirty="0"/>
              <a:t>时间复杂度能降到</a:t>
            </a:r>
            <a:r>
              <a:rPr lang="en-US" sz="1800" dirty="0"/>
              <a:t> O(</a:t>
            </a:r>
            <a:r>
              <a:rPr lang="en-US" sz="1800" dirty="0" err="1"/>
              <a:t>b</a:t>
            </a:r>
            <a:r>
              <a:rPr lang="en-US" sz="1800" baseline="30000" dirty="0" err="1"/>
              <a:t>m</a:t>
            </a:r>
            <a:r>
              <a:rPr lang="en-US" sz="1800" baseline="30000" dirty="0"/>
              <a:t>/2</a:t>
            </a:r>
            <a:r>
              <a:rPr lang="en-US" sz="18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zh-CN" altLang="en-US" sz="1800" dirty="0"/>
              <a:t>搜索深度能提高一倍</a:t>
            </a:r>
            <a:r>
              <a:rPr lang="en-US" sz="1800" dirty="0"/>
              <a:t>!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143750" y="24384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6572250" y="3429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7715250" y="3429000"/>
            <a:ext cx="28575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72250" y="4724400"/>
            <a:ext cx="28575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29500" y="4724400"/>
            <a:ext cx="28575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/>
              <a:t>2</a:t>
            </a:r>
            <a:r>
              <a:rPr lang="en-US" dirty="0"/>
              <a:t>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001000" y="4724400"/>
            <a:ext cx="28575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6715125" y="2743200"/>
            <a:ext cx="5715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7286625" y="2743200"/>
            <a:ext cx="5715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6715125" y="3733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7572375" y="3733800"/>
            <a:ext cx="28575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7858125" y="3733800"/>
            <a:ext cx="28575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446169" y="2437091"/>
            <a:ext cx="84058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058151" y="3351491"/>
            <a:ext cx="6286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min</a:t>
            </a:r>
          </a:p>
        </p:txBody>
      </p:sp>
      <p:sp>
        <p:nvSpPr>
          <p:cNvPr id="22" name="Curved Up Arrow 21"/>
          <p:cNvSpPr/>
          <p:nvPr/>
        </p:nvSpPr>
        <p:spPr>
          <a:xfrm>
            <a:off x="7531490" y="5291788"/>
            <a:ext cx="822960" cy="822960"/>
          </a:xfrm>
          <a:prstGeom prst="curved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1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最小最大值</a:t>
            </a:r>
            <a:r>
              <a:rPr lang="zh-CN" altLang="en-US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重新思考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4270375" y="2209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981200" y="3765550"/>
            <a:ext cx="381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101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173288" y="3765550"/>
            <a:ext cx="950912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100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53200" y="3765550"/>
            <a:ext cx="381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99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745288" y="3765550"/>
            <a:ext cx="950912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99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4375" y="2514600"/>
            <a:ext cx="24765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412876" y="3765554"/>
            <a:ext cx="760413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219200" y="4648200"/>
            <a:ext cx="381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100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4304507" y="2666208"/>
            <a:ext cx="304800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4630738" y="2344741"/>
            <a:ext cx="228600" cy="568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020094" y="3913982"/>
            <a:ext cx="3048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170113" y="3770312"/>
            <a:ext cx="196850" cy="187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4270375" y="2514604"/>
            <a:ext cx="381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505200" y="3762376"/>
            <a:ext cx="1143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99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60875" y="2514600"/>
            <a:ext cx="2476499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5791200" y="3762376"/>
            <a:ext cx="1143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99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267200" y="3765550"/>
            <a:ext cx="381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500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4459288" y="3765550"/>
            <a:ext cx="950912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500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0892" y="55002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把叶结点值当成准确值。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26670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71950" y="26670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83926" y="2667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0892" y="5892800"/>
            <a:ext cx="782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实际它们是不确定情况下的估计值，也许实际情况中，走</a:t>
            </a:r>
            <a:r>
              <a:rPr lang="en-US" altLang="zh-CN" dirty="0"/>
              <a:t>b</a:t>
            </a:r>
            <a:r>
              <a:rPr lang="zh-CN" altLang="en-US" dirty="0"/>
              <a:t>路径比走</a:t>
            </a:r>
            <a:r>
              <a:rPr lang="en-US" altLang="zh-CN" dirty="0"/>
              <a:t>a</a:t>
            </a:r>
            <a:r>
              <a:rPr lang="zh-CN" altLang="en-US" dirty="0"/>
              <a:t>更好。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082" y="3424462"/>
            <a:ext cx="100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100</a:t>
            </a:r>
            <a:endParaRPr kumimoji="1" lang="zh-CN" alt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556080" y="3429320"/>
            <a:ext cx="100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9</a:t>
            </a:r>
            <a:r>
              <a:rPr kumimoji="1" lang="en-US" altLang="zh-CN" dirty="0"/>
              <a:t>9</a:t>
            </a:r>
            <a:endParaRPr kumimoji="1" lang="zh-CN" alt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749570" y="3456429"/>
            <a:ext cx="100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9</a:t>
            </a:r>
            <a:r>
              <a:rPr kumimoji="1" lang="en-US" altLang="zh-CN" dirty="0"/>
              <a:t>9</a:t>
            </a:r>
            <a:endParaRPr kumimoji="1"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51375" y="1910463"/>
            <a:ext cx="85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100</a:t>
            </a:r>
            <a:endParaRPr kumimoji="1" lang="zh-CN" altLang="en-US" dirty="0"/>
          </a:p>
        </p:txBody>
      </p:sp>
      <p:sp>
        <p:nvSpPr>
          <p:cNvPr id="17" name="Left Arrow 16"/>
          <p:cNvSpPr/>
          <p:nvPr/>
        </p:nvSpPr>
        <p:spPr>
          <a:xfrm rot="20063033">
            <a:off x="2234432" y="2498514"/>
            <a:ext cx="1404883" cy="30480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Left Arrow 56"/>
          <p:cNvSpPr/>
          <p:nvPr/>
        </p:nvSpPr>
        <p:spPr>
          <a:xfrm rot="16200000">
            <a:off x="4384399" y="2980504"/>
            <a:ext cx="838755" cy="30480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5661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4" grpId="0"/>
      <p:bldP spid="55" grpId="0"/>
      <p:bldP spid="16" grpId="0"/>
      <p:bldP spid="17" grpId="0" animBg="1"/>
      <p:bldP spid="17" grpId="1" animBg="1"/>
      <p:bldP spid="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不确定结果的游戏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22" y="1807416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1146176"/>
            <a:ext cx="1771650" cy="1673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" y="1143001"/>
            <a:ext cx="2092396" cy="1499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211586"/>
            <a:ext cx="8229600" cy="990600"/>
          </a:xfrm>
        </p:spPr>
        <p:txBody>
          <a:bodyPr/>
          <a:lstStyle/>
          <a:p>
            <a:pPr eaLnBrk="1" hangingPunct="1"/>
            <a:r>
              <a:rPr lang="zh-CN" altLang="en-US" dirty="0"/>
              <a:t>搜索树中可能有机遇节点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86150" y="2743200"/>
            <a:ext cx="2000250" cy="2391238"/>
            <a:chOff x="4648200" y="2743200"/>
            <a:chExt cx="2667000" cy="2391238"/>
          </a:xfrm>
        </p:grpSpPr>
        <p:grpSp>
          <p:nvGrpSpPr>
            <p:cNvPr id="46" name="Group 45"/>
            <p:cNvGrpSpPr/>
            <p:nvPr/>
          </p:nvGrpSpPr>
          <p:grpSpPr>
            <a:xfrm>
              <a:off x="4838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7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57912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648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53793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72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6934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5" name="AutoShape 12"/>
            <p:cNvCxnSpPr>
              <a:cxnSpLocks noChangeShapeType="1"/>
              <a:stCxn id="28" idx="3"/>
            </p:cNvCxnSpPr>
            <p:nvPr/>
          </p:nvCxnSpPr>
          <p:spPr bwMode="auto">
            <a:xfrm flipH="1">
              <a:off x="5219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13"/>
            <p:cNvCxnSpPr>
              <a:cxnSpLocks noChangeShapeType="1"/>
              <a:stCxn id="28" idx="3"/>
            </p:cNvCxnSpPr>
            <p:nvPr/>
          </p:nvCxnSpPr>
          <p:spPr bwMode="auto">
            <a:xfrm>
              <a:off x="5981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4" name="Oval 15"/>
            <p:cNvSpPr>
              <a:spLocks noChangeAspect="1" noChangeArrowheads="1"/>
            </p:cNvSpPr>
            <p:nvPr/>
          </p:nvSpPr>
          <p:spPr bwMode="auto">
            <a:xfrm>
              <a:off x="5054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Oval 16"/>
            <p:cNvSpPr>
              <a:spLocks noChangeAspect="1" noChangeArrowheads="1"/>
            </p:cNvSpPr>
            <p:nvPr/>
          </p:nvSpPr>
          <p:spPr bwMode="auto">
            <a:xfrm>
              <a:off x="6578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62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4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8" name="Group 17"/>
          <p:cNvGrpSpPr/>
          <p:nvPr/>
        </p:nvGrpSpPr>
        <p:grpSpPr>
          <a:xfrm>
            <a:off x="114300" y="2743200"/>
            <a:ext cx="2000250" cy="2391238"/>
            <a:chOff x="152400" y="2743200"/>
            <a:chExt cx="2667000" cy="2391238"/>
          </a:xfrm>
        </p:grpSpPr>
        <p:sp>
          <p:nvSpPr>
            <p:cNvPr id="16388" name="AutoShape 5"/>
            <p:cNvSpPr>
              <a:spLocks noChangeArrowheads="1"/>
            </p:cNvSpPr>
            <p:nvPr/>
          </p:nvSpPr>
          <p:spPr bwMode="auto">
            <a:xfrm>
              <a:off x="12954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89" name="AutoShape 6"/>
            <p:cNvSpPr>
              <a:spLocks noChangeArrowheads="1"/>
            </p:cNvSpPr>
            <p:nvPr/>
          </p:nvSpPr>
          <p:spPr bwMode="auto">
            <a:xfrm rot="10800000">
              <a:off x="533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0" name="AutoShape 7"/>
            <p:cNvSpPr>
              <a:spLocks noChangeArrowheads="1"/>
            </p:cNvSpPr>
            <p:nvPr/>
          </p:nvSpPr>
          <p:spPr bwMode="auto">
            <a:xfrm rot="10800000">
              <a:off x="2057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1" name="Rectangle 8"/>
            <p:cNvSpPr>
              <a:spLocks noChangeArrowheads="1"/>
            </p:cNvSpPr>
            <p:nvPr/>
          </p:nvSpPr>
          <p:spPr bwMode="auto">
            <a:xfrm>
              <a:off x="152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2" name="Rectangle 9"/>
            <p:cNvSpPr>
              <a:spLocks noChangeArrowheads="1"/>
            </p:cNvSpPr>
            <p:nvPr/>
          </p:nvSpPr>
          <p:spPr bwMode="auto">
            <a:xfrm>
              <a:off x="8835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3" name="Rectangle 10"/>
            <p:cNvSpPr>
              <a:spLocks noChangeArrowheads="1"/>
            </p:cNvSpPr>
            <p:nvPr/>
          </p:nvSpPr>
          <p:spPr bwMode="auto">
            <a:xfrm>
              <a:off x="1676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16394" name="Rectangle 11"/>
            <p:cNvSpPr>
              <a:spLocks noChangeArrowheads="1"/>
            </p:cNvSpPr>
            <p:nvPr/>
          </p:nvSpPr>
          <p:spPr bwMode="auto">
            <a:xfrm>
              <a:off x="2438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16395" name="AutoShape 12"/>
            <p:cNvCxnSpPr>
              <a:cxnSpLocks noChangeShapeType="1"/>
              <a:stCxn id="16388" idx="3"/>
              <a:endCxn id="16389" idx="3"/>
            </p:cNvCxnSpPr>
            <p:nvPr/>
          </p:nvCxnSpPr>
          <p:spPr bwMode="auto">
            <a:xfrm flipH="1">
              <a:off x="723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6396" name="AutoShape 13"/>
            <p:cNvCxnSpPr>
              <a:cxnSpLocks noChangeShapeType="1"/>
              <a:stCxn id="16388" idx="3"/>
              <a:endCxn id="16390" idx="3"/>
            </p:cNvCxnSpPr>
            <p:nvPr/>
          </p:nvCxnSpPr>
          <p:spPr bwMode="auto">
            <a:xfrm>
              <a:off x="1485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" name="Group 4"/>
            <p:cNvGrpSpPr/>
            <p:nvPr/>
          </p:nvGrpSpPr>
          <p:grpSpPr>
            <a:xfrm>
              <a:off x="1865085" y="4038600"/>
              <a:ext cx="763815" cy="774700"/>
              <a:chOff x="1865085" y="4038600"/>
              <a:chExt cx="763815" cy="774700"/>
            </a:xfrm>
          </p:grpSpPr>
          <p:cxnSp>
            <p:nvCxnSpPr>
              <p:cNvPr id="16400" name="AutoShape 17"/>
              <p:cNvCxnSpPr>
                <a:cxnSpLocks noChangeShapeType="1"/>
                <a:stCxn id="16390" idx="0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9" name="Group 48"/>
            <p:cNvGrpSpPr/>
            <p:nvPr/>
          </p:nvGrpSpPr>
          <p:grpSpPr>
            <a:xfrm>
              <a:off x="341084" y="4038600"/>
              <a:ext cx="763815" cy="774700"/>
              <a:chOff x="1865085" y="4038600"/>
              <a:chExt cx="763815" cy="774700"/>
            </a:xfrm>
          </p:grpSpPr>
          <p:cxnSp>
            <p:nvCxnSpPr>
              <p:cNvPr id="50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5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6" name="Group 15"/>
          <p:cNvGrpSpPr/>
          <p:nvPr/>
        </p:nvGrpSpPr>
        <p:grpSpPr>
          <a:xfrm>
            <a:off x="6395876" y="2446655"/>
            <a:ext cx="2341165" cy="3318977"/>
            <a:chOff x="8508988" y="2735184"/>
            <a:chExt cx="3121553" cy="3318977"/>
          </a:xfrm>
        </p:grpSpPr>
        <p:cxnSp>
          <p:nvCxnSpPr>
            <p:cNvPr id="68" name="AutoShape 17"/>
            <p:cNvCxnSpPr>
              <a:cxnSpLocks noChangeShapeType="1"/>
            </p:cNvCxnSpPr>
            <p:nvPr/>
          </p:nvCxnSpPr>
          <p:spPr bwMode="auto">
            <a:xfrm>
              <a:off x="9317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17"/>
            <p:cNvCxnSpPr>
              <a:cxnSpLocks noChangeShapeType="1"/>
            </p:cNvCxnSpPr>
            <p:nvPr/>
          </p:nvCxnSpPr>
          <p:spPr bwMode="auto">
            <a:xfrm flipH="1">
              <a:off x="8934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6" name="AutoShape 5"/>
            <p:cNvSpPr>
              <a:spLocks noChangeArrowheads="1"/>
            </p:cNvSpPr>
            <p:nvPr/>
          </p:nvSpPr>
          <p:spPr bwMode="auto">
            <a:xfrm>
              <a:off x="9887284" y="2735184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8984908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9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9515543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1029502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1078966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cxnSp>
          <p:nvCxnSpPr>
            <p:cNvPr id="61" name="AutoShape 12"/>
            <p:cNvCxnSpPr>
              <a:cxnSpLocks noChangeShapeType="1"/>
              <a:stCxn id="56" idx="3"/>
            </p:cNvCxnSpPr>
            <p:nvPr/>
          </p:nvCxnSpPr>
          <p:spPr bwMode="auto">
            <a:xfrm flipH="1">
              <a:off x="9315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2" name="AutoShape 13"/>
            <p:cNvCxnSpPr>
              <a:cxnSpLocks noChangeShapeType="1"/>
              <a:stCxn id="56" idx="3"/>
            </p:cNvCxnSpPr>
            <p:nvPr/>
          </p:nvCxnSpPr>
          <p:spPr bwMode="auto">
            <a:xfrm>
              <a:off x="10077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Oval 15"/>
            <p:cNvSpPr>
              <a:spLocks noChangeAspect="1" noChangeArrowheads="1"/>
            </p:cNvSpPr>
            <p:nvPr/>
          </p:nvSpPr>
          <p:spPr bwMode="auto">
            <a:xfrm>
              <a:off x="9150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" name="Oval 16"/>
            <p:cNvSpPr>
              <a:spLocks noChangeAspect="1" noChangeArrowheads="1"/>
            </p:cNvSpPr>
            <p:nvPr/>
          </p:nvSpPr>
          <p:spPr bwMode="auto">
            <a:xfrm>
              <a:off x="10674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6" name="AutoShape 17"/>
            <p:cNvCxnSpPr>
              <a:cxnSpLocks noChangeShapeType="1"/>
            </p:cNvCxnSpPr>
            <p:nvPr/>
          </p:nvCxnSpPr>
          <p:spPr bwMode="auto">
            <a:xfrm>
              <a:off x="10841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7" name="AutoShape 17"/>
            <p:cNvCxnSpPr>
              <a:cxnSpLocks noChangeShapeType="1"/>
            </p:cNvCxnSpPr>
            <p:nvPr/>
          </p:nvCxnSpPr>
          <p:spPr bwMode="auto">
            <a:xfrm flipH="1">
              <a:off x="10458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6"/>
            <p:cNvSpPr>
              <a:spLocks noChangeArrowheads="1"/>
            </p:cNvSpPr>
            <p:nvPr/>
          </p:nvSpPr>
          <p:spPr bwMode="auto">
            <a:xfrm rot="10800000">
              <a:off x="8760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7"/>
            <p:cNvSpPr>
              <a:spLocks noChangeArrowheads="1"/>
            </p:cNvSpPr>
            <p:nvPr/>
          </p:nvSpPr>
          <p:spPr bwMode="auto">
            <a:xfrm rot="10800000">
              <a:off x="10284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" name="AutoShape 6"/>
            <p:cNvSpPr>
              <a:spLocks noChangeArrowheads="1"/>
            </p:cNvSpPr>
            <p:nvPr/>
          </p:nvSpPr>
          <p:spPr bwMode="auto">
            <a:xfrm rot="10800000">
              <a:off x="9500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3" name="AutoShape 7"/>
            <p:cNvSpPr>
              <a:spLocks noChangeArrowheads="1"/>
            </p:cNvSpPr>
            <p:nvPr/>
          </p:nvSpPr>
          <p:spPr bwMode="auto">
            <a:xfrm rot="10800000">
              <a:off x="11024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6" name="Rectangle 8"/>
            <p:cNvSpPr>
              <a:spLocks noChangeArrowheads="1"/>
            </p:cNvSpPr>
            <p:nvPr/>
          </p:nvSpPr>
          <p:spPr bwMode="auto">
            <a:xfrm>
              <a:off x="8508988" y="573599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77" name="Rectangle 11"/>
            <p:cNvSpPr>
              <a:spLocks noChangeArrowheads="1"/>
            </p:cNvSpPr>
            <p:nvPr/>
          </p:nvSpPr>
          <p:spPr bwMode="auto">
            <a:xfrm>
              <a:off x="11249541" y="5749361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79" name="AutoShape 17"/>
            <p:cNvCxnSpPr>
              <a:cxnSpLocks noChangeShapeType="1"/>
              <a:stCxn id="70" idx="0"/>
              <a:endCxn id="57" idx="0"/>
            </p:cNvCxnSpPr>
            <p:nvPr/>
          </p:nvCxnSpPr>
          <p:spPr bwMode="auto">
            <a:xfrm>
              <a:off x="8950826" y="5140158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0" name="AutoShape 17"/>
            <p:cNvCxnSpPr>
              <a:cxnSpLocks noChangeShapeType="1"/>
              <a:stCxn id="70" idx="0"/>
              <a:endCxn id="76" idx="0"/>
            </p:cNvCxnSpPr>
            <p:nvPr/>
          </p:nvCxnSpPr>
          <p:spPr bwMode="auto">
            <a:xfrm flipH="1">
              <a:off x="8699488" y="5140158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2" name="AutoShape 17"/>
            <p:cNvCxnSpPr>
              <a:cxnSpLocks noChangeShapeType="1"/>
              <a:stCxn id="72" idx="0"/>
              <a:endCxn id="58" idx="0"/>
            </p:cNvCxnSpPr>
            <p:nvPr/>
          </p:nvCxnSpPr>
          <p:spPr bwMode="auto">
            <a:xfrm>
              <a:off x="9691437" y="5145506"/>
              <a:ext cx="14606" cy="5985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8" name="AutoShape 17"/>
            <p:cNvCxnSpPr>
              <a:cxnSpLocks noChangeShapeType="1"/>
              <a:stCxn id="71" idx="0"/>
              <a:endCxn id="59" idx="0"/>
            </p:cNvCxnSpPr>
            <p:nvPr/>
          </p:nvCxnSpPr>
          <p:spPr bwMode="auto">
            <a:xfrm>
              <a:off x="10474826" y="5140158"/>
              <a:ext cx="10694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1" name="AutoShape 17"/>
            <p:cNvCxnSpPr>
              <a:cxnSpLocks noChangeShapeType="1"/>
            </p:cNvCxnSpPr>
            <p:nvPr/>
          </p:nvCxnSpPr>
          <p:spPr bwMode="auto">
            <a:xfrm>
              <a:off x="11215436" y="5145505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7"/>
            <p:cNvCxnSpPr>
              <a:cxnSpLocks noChangeShapeType="1"/>
            </p:cNvCxnSpPr>
            <p:nvPr/>
          </p:nvCxnSpPr>
          <p:spPr bwMode="auto">
            <a:xfrm flipH="1">
              <a:off x="10964098" y="5145505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9510" y="707916"/>
            <a:ext cx="1675397" cy="1422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01053" y="5267158"/>
            <a:ext cx="2713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井字游戏</a:t>
            </a:r>
            <a:endParaRPr lang="en-US" sz="2000" dirty="0"/>
          </a:p>
          <a:p>
            <a:r>
              <a:rPr lang="zh-CN" altLang="en-US" sz="2000" b="1" i="1" dirty="0">
                <a:solidFill>
                  <a:srgbClr val="FF0000"/>
                </a:solidFill>
              </a:rPr>
              <a:t>最小最大值</a:t>
            </a:r>
            <a:r>
              <a:rPr lang="en-US" altLang="zh-CN" sz="2000" b="1" i="1" dirty="0">
                <a:solidFill>
                  <a:srgbClr val="FF0000"/>
                </a:solidFill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</a:rPr>
              <a:t>Minimax</a:t>
            </a:r>
            <a:r>
              <a:rPr lang="en-US" altLang="zh-CN" sz="2000" b="1" i="1" dirty="0">
                <a:solidFill>
                  <a:srgbClr val="FF0000"/>
                </a:solidFill>
              </a:rPr>
              <a:t>)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619290" y="5257801"/>
            <a:ext cx="2361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投资游戏</a:t>
            </a:r>
            <a:endParaRPr lang="en-US" sz="2000" dirty="0"/>
          </a:p>
          <a:p>
            <a:r>
              <a:rPr lang="zh-CN" altLang="en-US" sz="2000" b="1" i="1" dirty="0">
                <a:solidFill>
                  <a:srgbClr val="FF0000"/>
                </a:solidFill>
              </a:rPr>
              <a:t>期望最大值</a:t>
            </a:r>
            <a:r>
              <a:rPr lang="en-US" altLang="zh-CN" sz="2000" b="1" i="1" dirty="0">
                <a:solidFill>
                  <a:srgbClr val="FF0000"/>
                </a:solidFill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</a:rPr>
              <a:t>Expectimax</a:t>
            </a:r>
            <a:r>
              <a:rPr lang="en-US" altLang="zh-CN" sz="2000" b="1" i="1" dirty="0">
                <a:solidFill>
                  <a:srgbClr val="FF0000"/>
                </a:solidFill>
              </a:rPr>
              <a:t>)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80546" y="5812051"/>
            <a:ext cx="3358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i="1" dirty="0"/>
              <a:t>大富翁游戏</a:t>
            </a:r>
            <a:endParaRPr lang="en-US" altLang="zh-CN" sz="1600" b="1" i="1" dirty="0"/>
          </a:p>
          <a:p>
            <a:r>
              <a:rPr lang="zh-CN" altLang="en-US" sz="1600" b="1" i="1" dirty="0">
                <a:solidFill>
                  <a:srgbClr val="FF0000"/>
                </a:solidFill>
              </a:rPr>
              <a:t>期望最小最大值</a:t>
            </a:r>
            <a:r>
              <a:rPr lang="en-US" altLang="zh-CN" sz="1600" b="1" i="1" dirty="0">
                <a:solidFill>
                  <a:srgbClr val="FF0000"/>
                </a:solidFill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</a:rPr>
              <a:t>Expectiminimax</a:t>
            </a:r>
            <a:r>
              <a:rPr lang="en-US" altLang="zh-CN" sz="1600" b="1" i="1" dirty="0">
                <a:solidFill>
                  <a:srgbClr val="FF0000"/>
                </a:solidFill>
              </a:rPr>
              <a:t>)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6" grpId="0"/>
      <p:bldP spid="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4300" y="228600"/>
            <a:ext cx="8229600" cy="914400"/>
          </a:xfrm>
        </p:spPr>
        <p:txBody>
          <a:bodyPr/>
          <a:lstStyle/>
          <a:p>
            <a:r>
              <a:rPr lang="zh-CN" altLang="en-US" dirty="0"/>
              <a:t>最小最大值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3276600"/>
            <a:ext cx="8001000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DAABFD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zh-CN" altLang="en-US" sz="2400" kern="0" dirty="0">
                  <a:latin typeface="Calibri"/>
                  <a:cs typeface="Calibri"/>
                </a:rPr>
                <a:t>终局</a:t>
              </a:r>
              <a:r>
                <a:rPr lang="en-US" sz="2400" kern="0" dirty="0">
                  <a:latin typeface="Calibri"/>
                  <a:cs typeface="Calibri"/>
                </a:rPr>
                <a:t>-</a:t>
              </a:r>
              <a:r>
                <a:rPr lang="zh-CN" altLang="en-US" sz="2400" kern="0" dirty="0">
                  <a:latin typeface="Calibri"/>
                  <a:cs typeface="Calibri"/>
                </a:rPr>
                <a:t>检测</a:t>
              </a:r>
              <a:r>
                <a:rPr lang="en-US" sz="2400" kern="0" dirty="0">
                  <a:latin typeface="Calibri"/>
                  <a:cs typeface="Calibri"/>
                </a:rPr>
                <a:t>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828800" y="1143000"/>
            <a:ext cx="520065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85950" y="1219200"/>
            <a:ext cx="497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决策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一个行动</a:t>
            </a:r>
            <a:endParaRPr lang="en-US" sz="2400" kern="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</a:t>
            </a:r>
            <a:r>
              <a:rPr lang="zh-CN" altLang="en-US" sz="2400" kern="0" dirty="0">
                <a:latin typeface="Calibri"/>
                <a:cs typeface="Calibri"/>
              </a:rPr>
              <a:t>中的行动 </a:t>
            </a:r>
            <a:r>
              <a:rPr lang="en-US" altLang="zh-CN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zh-CN" altLang="en-US" sz="2400" kern="0" dirty="0">
                <a:latin typeface="Calibri"/>
                <a:cs typeface="Calibri"/>
              </a:rPr>
              <a:t> </a:t>
            </a:r>
            <a:r>
              <a:rPr lang="en-US" altLang="zh-CN" sz="2400" kern="0" dirty="0">
                <a:latin typeface="Calibri"/>
                <a:cs typeface="Calibri"/>
              </a:rPr>
              <a:t>,</a:t>
            </a:r>
            <a:r>
              <a:rPr lang="zh-CN" altLang="en-US" sz="2400" kern="0" dirty="0">
                <a:latin typeface="Calibri"/>
                <a:cs typeface="Calibri"/>
              </a:rPr>
              <a:t>它的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value(Result(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  <a:r>
              <a:rPr lang="zh-CN" altLang="en-US" sz="2400" kern="0" dirty="0">
                <a:solidFill>
                  <a:srgbClr val="9B01FF"/>
                </a:solidFill>
                <a:latin typeface="Calibri"/>
                <a:cs typeface="Calibri"/>
              </a:rPr>
              <a:t> </a:t>
            </a:r>
            <a:r>
              <a:rPr lang="zh-CN" altLang="en-US" sz="2400" kern="0" dirty="0">
                <a:latin typeface="Calibri"/>
                <a:cs typeface="Calibri"/>
              </a:rPr>
              <a:t>最大</a:t>
            </a:r>
            <a:endParaRPr lang="en-US" sz="2400" kern="0" dirty="0"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4121215" y="2974860"/>
            <a:ext cx="409432" cy="193662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7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4300" y="215177"/>
            <a:ext cx="8229600" cy="72872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期望最小最大值</a:t>
            </a:r>
            <a:r>
              <a:rPr lang="en-US" altLang="zh-CN" dirty="0"/>
              <a:t>(</a:t>
            </a:r>
            <a:r>
              <a:rPr lang="en-US" dirty="0" err="1"/>
              <a:t>Expectiminimax</a:t>
            </a:r>
            <a:r>
              <a:rPr lang="en-US" altLang="zh-CN" dirty="0"/>
              <a:t>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3276600"/>
            <a:ext cx="8001000" cy="3230212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DAABFD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zh-CN" altLang="en-US" sz="2400" kern="0" dirty="0">
                  <a:latin typeface="Calibri"/>
                  <a:cs typeface="Calibri"/>
                </a:rPr>
                <a:t>终局</a:t>
              </a:r>
              <a:r>
                <a:rPr lang="en-US" sz="2400" kern="0" dirty="0">
                  <a:latin typeface="Calibri"/>
                  <a:cs typeface="Calibri"/>
                </a:rPr>
                <a:t>-</a:t>
              </a:r>
              <a:r>
                <a:rPr lang="zh-CN" altLang="en-US" sz="2400" kern="0" dirty="0">
                  <a:latin typeface="Calibri"/>
                  <a:cs typeface="Calibri"/>
                </a:rPr>
                <a:t>检测</a:t>
              </a:r>
              <a:r>
                <a:rPr lang="en-US" sz="2400" kern="0" dirty="0">
                  <a:latin typeface="Calibri"/>
                  <a:cs typeface="Calibri"/>
                </a:rPr>
                <a:t>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8000"/>
                  </a:solidFill>
                  <a:latin typeface="Calibri"/>
                  <a:cs typeface="Calibri"/>
                </a:rPr>
                <a:t>CHANCE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8000"/>
                  </a:solidFill>
                  <a:latin typeface="Calibri"/>
                  <a:cs typeface="Calibri"/>
                </a:rPr>
                <a:t>sum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 err="1">
                  <a:solidFill>
                    <a:srgbClr val="008000"/>
                  </a:solidFill>
                  <a:latin typeface="Calibri"/>
                  <a:cs typeface="Calibri"/>
                </a:rPr>
                <a:t>Pr</a:t>
              </a:r>
              <a:r>
                <a:rPr lang="en-US" sz="2400" kern="0" dirty="0">
                  <a:solidFill>
                    <a:srgbClr val="008000"/>
                  </a:solidFill>
                  <a:latin typeface="Calibri"/>
                  <a:cs typeface="Calibri"/>
                </a:rPr>
                <a:t>(a)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* 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828800" y="1143000"/>
            <a:ext cx="520065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85950" y="1219200"/>
            <a:ext cx="497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决策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一个行动</a:t>
            </a:r>
            <a:endParaRPr lang="en-US" sz="2400" kern="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882" lvl="0" indent="-342882" defTabSz="914400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</a:t>
            </a:r>
            <a:r>
              <a:rPr lang="zh-CN" altLang="en-US" sz="2400" kern="0" dirty="0">
                <a:latin typeface="Calibri"/>
                <a:cs typeface="Calibri"/>
              </a:rPr>
              <a:t>里的一个行动 </a:t>
            </a:r>
            <a:r>
              <a:rPr lang="en-US" altLang="zh-CN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zh-CN" altLang="en-US" sz="2400" kern="0" dirty="0">
                <a:solidFill>
                  <a:srgbClr val="0000FF"/>
                </a:solidFill>
                <a:latin typeface="Calibri"/>
                <a:cs typeface="Calibri"/>
              </a:rPr>
              <a:t>， 它的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value(Result(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  <a:r>
              <a:rPr lang="zh-CN" altLang="en-US" sz="2400" kern="0" dirty="0">
                <a:solidFill>
                  <a:srgbClr val="9B01FF"/>
                </a:solidFill>
                <a:latin typeface="Calibri"/>
                <a:cs typeface="Calibri"/>
              </a:rPr>
              <a:t> </a:t>
            </a:r>
            <a:r>
              <a:rPr lang="zh-CN" altLang="en-US" sz="2400" kern="0" dirty="0">
                <a:solidFill>
                  <a:srgbClr val="292934"/>
                </a:solidFill>
                <a:latin typeface="Calibri"/>
                <a:cs typeface="Calibri"/>
              </a:rPr>
              <a:t>是最大的</a:t>
            </a:r>
            <a:endParaRPr lang="en-US" sz="2400" kern="0" dirty="0">
              <a:solidFill>
                <a:srgbClr val="292934"/>
              </a:solidFill>
              <a:latin typeface="Calibri"/>
              <a:cs typeface="Calibri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4121215" y="2974860"/>
            <a:ext cx="409432" cy="193662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75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776" y="2000250"/>
            <a:ext cx="3049424" cy="3491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概率 </a:t>
            </a:r>
            <a:r>
              <a:rPr lang="en-US" dirty="0"/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344808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人工智能的博弈水平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700" y="1877325"/>
            <a:ext cx="4686300" cy="366578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57800" y="1885950"/>
            <a:ext cx="1257300" cy="338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172200" y="1885950"/>
            <a:ext cx="1257300" cy="338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7029450" y="1885950"/>
            <a:ext cx="1257300" cy="338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8059954" y="1885950"/>
            <a:ext cx="1084046" cy="338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79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639" y="4826204"/>
            <a:ext cx="116562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1" y="4800601"/>
            <a:ext cx="1232297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6838" y="381001"/>
            <a:ext cx="8229600" cy="990600"/>
          </a:xfrm>
        </p:spPr>
        <p:txBody>
          <a:bodyPr/>
          <a:lstStyle/>
          <a:p>
            <a:r>
              <a:rPr lang="zh-CN" altLang="en-US" dirty="0"/>
              <a:t>提示</a:t>
            </a:r>
            <a:r>
              <a:rPr lang="en-US" dirty="0"/>
              <a:t>: </a:t>
            </a:r>
            <a:r>
              <a:rPr lang="zh-CN" altLang="en-US" dirty="0"/>
              <a:t>期望值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902542"/>
            <a:ext cx="6603507" cy="399502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dirty="0">
                <a:latin typeface="+mn-ea"/>
              </a:rPr>
              <a:t>一个随机变量的期值是概率分布到对应输出结果的加权平均值</a:t>
            </a:r>
            <a:endParaRPr lang="en-US" sz="1600" dirty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2600" dirty="0"/>
              <a:t>举例</a:t>
            </a:r>
            <a:r>
              <a:rPr lang="en-US" sz="2600" dirty="0"/>
              <a:t>: </a:t>
            </a:r>
            <a:r>
              <a:rPr lang="zh-CN" altLang="en-US" sz="2600" dirty="0"/>
              <a:t>去机场路上花费的时间</a:t>
            </a:r>
            <a:r>
              <a:rPr lang="en-US" sz="2600" dirty="0"/>
              <a:t>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5722" y="4813149"/>
            <a:ext cx="11517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368" y="42298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7868" y="42298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2368" y="42298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868" y="422983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Calibri"/>
                <a:cs typeface="Calibri"/>
              </a:rPr>
              <a:t>概率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3368" y="3544034"/>
            <a:ext cx="123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7867" y="3544034"/>
            <a:ext cx="109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52368" y="3544034"/>
            <a:ext cx="121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868" y="354403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Calibri"/>
                <a:cs typeface="Calibri"/>
              </a:rPr>
              <a:t>时间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6743700" y="3686253"/>
            <a:ext cx="62865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58100" y="3848833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7546" y="3914853"/>
            <a:ext cx="85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71950" y="3914853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6450" y="3914853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14700" y="376245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2050" y="376245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01382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计算期望最小最大值的代码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14350" y="1828799"/>
            <a:ext cx="4149666" cy="11430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" y="1828799"/>
            <a:ext cx="5372100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kern="0" dirty="0" err="1">
                <a:solidFill>
                  <a:srgbClr val="008000"/>
                </a:solidFill>
                <a:latin typeface="Calibri"/>
                <a:cs typeface="Calibri"/>
              </a:rPr>
              <a:t>sum</a:t>
            </a:r>
            <a:r>
              <a:rPr lang="en-US" sz="2400" kern="0" baseline="-25000" dirty="0" err="1">
                <a:latin typeface="Calibri"/>
                <a:cs typeface="Calibri"/>
              </a:rPr>
              <a:t>a</a:t>
            </a:r>
            <a:r>
              <a:rPr lang="en-US" sz="2400" kern="0" baseline="-25000" dirty="0">
                <a:latin typeface="Calibri"/>
                <a:cs typeface="Calibri"/>
              </a:rPr>
              <a:t> in Action(s) 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baseline="-25000" dirty="0">
                <a:solidFill>
                  <a:srgbClr val="008000"/>
                </a:solidFill>
                <a:latin typeface="Calibri"/>
                <a:cs typeface="Calibri"/>
              </a:rPr>
              <a:t>                </a:t>
            </a:r>
            <a:r>
              <a:rPr lang="en-US" sz="2400" kern="0" dirty="0" err="1">
                <a:solidFill>
                  <a:srgbClr val="008000"/>
                </a:solidFill>
                <a:latin typeface="Calibri"/>
                <a:cs typeface="Calibri"/>
              </a:rPr>
              <a:t>Pr</a:t>
            </a:r>
            <a:r>
              <a:rPr lang="en-US" sz="2400" kern="0" dirty="0">
                <a:solidFill>
                  <a:srgbClr val="008000"/>
                </a:solidFill>
                <a:latin typeface="Calibri"/>
                <a:cs typeface="Calibri"/>
              </a:rPr>
              <a:t>(a) 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* value(Result(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400" kern="0" dirty="0">
              <a:solidFill>
                <a:srgbClr val="9B01FF"/>
              </a:solidFill>
              <a:latin typeface="Calibri"/>
              <a:cs typeface="Calibri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72100" y="3581400"/>
            <a:ext cx="811484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355080" y="3581400"/>
            <a:ext cx="811484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5777842" y="2407920"/>
            <a:ext cx="98298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6760822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6355080" y="1752600"/>
            <a:ext cx="811484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2100" y="3581400"/>
            <a:ext cx="811484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355080" y="3581400"/>
            <a:ext cx="811484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338060" y="3581400"/>
            <a:ext cx="811484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6760822" y="2407920"/>
            <a:ext cx="98298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5657849" y="2667000"/>
            <a:ext cx="10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199" y="2895600"/>
            <a:ext cx="10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43749" y="2667000"/>
            <a:ext cx="10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0200" y="4953001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  <p:extLst>
      <p:ext uri="{BB962C8B-B14F-4D97-AF65-F5344CB8AC3E}">
        <p14:creationId xmlns:p14="http://schemas.microsoft.com/office/powerpoint/2010/main" val="4741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314450" y="2011680"/>
            <a:ext cx="6477000" cy="296037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C2C2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350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73059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2602" y="2371214"/>
            <a:ext cx="3206353" cy="2076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4229101" y="2011680"/>
            <a:ext cx="652463" cy="52197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076450" y="3784600"/>
            <a:ext cx="381000" cy="1187450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2268538" y="3784600"/>
            <a:ext cx="950912" cy="1187450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079625" y="2533650"/>
            <a:ext cx="2475707" cy="1250950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1508125" y="3784600"/>
            <a:ext cx="760413" cy="8223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314450" y="4667250"/>
            <a:ext cx="381000" cy="304800"/>
          </a:xfrm>
          <a:prstGeom prst="rect">
            <a:avLst/>
          </a:prstGeom>
          <a:solidFill>
            <a:srgbClr val="C2C2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4399757" y="2685256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115344" y="3933031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4365625" y="2533651"/>
            <a:ext cx="381000" cy="1235075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3600450" y="3781425"/>
            <a:ext cx="954088" cy="1190625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350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4514850" y="3886200"/>
            <a:ext cx="154305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4542974" y="3784600"/>
            <a:ext cx="11567" cy="84455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000250" y="3371850"/>
            <a:ext cx="533400" cy="5334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4554538" y="3784600"/>
            <a:ext cx="763587" cy="822326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4286250" y="3295650"/>
            <a:ext cx="533400" cy="5334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737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86604"/>
            <a:ext cx="8023860" cy="1450757"/>
          </a:xfrm>
        </p:spPr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</a:t>
            </a:r>
            <a:r>
              <a:rPr lang="zh-CN" altLang="en-US" dirty="0"/>
              <a:t>十五子跳棋</a:t>
            </a:r>
            <a:r>
              <a:rPr lang="en-US" dirty="0"/>
              <a:t>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863327"/>
            <a:ext cx="5257800" cy="45810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zh-CN" altLang="en-US" sz="2300" dirty="0">
                <a:latin typeface="+mn-ea"/>
              </a:rPr>
              <a:t>骰子增加了行动分支数</a:t>
            </a:r>
            <a:r>
              <a:rPr lang="en-US" sz="2300" dirty="0">
                <a:latin typeface="+mn-ea"/>
              </a:rPr>
              <a:t> </a:t>
            </a:r>
            <a:r>
              <a:rPr lang="en-US" sz="2300" i="1" dirty="0">
                <a:latin typeface="+mn-ea"/>
              </a:rPr>
              <a:t>b</a:t>
            </a:r>
            <a:r>
              <a:rPr lang="en-US" sz="2300" dirty="0">
                <a:latin typeface="+mn-ea"/>
              </a:rPr>
              <a:t>: </a:t>
            </a:r>
            <a:r>
              <a:rPr lang="zh-CN" altLang="en-US" sz="2300" dirty="0">
                <a:latin typeface="+mn-ea"/>
              </a:rPr>
              <a:t>两个骰子有</a:t>
            </a:r>
            <a:r>
              <a:rPr lang="en-US" sz="2300" dirty="0">
                <a:latin typeface="+mn-ea"/>
              </a:rPr>
              <a:t>21 </a:t>
            </a:r>
            <a:r>
              <a:rPr lang="zh-CN" altLang="en-US" sz="2300" dirty="0">
                <a:latin typeface="+mn-ea"/>
              </a:rPr>
              <a:t>种不同的结果组合</a:t>
            </a:r>
            <a:endParaRPr lang="en-US" sz="23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en-US" sz="2100" dirty="0">
                <a:latin typeface="+mn-ea"/>
              </a:rPr>
              <a:t>Backgammon </a:t>
            </a:r>
            <a:r>
              <a:rPr lang="en-US" sz="2100" dirty="0">
                <a:latin typeface="+mn-ea"/>
                <a:sym typeface="Symbol" pitchFamily="18" charset="2"/>
              </a:rPr>
              <a:t></a:t>
            </a:r>
            <a:r>
              <a:rPr lang="en-US" sz="2100" dirty="0">
                <a:latin typeface="+mn-ea"/>
              </a:rPr>
              <a:t> 20 </a:t>
            </a:r>
            <a:r>
              <a:rPr lang="zh-CN" altLang="en-US" sz="2100" dirty="0">
                <a:latin typeface="+mn-ea"/>
              </a:rPr>
              <a:t>合法行动 （</a:t>
            </a:r>
            <a:r>
              <a:rPr lang="en-US" altLang="zh-CN" sz="2100" dirty="0">
                <a:latin typeface="+mn-ea"/>
              </a:rPr>
              <a:t>b=20</a:t>
            </a:r>
            <a:r>
              <a:rPr lang="zh-CN" altLang="en-US" sz="2100" dirty="0">
                <a:latin typeface="+mn-ea"/>
              </a:rPr>
              <a:t>）</a:t>
            </a:r>
            <a:endParaRPr lang="en-US" sz="21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en-US" altLang="zh-CN" sz="2100" dirty="0">
                <a:latin typeface="+mn-ea"/>
              </a:rPr>
              <a:t>b </a:t>
            </a:r>
            <a:r>
              <a:rPr lang="zh-CN" altLang="en-US" sz="2100" dirty="0">
                <a:latin typeface="+mn-ea"/>
              </a:rPr>
              <a:t>有时可能达到</a:t>
            </a:r>
            <a:r>
              <a:rPr lang="en-US" altLang="zh-CN" sz="2100" dirty="0">
                <a:latin typeface="+mn-ea"/>
              </a:rPr>
              <a:t>4000</a:t>
            </a:r>
            <a:r>
              <a:rPr lang="zh-CN" altLang="en-US" sz="2100" dirty="0">
                <a:latin typeface="+mn-ea"/>
              </a:rPr>
              <a:t>，当两个骰子数相同时候（该游戏的一个规则）</a:t>
            </a:r>
            <a:endParaRPr lang="en-US" sz="2100" baseline="30000" dirty="0">
              <a:latin typeface="+mn-ea"/>
            </a:endParaRPr>
          </a:p>
          <a:p>
            <a:pPr lvl="4">
              <a:lnSpc>
                <a:spcPct val="110000"/>
              </a:lnSpc>
            </a:pPr>
            <a:endParaRPr lang="en-US" sz="13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300" dirty="0">
                <a:latin typeface="+mn-ea"/>
              </a:rPr>
              <a:t>当搜索深度增加</a:t>
            </a:r>
            <a:r>
              <a:rPr lang="en-US" sz="2300" dirty="0">
                <a:latin typeface="+mn-ea"/>
              </a:rPr>
              <a:t>, </a:t>
            </a:r>
            <a:r>
              <a:rPr lang="zh-CN" altLang="en-US" sz="2300" dirty="0">
                <a:latin typeface="+mn-ea"/>
              </a:rPr>
              <a:t>走到一个给定的搜索节点的概率在变小</a:t>
            </a:r>
            <a:endParaRPr lang="en-US" sz="23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100" dirty="0">
                <a:latin typeface="+mn-ea"/>
              </a:rPr>
              <a:t>所以此时搜索的意义变小</a:t>
            </a:r>
            <a:endParaRPr lang="en-US" sz="21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100" dirty="0">
                <a:latin typeface="+mn-ea"/>
              </a:rPr>
              <a:t>因此限制搜索深度变得可行</a:t>
            </a:r>
            <a:endParaRPr lang="en-US" sz="2100" dirty="0">
              <a:latin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 sz="2100" dirty="0">
                <a:latin typeface="+mn-ea"/>
              </a:rPr>
              <a:t>但是剪枝变得比以前有所复杂</a:t>
            </a:r>
            <a:r>
              <a:rPr lang="en-US" sz="2100" dirty="0">
                <a:latin typeface="+mn-ea"/>
              </a:rPr>
              <a:t>…</a:t>
            </a:r>
          </a:p>
          <a:p>
            <a:pPr lvl="4">
              <a:lnSpc>
                <a:spcPct val="110000"/>
              </a:lnSpc>
            </a:pPr>
            <a:endParaRPr lang="en-US" sz="1300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300" dirty="0">
                <a:latin typeface="+mn-ea"/>
              </a:rPr>
              <a:t>历史上的人工智能程序</a:t>
            </a:r>
            <a:r>
              <a:rPr lang="en-US" sz="2300" dirty="0">
                <a:latin typeface="+mn-ea"/>
              </a:rPr>
              <a:t>: </a:t>
            </a:r>
            <a:r>
              <a:rPr lang="en-US" sz="2300" dirty="0" err="1">
                <a:latin typeface="+mn-ea"/>
              </a:rPr>
              <a:t>TDGammon</a:t>
            </a:r>
            <a:r>
              <a:rPr lang="en-US" sz="2300" dirty="0">
                <a:latin typeface="+mn-ea"/>
              </a:rPr>
              <a:t> </a:t>
            </a:r>
            <a:r>
              <a:rPr lang="zh-CN" altLang="en-US" sz="2300" dirty="0">
                <a:latin typeface="+mn-ea"/>
              </a:rPr>
              <a:t>仅用步长为</a:t>
            </a:r>
            <a:r>
              <a:rPr lang="en-US" altLang="zh-CN" sz="2300" dirty="0">
                <a:latin typeface="+mn-ea"/>
              </a:rPr>
              <a:t>2</a:t>
            </a:r>
            <a:r>
              <a:rPr lang="zh-CN" altLang="en-US" sz="2300" dirty="0">
                <a:latin typeface="+mn-ea"/>
              </a:rPr>
              <a:t>的搜索</a:t>
            </a:r>
            <a:r>
              <a:rPr lang="en-US" sz="2300" dirty="0">
                <a:latin typeface="+mn-ea"/>
              </a:rPr>
              <a:t> + </a:t>
            </a:r>
            <a:r>
              <a:rPr lang="zh-CN" altLang="en-US" sz="2300" dirty="0">
                <a:latin typeface="+mn-ea"/>
              </a:rPr>
              <a:t>非常好的评估函数</a:t>
            </a:r>
            <a:r>
              <a:rPr lang="en-US" sz="2300" dirty="0">
                <a:latin typeface="+mn-ea"/>
              </a:rPr>
              <a:t> + </a:t>
            </a:r>
            <a:r>
              <a:rPr lang="zh-CN" altLang="en-US" sz="2300" dirty="0">
                <a:latin typeface="+mn-ea"/>
              </a:rPr>
              <a:t>增强学习法，成就了世界冠军级的游戏水平。</a:t>
            </a:r>
            <a:r>
              <a:rPr lang="en-US" sz="2300" dirty="0">
                <a:latin typeface="+mn-ea"/>
              </a:rPr>
              <a:t> </a:t>
            </a:r>
            <a:br>
              <a:rPr lang="en-US" sz="1800" dirty="0">
                <a:latin typeface="+mn-ea"/>
              </a:rPr>
            </a:br>
            <a:endParaRPr lang="en-US" sz="750" dirty="0"/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2000250"/>
            <a:ext cx="3171825" cy="2114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00750" y="5769917"/>
            <a:ext cx="3086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Calibri" pitchFamily="34" charset="0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228900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057400" y="2414952"/>
            <a:ext cx="49149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Utility值与决策的关系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4191000"/>
            <a:ext cx="9144000" cy="2362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400" dirty="0"/>
              <a:t>在最小最大值决策中，评估函数</a:t>
            </a:r>
            <a:r>
              <a:rPr lang="zh-CN" altLang="en-US" dirty="0"/>
              <a:t>单调递增变化不影响决策结果</a:t>
            </a:r>
            <a:endParaRPr lang="en-US" sz="2400" dirty="0"/>
          </a:p>
          <a:p>
            <a:pPr lvl="1"/>
            <a:r>
              <a:rPr lang="zh-CN" altLang="en-US" sz="2400" dirty="0"/>
              <a:t>只要好的状态结果有高的评估值</a:t>
            </a:r>
            <a:endParaRPr lang="en-US" sz="2400" dirty="0"/>
          </a:p>
          <a:p>
            <a:pPr lvl="2"/>
            <a:endParaRPr lang="en-US" sz="1600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400" dirty="0"/>
              <a:t>期望最小最大值，决策结果不受评估值的正</a:t>
            </a:r>
            <a:r>
              <a:rPr lang="zh-CN" altLang="en-US" dirty="0"/>
              <a:t>仿射变换影响</a:t>
            </a:r>
            <a:endParaRPr lang="en-US" altLang="zh-CN" dirty="0"/>
          </a:p>
          <a:p>
            <a:pPr lvl="1"/>
            <a:r>
              <a:rPr lang="zh-CN" altLang="en-US" sz="2000" dirty="0"/>
              <a:t>获胜概率高的状态，其对应的评估值也应该大</a:t>
            </a:r>
            <a:endParaRPr lang="en-US" sz="2400" dirty="0"/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2222897" y="2832497"/>
            <a:ext cx="247650" cy="2214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1828800" y="3067050"/>
            <a:ext cx="3429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2885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1994297" y="2825354"/>
            <a:ext cx="247650" cy="2357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3494484" y="2799160"/>
            <a:ext cx="247650" cy="2500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3028950" y="3048000"/>
            <a:ext cx="40005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543300" y="3048000"/>
            <a:ext cx="40005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3237310" y="2792017"/>
            <a:ext cx="247650" cy="2643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3061097" y="1930003"/>
            <a:ext cx="228600" cy="635794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2422922" y="1946673"/>
            <a:ext cx="247650" cy="6215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2686050" y="1752600"/>
            <a:ext cx="3429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343400" y="2971800"/>
            <a:ext cx="590342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5537597" y="2832497"/>
            <a:ext cx="247650" cy="2214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5143500" y="3067050"/>
            <a:ext cx="3429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554355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5308997" y="2825354"/>
            <a:ext cx="247650" cy="2357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6809184" y="2799160"/>
            <a:ext cx="247650" cy="2500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071687" y="2362200"/>
            <a:ext cx="4900613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6343650" y="3048000"/>
            <a:ext cx="40005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6858000" y="3048000"/>
            <a:ext cx="40005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6552010" y="2792017"/>
            <a:ext cx="247650" cy="2643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6375797" y="1930003"/>
            <a:ext cx="228600" cy="6357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5737622" y="1946672"/>
            <a:ext cx="247650" cy="621506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6000750" y="1752600"/>
            <a:ext cx="3429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4090848" y="3505200"/>
            <a:ext cx="2367102" cy="533400"/>
          </a:xfrm>
          <a:prstGeom prst="wedgeRoundRectCallout">
            <a:avLst>
              <a:gd name="adj1" fmla="val -14794"/>
              <a:gd name="adj2" fmla="val 8965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x&gt;y =&gt; f(x)&gt;f(y)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6643687" y="3657600"/>
            <a:ext cx="2605675" cy="533400"/>
          </a:xfrm>
          <a:prstGeom prst="wedgeRoundRectCallout">
            <a:avLst>
              <a:gd name="adj1" fmla="val -46369"/>
              <a:gd name="adj2" fmla="val 281373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8000"/>
                </a:solidFill>
              </a:rPr>
              <a:t>f(x) = </a:t>
            </a:r>
            <a:r>
              <a:rPr lang="en-US" dirty="0" err="1">
                <a:solidFill>
                  <a:srgbClr val="008000"/>
                </a:solidFill>
              </a:rPr>
              <a:t>Ax+B</a:t>
            </a:r>
            <a:r>
              <a:rPr lang="en-US" dirty="0">
                <a:solidFill>
                  <a:srgbClr val="008000"/>
                </a:solidFill>
              </a:rPr>
              <a:t> where A&gt;0 </a:t>
            </a:r>
          </a:p>
        </p:txBody>
      </p:sp>
    </p:spTree>
    <p:extLst>
      <p:ext uri="{BB962C8B-B14F-4D97-AF65-F5344CB8AC3E}">
        <p14:creationId xmlns:p14="http://schemas.microsoft.com/office/powerpoint/2010/main" val="15010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  <p:bldP spid="3" grpId="0" animBg="1"/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总结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6140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/>
              <a:t>博弈（游戏）</a:t>
            </a:r>
            <a:r>
              <a:rPr lang="en-US" sz="2800" dirty="0"/>
              <a:t> </a:t>
            </a:r>
            <a:r>
              <a:rPr lang="zh-CN" altLang="en-US" sz="2800" dirty="0"/>
              <a:t>当找到最优解是不可能的时候，需要行动上的决策</a:t>
            </a:r>
            <a:endParaRPr lang="en-US" sz="2800" dirty="0"/>
          </a:p>
          <a:p>
            <a:pPr lvl="1">
              <a:lnSpc>
                <a:spcPct val="120000"/>
              </a:lnSpc>
            </a:pPr>
            <a:r>
              <a:rPr lang="zh-CN" altLang="en-US" sz="2600" dirty="0">
                <a:latin typeface="+mn-ea"/>
              </a:rPr>
              <a:t>限制深度搜索，和近似评估函数</a:t>
            </a:r>
            <a:endParaRPr lang="en-US" sz="2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/>
              <a:t>博弈（游戏）</a:t>
            </a:r>
            <a:r>
              <a:rPr lang="en-US" sz="2800" dirty="0"/>
              <a:t> </a:t>
            </a:r>
            <a:r>
              <a:rPr lang="zh-CN" altLang="en-US" sz="2800" dirty="0"/>
              <a:t>决策存在有效率的搜索计算</a:t>
            </a:r>
            <a:endParaRPr lang="en-US" sz="2800" dirty="0"/>
          </a:p>
          <a:p>
            <a:pPr lvl="1">
              <a:lnSpc>
                <a:spcPct val="120000"/>
              </a:lnSpc>
            </a:pPr>
            <a:r>
              <a:rPr lang="en-US" sz="2900" dirty="0">
                <a:latin typeface="+mn-ea"/>
              </a:rPr>
              <a:t>Alpha-beta </a:t>
            </a:r>
            <a:r>
              <a:rPr lang="zh-CN" altLang="en-US" sz="2900" dirty="0">
                <a:latin typeface="+mn-ea"/>
              </a:rPr>
              <a:t>剪枝</a:t>
            </a:r>
            <a:endParaRPr lang="en-US" sz="29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/>
              <a:t>在博弈游戏上的探索产生了重要的研究思想</a:t>
            </a:r>
            <a:endParaRPr lang="en-US" sz="2800" dirty="0"/>
          </a:p>
          <a:p>
            <a:pPr lvl="1">
              <a:lnSpc>
                <a:spcPct val="120000"/>
              </a:lnSpc>
            </a:pPr>
            <a:r>
              <a:rPr lang="zh-CN" altLang="en-US" sz="2400" dirty="0"/>
              <a:t>增强式学习 </a:t>
            </a:r>
            <a:r>
              <a:rPr lang="en-US" altLang="zh-CN" sz="2400" dirty="0"/>
              <a:t>Reinforcement learning </a:t>
            </a:r>
            <a:r>
              <a:rPr lang="en-US" sz="2400" dirty="0"/>
              <a:t>(</a:t>
            </a:r>
            <a:r>
              <a:rPr lang="zh-CN" altLang="en-US" sz="2400" dirty="0"/>
              <a:t>国际跳棋</a:t>
            </a:r>
            <a:r>
              <a:rPr lang="en-US" sz="2400" dirty="0"/>
              <a:t>)</a:t>
            </a:r>
          </a:p>
          <a:p>
            <a:pPr lvl="1">
              <a:lnSpc>
                <a:spcPct val="120000"/>
              </a:lnSpc>
            </a:pPr>
            <a:r>
              <a:rPr lang="zh-CN" altLang="en-US" sz="2400" dirty="0"/>
              <a:t>迭代加深 </a:t>
            </a:r>
            <a:r>
              <a:rPr lang="en-US" altLang="zh-CN" sz="2400" dirty="0"/>
              <a:t>Iterative deepening </a:t>
            </a:r>
            <a:r>
              <a:rPr lang="en-US" sz="2400" dirty="0"/>
              <a:t>(</a:t>
            </a:r>
            <a:r>
              <a:rPr lang="zh-CN" altLang="en-US" sz="2400" dirty="0"/>
              <a:t>国际象棋</a:t>
            </a:r>
            <a:r>
              <a:rPr lang="en-US" sz="2400" dirty="0"/>
              <a:t>)</a:t>
            </a:r>
          </a:p>
          <a:p>
            <a:pPr lvl="1">
              <a:lnSpc>
                <a:spcPct val="120000"/>
              </a:lnSpc>
            </a:pPr>
            <a:r>
              <a:rPr lang="zh-CN" altLang="en-US" sz="2400" dirty="0"/>
              <a:t>合理的元推理 </a:t>
            </a:r>
            <a:r>
              <a:rPr lang="en-US" altLang="zh-CN" sz="2400" dirty="0"/>
              <a:t>Rational </a:t>
            </a:r>
            <a:r>
              <a:rPr lang="en-US" altLang="zh-CN" sz="2400" dirty="0" err="1"/>
              <a:t>metareasoning</a:t>
            </a:r>
            <a:r>
              <a:rPr lang="en-US" altLang="zh-CN" sz="2400" dirty="0"/>
              <a:t> </a:t>
            </a:r>
            <a:r>
              <a:rPr lang="en-US" sz="2400" dirty="0"/>
              <a:t>(</a:t>
            </a:r>
            <a:r>
              <a:rPr lang="zh-CN" altLang="en-US" sz="2400" dirty="0"/>
              <a:t>奥赛罗棋</a:t>
            </a:r>
            <a:r>
              <a:rPr lang="en-US" sz="2400" dirty="0"/>
              <a:t>)</a:t>
            </a:r>
          </a:p>
          <a:p>
            <a:pPr lvl="1">
              <a:lnSpc>
                <a:spcPct val="120000"/>
              </a:lnSpc>
            </a:pPr>
            <a:r>
              <a:rPr lang="zh-CN" altLang="en-US" sz="2400" dirty="0"/>
              <a:t>蒙特卡罗树搜索 </a:t>
            </a:r>
            <a:r>
              <a:rPr lang="en-US" altLang="zh-CN" sz="2400" dirty="0"/>
              <a:t>Monte Carlo tree search </a:t>
            </a:r>
            <a:r>
              <a:rPr lang="en-US" sz="2400" dirty="0"/>
              <a:t>(</a:t>
            </a:r>
            <a:r>
              <a:rPr lang="zh-CN" altLang="en-US" sz="2400" dirty="0"/>
              <a:t>围棋</a:t>
            </a:r>
            <a:r>
              <a:rPr lang="en-US" sz="2400" dirty="0"/>
              <a:t>)</a:t>
            </a:r>
          </a:p>
          <a:p>
            <a:pPr lvl="1">
              <a:lnSpc>
                <a:spcPct val="120000"/>
              </a:lnSpc>
            </a:pPr>
            <a:r>
              <a:rPr lang="zh-CN" altLang="en-US" sz="2400" dirty="0"/>
              <a:t>经济学中关于部分信息可知的博弈方法</a:t>
            </a:r>
            <a:r>
              <a:rPr lang="en-US" sz="2400" dirty="0"/>
              <a:t> (</a:t>
            </a:r>
            <a:r>
              <a:rPr lang="zh-CN" altLang="en-US" sz="2400" dirty="0"/>
              <a:t>纸牌</a:t>
            </a:r>
            <a:r>
              <a:rPr lang="en-US" sz="2400" dirty="0"/>
              <a:t>)</a:t>
            </a:r>
          </a:p>
          <a:p>
            <a:r>
              <a:rPr lang="zh-CN" altLang="en-US" sz="2800" dirty="0"/>
              <a:t>视屏游戏中的决策问题，仍是巨大的挑战</a:t>
            </a:r>
            <a:r>
              <a:rPr lang="en-US" sz="2800" dirty="0"/>
              <a:t> ! (</a:t>
            </a:r>
            <a:r>
              <a:rPr lang="zh-CN" altLang="en-US" sz="2800" dirty="0"/>
              <a:t>搜索空间庞大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b = 10</a:t>
            </a:r>
            <a:r>
              <a:rPr lang="en-US" sz="2400" baseline="30000" dirty="0"/>
              <a:t>500</a:t>
            </a:r>
            <a:r>
              <a:rPr lang="en-US" sz="2400" dirty="0"/>
              <a:t>, |S| = 10</a:t>
            </a:r>
            <a:r>
              <a:rPr lang="en-US" sz="2400" baseline="30000" dirty="0"/>
              <a:t>4000</a:t>
            </a:r>
            <a:r>
              <a:rPr lang="en-US" sz="2400" dirty="0"/>
              <a:t>, m = 10,000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14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1D8EC4-8163-48C9-89D6-8555E98A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42FFA30-C06A-4670-BFF2-0E01610B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altLang="zh-CN" sz="3100">
              <a:solidFill>
                <a:srgbClr val="FFFFFF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F30ED48-155C-45D9-A302-21D37B9D2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6579"/>
            <a:ext cx="8984608" cy="24707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7C6C2A-33C4-4D5D-8EB1-A8803DCB7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221F79-2578-4663-A9AA-B260B3FD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63" y="3728140"/>
            <a:ext cx="3642277" cy="26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1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2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97DF01A-82DC-4378-BA01-F8DF61481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19" y="621745"/>
            <a:ext cx="9041881" cy="2034423"/>
          </a:xfrm>
          <a:prstGeom prst="rect">
            <a:avLst/>
          </a:prstGeom>
        </p:spPr>
      </p:pic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8">
            <a:extLst>
              <a:ext uri="{FF2B5EF4-FFF2-40B4-BE49-F238E27FC236}">
                <a16:creationId xmlns:a16="http://schemas.microsoft.com/office/drawing/2014/main" id="{D841E764-4629-49E0-994A-6F92FEFB9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35077-9890-4CC8-9792-28743EBFE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B43565-6A5E-47D5-99C8-33F08F76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9" y="3382408"/>
            <a:ext cx="8889815" cy="20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7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41803C-F8C0-4287-B792-102A322A2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520512-FF6D-461A-A6CF-14AE94D20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0" y="1357409"/>
            <a:ext cx="8969760" cy="9766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7A2F83-A55A-4751-9B73-4B8C22262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" y="3111044"/>
            <a:ext cx="8830994" cy="14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425"/>
            <a:ext cx="8893277" cy="822961"/>
          </a:xfrm>
        </p:spPr>
        <p:txBody>
          <a:bodyPr/>
          <a:lstStyle/>
          <a:p>
            <a:r>
              <a:rPr lang="zh-CN" altLang="en-US" dirty="0"/>
              <a:t>视屏展示：神秘的</a:t>
            </a:r>
            <a:r>
              <a:rPr lang="en-US" dirty="0"/>
              <a:t>Pacman</a:t>
            </a:r>
            <a:r>
              <a:rPr lang="zh-CN" altLang="en-US" dirty="0"/>
              <a:t>智能体</a:t>
            </a:r>
            <a:endParaRPr lang="en-US" dirty="0"/>
          </a:p>
        </p:txBody>
      </p:sp>
      <p:pic>
        <p:nvPicPr>
          <p:cNvPr id="5" name="Mystery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227" y="1766015"/>
            <a:ext cx="6879894" cy="42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E51A27D-53CA-445B-A0BA-D8D4E42529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211687"/>
              </p:ext>
            </p:extLst>
          </p:nvPr>
        </p:nvGraphicFramePr>
        <p:xfrm>
          <a:off x="1859572" y="2661723"/>
          <a:ext cx="5424855" cy="3561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336">
                  <a:extLst>
                    <a:ext uri="{9D8B030D-6E8A-4147-A177-3AD203B41FA5}">
                      <a16:colId xmlns:a16="http://schemas.microsoft.com/office/drawing/2014/main" val="59497660"/>
                    </a:ext>
                  </a:extLst>
                </a:gridCol>
                <a:gridCol w="2004646">
                  <a:extLst>
                    <a:ext uri="{9D8B030D-6E8A-4147-A177-3AD203B41FA5}">
                      <a16:colId xmlns:a16="http://schemas.microsoft.com/office/drawing/2014/main" val="876122589"/>
                    </a:ext>
                  </a:extLst>
                </a:gridCol>
                <a:gridCol w="1973873">
                  <a:extLst>
                    <a:ext uri="{9D8B030D-6E8A-4147-A177-3AD203B41FA5}">
                      <a16:colId xmlns:a16="http://schemas.microsoft.com/office/drawing/2014/main" val="2798690006"/>
                    </a:ext>
                  </a:extLst>
                </a:gridCol>
              </a:tblGrid>
              <a:tr h="9415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One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Two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57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One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-1, 1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1, -1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85770"/>
                  </a:ext>
                </a:extLst>
              </a:tr>
              <a:tr h="9415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Two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1, -1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</a:pPr>
                      <a:r>
                        <a:rPr lang="en-US" altLang="zh-CN" sz="2800" kern="1200" baseline="0" dirty="0"/>
                        <a:t>0, 0</a:t>
                      </a:r>
                      <a:endParaRPr lang="zh-CN" altLang="en-US" sz="2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09498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86CAF0C-3E96-4594-A6EB-736505A1F7AB}"/>
              </a:ext>
            </a:extLst>
          </p:cNvPr>
          <p:cNvSpPr txBox="1"/>
          <p:nvPr/>
        </p:nvSpPr>
        <p:spPr>
          <a:xfrm>
            <a:off x="4167555" y="1881554"/>
            <a:ext cx="209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Bob</a:t>
            </a:r>
            <a:endParaRPr lang="zh-CN" altLang="en-US" sz="3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C0614F-2A43-4A48-A582-E1F00FBA23D9}"/>
              </a:ext>
            </a:extLst>
          </p:cNvPr>
          <p:cNvSpPr txBox="1"/>
          <p:nvPr/>
        </p:nvSpPr>
        <p:spPr>
          <a:xfrm>
            <a:off x="123093" y="4216007"/>
            <a:ext cx="159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/>
            </a:lvl1pPr>
          </a:lstStyle>
          <a:p>
            <a:r>
              <a:rPr lang="en-US" altLang="zh-CN" dirty="0"/>
              <a:t>Alice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240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游戏类型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400" dirty="0"/>
              <a:t>描述角度</a:t>
            </a:r>
            <a:endParaRPr kumimoji="1" lang="en-US" altLang="zh-CN" sz="2400" dirty="0"/>
          </a:p>
          <a:p>
            <a:pPr lvl="1"/>
            <a:r>
              <a:rPr kumimoji="1" lang="zh-CN" altLang="en-US" sz="2000" dirty="0"/>
              <a:t>环境变换确定的，或不确定的？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信息完全可观察的？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一个，两个，或多个玩家？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轮流的，或是即时的？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零和的？</a:t>
            </a:r>
            <a:endParaRPr kumimoji="1" lang="en-US" altLang="zh-CN" sz="2000" dirty="0"/>
          </a:p>
          <a:p>
            <a:r>
              <a:rPr kumimoji="1" lang="zh-CN" altLang="en-US" sz="2400" dirty="0"/>
              <a:t>算法的目的是计算一个依情况而定的行动计划（策略），为每一个可能的事件推荐一个相应的行动。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0590" y="1524000"/>
            <a:ext cx="3981944" cy="2224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3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099814" cy="1450757"/>
          </a:xfrm>
        </p:spPr>
        <p:txBody>
          <a:bodyPr/>
          <a:lstStyle/>
          <a:p>
            <a:r>
              <a:rPr kumimoji="1" lang="zh-CN" altLang="en-US" dirty="0"/>
              <a:t>人工智能所研究的“标准的”游戏比赛（</a:t>
            </a:r>
            <a:r>
              <a:rPr kumimoji="1" lang="en-US" altLang="zh-CN" dirty="0"/>
              <a:t>games</a:t>
            </a:r>
            <a:r>
              <a:rPr kumimoji="1" lang="zh-CN" altLang="en-US" dirty="0"/>
              <a:t>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5734"/>
            <a:ext cx="7543801" cy="4023360"/>
          </a:xfrm>
        </p:spPr>
        <p:txBody>
          <a:bodyPr/>
          <a:lstStyle/>
          <a:p>
            <a:r>
              <a:rPr kumimoji="1" lang="zh-CN" altLang="en-US" dirty="0"/>
              <a:t>标准的游戏是，确定的，全局可观察的，轮流行动的，两人的，零和的。</a:t>
            </a:r>
            <a:endParaRPr kumimoji="1" lang="en-US" altLang="zh-CN" dirty="0"/>
          </a:p>
          <a:p>
            <a:r>
              <a:rPr kumimoji="1" lang="zh-CN" altLang="en-US" dirty="0"/>
              <a:t>游戏问题的模型建立：</a:t>
            </a:r>
            <a:endParaRPr kumimoji="1" lang="en-US" altLang="zh-CN" dirty="0"/>
          </a:p>
          <a:p>
            <a:pPr lvl="1"/>
            <a:r>
              <a:rPr lang="zh-CN" altLang="en-US" sz="2400" dirty="0"/>
              <a:t>初始状态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BD00B0"/>
                </a:solidFill>
              </a:rPr>
              <a:t>s</a:t>
            </a:r>
            <a:r>
              <a:rPr lang="en-US" altLang="zh-CN" sz="2400" baseline="-25000" dirty="0">
                <a:solidFill>
                  <a:srgbClr val="BD00B0"/>
                </a:solidFill>
              </a:rPr>
              <a:t>0</a:t>
            </a:r>
            <a:endParaRPr lang="en-US" altLang="zh-CN" sz="2400" dirty="0">
              <a:solidFill>
                <a:srgbClr val="BD00B0"/>
              </a:solidFill>
            </a:endParaRPr>
          </a:p>
          <a:p>
            <a:pPr lvl="1"/>
            <a:r>
              <a:rPr lang="zh-CN" altLang="en-US" sz="2400" dirty="0"/>
              <a:t>玩家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BD00B0"/>
                </a:solidFill>
              </a:rPr>
              <a:t>Player(s) </a:t>
            </a:r>
            <a:r>
              <a:rPr lang="zh-CN" altLang="en-US" sz="2400" dirty="0"/>
              <a:t>显示在当前状态轮到哪一个玩家行动</a:t>
            </a:r>
            <a:endParaRPr lang="en-US" altLang="zh-CN" sz="2400" dirty="0"/>
          </a:p>
          <a:p>
            <a:pPr lvl="1"/>
            <a:r>
              <a:rPr lang="zh-CN" altLang="en-US" sz="2400" dirty="0"/>
              <a:t>行动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BD00B0"/>
                </a:solidFill>
              </a:rPr>
              <a:t>Actions(s) </a:t>
            </a:r>
            <a:r>
              <a:rPr lang="zh-CN" altLang="en-US" sz="2400" dirty="0"/>
              <a:t>当前轮次的玩家可能的移动</a:t>
            </a:r>
            <a:endParaRPr lang="en-US" altLang="zh-CN" sz="2400" dirty="0"/>
          </a:p>
          <a:p>
            <a:pPr lvl="1"/>
            <a:r>
              <a:rPr lang="zh-CN" altLang="en-US" sz="2400" dirty="0"/>
              <a:t>状态转换模型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BD00B0"/>
                </a:solidFill>
              </a:rPr>
              <a:t>Result(</a:t>
            </a:r>
            <a:r>
              <a:rPr lang="en-US" altLang="zh-CN" sz="2400" dirty="0" err="1">
                <a:solidFill>
                  <a:srgbClr val="BD00B0"/>
                </a:solidFill>
              </a:rPr>
              <a:t>s,a</a:t>
            </a:r>
            <a:r>
              <a:rPr lang="en-US" altLang="zh-CN" sz="2400" dirty="0">
                <a:solidFill>
                  <a:srgbClr val="BD00B0"/>
                </a:solidFill>
              </a:rPr>
              <a:t>)</a:t>
            </a:r>
            <a:endParaRPr lang="en-US" altLang="zh-CN" sz="2400" dirty="0">
              <a:solidFill>
                <a:srgbClr val="BD00B0"/>
              </a:solidFill>
              <a:sym typeface="Symbol" pitchFamily="18" charset="2"/>
            </a:endParaRPr>
          </a:p>
          <a:p>
            <a:pPr lvl="1"/>
            <a:r>
              <a:rPr lang="zh-CN" altLang="en-US" sz="2400" dirty="0">
                <a:sym typeface="Symbol" pitchFamily="18" charset="2"/>
              </a:rPr>
              <a:t>终局状态检测</a:t>
            </a:r>
            <a:r>
              <a:rPr lang="en-US" altLang="zh-CN" sz="2400" dirty="0">
                <a:sym typeface="Symbol" pitchFamily="18" charset="2"/>
              </a:rPr>
              <a:t>: </a:t>
            </a:r>
            <a:r>
              <a:rPr lang="en-US" altLang="zh-CN" sz="2400" dirty="0">
                <a:solidFill>
                  <a:srgbClr val="BD00B0"/>
                </a:solidFill>
                <a:sym typeface="Symbol" pitchFamily="18" charset="2"/>
              </a:rPr>
              <a:t>Terminal-Test(s)</a:t>
            </a:r>
            <a:r>
              <a:rPr lang="zh-CN" altLang="en-US" sz="2400" dirty="0">
                <a:solidFill>
                  <a:srgbClr val="BD00B0"/>
                </a:solidFill>
                <a:sym typeface="Symbol" pitchFamily="18" charset="2"/>
              </a:rPr>
              <a:t> </a:t>
            </a:r>
            <a:r>
              <a:rPr lang="zh-CN" altLang="en-US" sz="2400" dirty="0">
                <a:sym typeface="Symbol" pitchFamily="18" charset="2"/>
              </a:rPr>
              <a:t>是否是终局</a:t>
            </a:r>
            <a:endParaRPr lang="en-US" altLang="zh-CN" sz="2400" dirty="0">
              <a:solidFill>
                <a:srgbClr val="BD00B0"/>
              </a:solidFill>
              <a:sym typeface="Symbol" pitchFamily="18" charset="2"/>
            </a:endParaRPr>
          </a:p>
          <a:p>
            <a:pPr lvl="1"/>
            <a:r>
              <a:rPr lang="zh-CN" altLang="en-US" sz="2400" dirty="0">
                <a:sym typeface="Symbol" pitchFamily="18" charset="2"/>
              </a:rPr>
              <a:t>终局得分</a:t>
            </a:r>
            <a:r>
              <a:rPr lang="en-US" altLang="zh-CN" sz="2400" dirty="0">
                <a:sym typeface="Symbol" pitchFamily="18" charset="2"/>
              </a:rPr>
              <a:t>: </a:t>
            </a:r>
            <a:r>
              <a:rPr lang="en-US" altLang="zh-CN" sz="2400" dirty="0">
                <a:solidFill>
                  <a:srgbClr val="BD00B0"/>
                </a:solidFill>
                <a:sym typeface="Symbol" pitchFamily="18" charset="2"/>
              </a:rPr>
              <a:t>Utility(</a:t>
            </a:r>
            <a:r>
              <a:rPr lang="en-US" altLang="zh-CN" sz="2400" dirty="0" err="1">
                <a:solidFill>
                  <a:srgbClr val="BD00B0"/>
                </a:solidFill>
                <a:sym typeface="Symbol" pitchFamily="18" charset="2"/>
              </a:rPr>
              <a:t>s,p</a:t>
            </a:r>
            <a:r>
              <a:rPr lang="en-US" altLang="zh-CN" sz="2400" dirty="0">
                <a:solidFill>
                  <a:srgbClr val="BD00B0"/>
                </a:solidFill>
                <a:sym typeface="Symbol" pitchFamily="18" charset="2"/>
              </a:rPr>
              <a:t>) </a:t>
            </a:r>
            <a:r>
              <a:rPr lang="zh-CN" altLang="en-US" sz="2400" dirty="0">
                <a:sym typeface="Symbol" pitchFamily="18" charset="2"/>
              </a:rPr>
              <a:t>玩家</a:t>
            </a:r>
            <a:r>
              <a:rPr lang="en-US" altLang="zh-CN" sz="2400" dirty="0">
                <a:sym typeface="Symbol" pitchFamily="18" charset="2"/>
              </a:rPr>
              <a:t> </a:t>
            </a:r>
            <a:r>
              <a:rPr lang="en-US" altLang="zh-CN" sz="2400" dirty="0">
                <a:solidFill>
                  <a:srgbClr val="BD00B0"/>
                </a:solidFill>
                <a:sym typeface="Symbol" pitchFamily="18" charset="2"/>
              </a:rPr>
              <a:t>p</a:t>
            </a:r>
            <a:r>
              <a:rPr lang="zh-CN" altLang="en-US" sz="2400" dirty="0">
                <a:solidFill>
                  <a:srgbClr val="BD00B0"/>
                </a:solidFill>
                <a:sym typeface="Symbol" pitchFamily="18" charset="2"/>
              </a:rPr>
              <a:t> </a:t>
            </a:r>
            <a:r>
              <a:rPr lang="zh-CN" altLang="en-US" sz="2400" dirty="0">
                <a:solidFill>
                  <a:srgbClr val="292934"/>
                </a:solidFill>
                <a:sym typeface="Symbol" pitchFamily="18" charset="2"/>
              </a:rPr>
              <a:t>的得分</a:t>
            </a:r>
            <a:endParaRPr lang="en-US" altLang="zh-CN" sz="2400" dirty="0">
              <a:solidFill>
                <a:srgbClr val="292934"/>
              </a:solidFill>
              <a:sym typeface="Symbol" pitchFamily="18" charset="2"/>
            </a:endParaRPr>
          </a:p>
          <a:p>
            <a:pPr lvl="2"/>
            <a:r>
              <a:rPr lang="zh-CN" altLang="en-US" sz="2000" dirty="0">
                <a:sym typeface="Symbol" pitchFamily="18" charset="2"/>
              </a:rPr>
              <a:t>或只用</a:t>
            </a:r>
            <a:r>
              <a:rPr lang="en-US" altLang="zh-CN" sz="2000" dirty="0">
                <a:sym typeface="Symbol" pitchFamily="18" charset="2"/>
              </a:rPr>
              <a:t> </a:t>
            </a:r>
            <a:r>
              <a:rPr lang="en-US" altLang="zh-CN" sz="2000" dirty="0">
                <a:solidFill>
                  <a:srgbClr val="BD00B0"/>
                </a:solidFill>
                <a:sym typeface="Symbol" pitchFamily="18" charset="2"/>
              </a:rPr>
              <a:t>Utility(s) </a:t>
            </a:r>
            <a:r>
              <a:rPr lang="zh-CN" altLang="en-US" sz="2000" dirty="0">
                <a:solidFill>
                  <a:srgbClr val="000000"/>
                </a:solidFill>
                <a:sym typeface="Symbol" pitchFamily="18" charset="2"/>
              </a:rPr>
              <a:t>代表游戏一开始时首先移动的玩家的得分</a:t>
            </a:r>
            <a:endParaRPr kumimoji="1"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1764" y="3259393"/>
            <a:ext cx="1922236" cy="20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9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6148" y="1357401"/>
            <a:ext cx="5117852" cy="267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36" y="1388558"/>
            <a:ext cx="3545012" cy="260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30" y="245378"/>
            <a:ext cx="8321040" cy="103196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零和游戏，以及和通常游戏的区别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8670" y="4191000"/>
            <a:ext cx="4550480" cy="1706564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零和游戏</a:t>
            </a:r>
            <a:endParaRPr lang="en-US" sz="2400" dirty="0"/>
          </a:p>
          <a:p>
            <a:pPr lvl="1"/>
            <a:r>
              <a:rPr lang="zh-CN" altLang="en-US" sz="2000" dirty="0"/>
              <a:t>智能体</a:t>
            </a:r>
            <a:r>
              <a:rPr lang="zh-CN" altLang="en-US" sz="2000" dirty="0">
                <a:solidFill>
                  <a:srgbClr val="0000FF"/>
                </a:solidFill>
              </a:rPr>
              <a:t>竞争</a:t>
            </a:r>
            <a:r>
              <a:rPr lang="zh-CN" altLang="en-US" sz="2000" dirty="0"/>
              <a:t>实现</a:t>
            </a:r>
            <a:r>
              <a:rPr lang="zh-CN" altLang="en-US" sz="2000" dirty="0">
                <a:solidFill>
                  <a:srgbClr val="0000FF"/>
                </a:solidFill>
              </a:rPr>
              <a:t>相反的</a:t>
            </a:r>
            <a:r>
              <a:rPr lang="zh-CN" altLang="en-US" sz="2000" dirty="0"/>
              <a:t>利益</a:t>
            </a:r>
            <a:r>
              <a:rPr lang="en-US" sz="2000" dirty="0"/>
              <a:t> </a:t>
            </a:r>
          </a:p>
          <a:p>
            <a:pPr lvl="1"/>
            <a:r>
              <a:rPr lang="zh-CN" altLang="en-US" dirty="0"/>
              <a:t>一方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zh-CN" altLang="en-US" b="1" i="1" dirty="0">
                <a:solidFill>
                  <a:srgbClr val="0000FF"/>
                </a:solidFill>
              </a:rPr>
              <a:t>最大化</a:t>
            </a:r>
            <a:r>
              <a:rPr lang="zh-CN" altLang="en-US" b="1" i="1" dirty="0"/>
              <a:t>这个利益</a:t>
            </a:r>
            <a:r>
              <a:rPr lang="en-US" dirty="0"/>
              <a:t>, </a:t>
            </a:r>
            <a:r>
              <a:rPr lang="zh-CN" altLang="en-US" dirty="0"/>
              <a:t>另一方</a:t>
            </a:r>
            <a:r>
              <a:rPr lang="en-US" dirty="0"/>
              <a:t> </a:t>
            </a:r>
            <a:r>
              <a:rPr lang="zh-CN" altLang="en-US" b="1" i="1" dirty="0">
                <a:solidFill>
                  <a:srgbClr val="FF0000"/>
                </a:solidFill>
              </a:rPr>
              <a:t>最小化</a:t>
            </a:r>
            <a:r>
              <a:rPr lang="zh-CN" altLang="en-US" b="1" i="1" dirty="0">
                <a:solidFill>
                  <a:srgbClr val="292934"/>
                </a:solidFill>
              </a:rPr>
              <a:t>它</a:t>
            </a:r>
            <a:endParaRPr lang="en-US" b="1" i="1" dirty="0">
              <a:solidFill>
                <a:srgbClr val="292934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29150" y="4191000"/>
            <a:ext cx="4171950" cy="1706564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通常游戏</a:t>
            </a:r>
            <a:endParaRPr lang="en-US" sz="2400" dirty="0"/>
          </a:p>
          <a:p>
            <a:pPr lvl="1"/>
            <a:r>
              <a:rPr lang="zh-CN" altLang="en-US" sz="2000" dirty="0"/>
              <a:t>智能体有</a:t>
            </a:r>
            <a:r>
              <a:rPr lang="en-US" sz="2000" dirty="0"/>
              <a:t> </a:t>
            </a:r>
            <a:r>
              <a:rPr lang="zh-CN" altLang="en-US" sz="2000" b="1" i="1" dirty="0">
                <a:solidFill>
                  <a:srgbClr val="0000FF"/>
                </a:solidFill>
              </a:rPr>
              <a:t>独立的</a:t>
            </a:r>
            <a:r>
              <a:rPr lang="en-US" sz="2000" dirty="0"/>
              <a:t> </a:t>
            </a:r>
            <a:r>
              <a:rPr lang="zh-CN" altLang="en-US" sz="2000" dirty="0"/>
              <a:t>利益</a:t>
            </a:r>
            <a:endParaRPr lang="en-US" sz="2000" dirty="0"/>
          </a:p>
          <a:p>
            <a:pPr lvl="1"/>
            <a:r>
              <a:rPr lang="zh-CN" altLang="en-US" sz="2000" dirty="0"/>
              <a:t>合作</a:t>
            </a:r>
            <a:r>
              <a:rPr lang="en-US" sz="2000" dirty="0"/>
              <a:t>,</a:t>
            </a:r>
            <a:r>
              <a:rPr lang="zh-CN" altLang="en-US" sz="2000" dirty="0"/>
              <a:t> 竞争</a:t>
            </a:r>
            <a:r>
              <a:rPr lang="en-US" sz="2000" dirty="0"/>
              <a:t>, </a:t>
            </a:r>
            <a:r>
              <a:rPr lang="zh-CN" altLang="en-US" sz="2000" dirty="0"/>
              <a:t>联盟等相互关系</a:t>
            </a:r>
            <a:r>
              <a:rPr lang="en-US" sz="2000" dirty="0"/>
              <a:t>, </a:t>
            </a:r>
            <a:r>
              <a:rPr lang="zh-CN" altLang="en-US" sz="2000" dirty="0"/>
              <a:t>都有可能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97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x_{s' \in \mathrm{children}(s)} V(s'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7"/>
  <p:tag name="PICTUREFILESIZE" val="90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x_{s' \in \mathrm{successors}(s)} V(s'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8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') = \min_{s \in \mathrm{successors}(s')} V(s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2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') = \min_{s \in \mathrm{successors}(s')} V(s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2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V(s) = \max_{s' \in \mathrm{successors}(s)} V(s')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9848"/>
</p:tagLst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3971</Words>
  <Application>Microsoft Office PowerPoint</Application>
  <PresentationFormat>全屏显示(4:3)</PresentationFormat>
  <Paragraphs>620</Paragraphs>
  <Slides>60</Slides>
  <Notes>45</Notes>
  <HiddenSlides>0</HiddenSlides>
  <MMClips>6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8" baseType="lpstr">
      <vt:lpstr>宋体</vt:lpstr>
      <vt:lpstr>Arial</vt:lpstr>
      <vt:lpstr>Calibri</vt:lpstr>
      <vt:lpstr>Calibri Light</vt:lpstr>
      <vt:lpstr>Times New Roman</vt:lpstr>
      <vt:lpstr>Wingdings</vt:lpstr>
      <vt:lpstr>回顾</vt:lpstr>
      <vt:lpstr>Photo Editor Photo</vt:lpstr>
      <vt:lpstr>人工智能导论： 对抗性的搜索(Adversarial Search)</vt:lpstr>
      <vt:lpstr>井字游戏</vt:lpstr>
      <vt:lpstr>内容提纲</vt:lpstr>
      <vt:lpstr>计算机游戏/比赛的当前水平</vt:lpstr>
      <vt:lpstr>人工智能的博弈水平</vt:lpstr>
      <vt:lpstr>视屏展示：神秘的Pacman智能体</vt:lpstr>
      <vt:lpstr>游戏类型</vt:lpstr>
      <vt:lpstr>人工智能所研究的“标准的”游戏比赛（games）</vt:lpstr>
      <vt:lpstr>零和游戏，以及和通常游戏的区别</vt:lpstr>
      <vt:lpstr>对抗性搜索</vt:lpstr>
      <vt:lpstr>单一智能体搜索树</vt:lpstr>
      <vt:lpstr>状态值（中间和终局状态值）</vt:lpstr>
      <vt:lpstr>井字游戏搜索树</vt:lpstr>
      <vt:lpstr>最小最大值（Minimax values）</vt:lpstr>
      <vt:lpstr>最小最大算法(Minimax) 实现</vt:lpstr>
      <vt:lpstr>另一种实现方法</vt:lpstr>
      <vt:lpstr>最小最大值（Minimax）举例</vt:lpstr>
      <vt:lpstr>Minimax 的效率</vt:lpstr>
      <vt:lpstr>资源有限 vs 庞大的搜索空间</vt:lpstr>
      <vt:lpstr>资源局限</vt:lpstr>
      <vt:lpstr>探索深度的重要性</vt:lpstr>
      <vt:lpstr>视屏演示：有限搜索深度 (深度=2)</vt:lpstr>
      <vt:lpstr>视屏演示：有限搜索深度 (深度=10)</vt:lpstr>
      <vt:lpstr>评估函数</vt:lpstr>
      <vt:lpstr>评估函数</vt:lpstr>
      <vt:lpstr>Pacman游戏状态评估</vt:lpstr>
      <vt:lpstr>评估函数实例演示：犹豫的情况  (深度=2)</vt:lpstr>
      <vt:lpstr>Pacman 为什么会犹豫？</vt:lpstr>
      <vt:lpstr>调整评估函数，解决这个问题 (深度=2)</vt:lpstr>
      <vt:lpstr>演示：共同的评估函数可自动形成合作 </vt:lpstr>
      <vt:lpstr>普遍化的最小最大值法（minimax）</vt:lpstr>
      <vt:lpstr>博弈（游戏）树的剪枝 (Game Tree Pruning)</vt:lpstr>
      <vt:lpstr>最小最大法举例</vt:lpstr>
      <vt:lpstr>Alpha-Beta 剪枝例子</vt:lpstr>
      <vt:lpstr>Alpha-Beta 剪枝例子</vt:lpstr>
      <vt:lpstr>Alpha-Beta 举例</vt:lpstr>
      <vt:lpstr>Alpha-Beta 举例 2</vt:lpstr>
      <vt:lpstr>Alpha-Beta 举例 2</vt:lpstr>
      <vt:lpstr>Alpha-Beta 剪枝</vt:lpstr>
      <vt:lpstr>Alpha-Beta 剪枝算法实现</vt:lpstr>
      <vt:lpstr>Alpha-Beta 举例 2</vt:lpstr>
      <vt:lpstr>Alpha-Beta 举例 2</vt:lpstr>
      <vt:lpstr>Alpha-Beta 剪枝属性</vt:lpstr>
      <vt:lpstr>最小最大值 重新思考</vt:lpstr>
      <vt:lpstr>不确定结果的游戏</vt:lpstr>
      <vt:lpstr>搜索树中可能有机遇节点</vt:lpstr>
      <vt:lpstr>最小最大值</vt:lpstr>
      <vt:lpstr>期望最小最大值(Expectiminimax)</vt:lpstr>
      <vt:lpstr>概率 Probabilities</vt:lpstr>
      <vt:lpstr>提示: 期望值</vt:lpstr>
      <vt:lpstr>计算期望最小最大值的代码</vt:lpstr>
      <vt:lpstr>Expectimax Example</vt:lpstr>
      <vt:lpstr>Expectimax Pruning?</vt:lpstr>
      <vt:lpstr>举例: 十五子跳棋Backgammon</vt:lpstr>
      <vt:lpstr>Utility值与决策的关系</vt:lpstr>
      <vt:lpstr>总结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人工智能导论： 对抗性的搜索(Adversarial Search)</dc:title>
  <dc:creator>Qi Qi</dc:creator>
  <cp:lastModifiedBy>Qi Qi</cp:lastModifiedBy>
  <cp:revision>6</cp:revision>
  <dcterms:created xsi:type="dcterms:W3CDTF">2018-09-18T02:58:55Z</dcterms:created>
  <dcterms:modified xsi:type="dcterms:W3CDTF">2019-09-25T14:58:49Z</dcterms:modified>
</cp:coreProperties>
</file>