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63"/>
  </p:notesMasterIdLst>
  <p:sldIdLst>
    <p:sldId id="303" r:id="rId2"/>
    <p:sldId id="256" r:id="rId3"/>
    <p:sldId id="304" r:id="rId4"/>
    <p:sldId id="305" r:id="rId5"/>
    <p:sldId id="259" r:id="rId6"/>
    <p:sldId id="260" r:id="rId7"/>
    <p:sldId id="261" r:id="rId8"/>
    <p:sldId id="262" r:id="rId9"/>
    <p:sldId id="263" r:id="rId10"/>
    <p:sldId id="306" r:id="rId11"/>
    <p:sldId id="264" r:id="rId12"/>
    <p:sldId id="265" r:id="rId13"/>
    <p:sldId id="266" r:id="rId14"/>
    <p:sldId id="267" r:id="rId15"/>
    <p:sldId id="268" r:id="rId16"/>
    <p:sldId id="269" r:id="rId17"/>
    <p:sldId id="310"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307" r:id="rId33"/>
    <p:sldId id="284" r:id="rId34"/>
    <p:sldId id="285" r:id="rId35"/>
    <p:sldId id="286" r:id="rId36"/>
    <p:sldId id="287" r:id="rId37"/>
    <p:sldId id="288" r:id="rId38"/>
    <p:sldId id="30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13" r:id="rId52"/>
    <p:sldId id="315" r:id="rId53"/>
    <p:sldId id="309" r:id="rId54"/>
    <p:sldId id="301" r:id="rId55"/>
    <p:sldId id="302" r:id="rId56"/>
    <p:sldId id="311" r:id="rId57"/>
    <p:sldId id="317" r:id="rId58"/>
    <p:sldId id="318" r:id="rId59"/>
    <p:sldId id="319" r:id="rId60"/>
    <p:sldId id="320" r:id="rId61"/>
    <p:sldId id="316" r:id="rId62"/>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100" autoAdjust="0"/>
  </p:normalViewPr>
  <p:slideViewPr>
    <p:cSldViewPr snapToGrid="0" snapToObjects="1">
      <p:cViewPr varScale="1">
        <p:scale>
          <a:sx n="54" d="100"/>
          <a:sy n="54" d="100"/>
        </p:scale>
        <p:origin x="186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7BCB9-F45D-E148-8442-272BCBBE2FC6}" type="datetimeFigureOut">
              <a:rPr kumimoji="1" lang="zh-CN" altLang="en-US" smtClean="0"/>
              <a:t>2019/9/27</a:t>
            </a:fld>
            <a:endParaRPr kumimoji="1"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AE23AD-FDFC-3D49-B8AC-AA80A0AB2FBD}" type="slidenum">
              <a:rPr kumimoji="1" lang="zh-CN" altLang="en-US" smtClean="0"/>
              <a:t>‹#›</a:t>
            </a:fld>
            <a:endParaRPr kumimoji="1" lang="zh-CN" altLang="en-US"/>
          </a:p>
        </p:txBody>
      </p:sp>
    </p:spTree>
    <p:extLst>
      <p:ext uri="{BB962C8B-B14F-4D97-AF65-F5344CB8AC3E}">
        <p14:creationId xmlns:p14="http://schemas.microsoft.com/office/powerpoint/2010/main" val="4035891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一般的搜索只是在叶结点去检查条件是否满足。</a:t>
            </a:r>
            <a:endParaRPr lang="en-US" altLang="zh-CN" dirty="0"/>
          </a:p>
          <a:p>
            <a:r>
              <a:rPr lang="zh-CN" altLang="en-US" dirty="0"/>
              <a:t>我们的一般思路实际上是在每一步时就去检查条件约束。</a:t>
            </a:r>
            <a:endParaRPr lang="en-US" altLang="zh-CN" dirty="0"/>
          </a:p>
          <a:p>
            <a:endParaRPr lang="en-US" dirty="0"/>
          </a:p>
          <a:p>
            <a:r>
              <a:rPr lang="en-US" dirty="0"/>
              <a:t>Sudoku: </a:t>
            </a:r>
            <a:r>
              <a:rPr lang="zh-CN" altLang="en-US" dirty="0"/>
              <a:t>每行每列和每个粗体方块内都分别由</a:t>
            </a:r>
            <a:r>
              <a:rPr lang="en-US" altLang="zh-CN" dirty="0"/>
              <a:t>1—4 </a:t>
            </a:r>
            <a:r>
              <a:rPr lang="zh-CN" altLang="en-US" dirty="0"/>
              <a:t>不同数字组成。</a:t>
            </a:r>
            <a:endParaRPr lang="en-US" dirty="0"/>
          </a:p>
          <a:p>
            <a:endParaRPr lang="en-US" dirty="0"/>
          </a:p>
          <a:p>
            <a:r>
              <a:rPr lang="en-US" dirty="0"/>
              <a:t>Demo: (in the demos folder)</a:t>
            </a:r>
          </a:p>
          <a:p>
            <a:r>
              <a:rPr lang="en-US" dirty="0"/>
              <a:t>(CS188 </a:t>
            </a:r>
            <a:r>
              <a:rPr lang="en-US" dirty="0" err="1"/>
              <a:t>javascript</a:t>
            </a:r>
            <a:r>
              <a:rPr lang="en-US" dirty="0"/>
              <a:t> demos -&gt; source -&gt; exercises -&gt; </a:t>
            </a:r>
            <a:r>
              <a:rPr lang="en-US" dirty="0" err="1"/>
              <a:t>csps</a:t>
            </a:r>
            <a:r>
              <a:rPr lang="en-US" dirty="0"/>
              <a:t> -&gt; CSPs demos -&gt; CSPs demos.html)</a:t>
            </a:r>
          </a:p>
          <a:p>
            <a:r>
              <a:rPr lang="en-US" altLang="zh-CN" dirty="0"/>
              <a:t>In our</a:t>
            </a:r>
            <a:r>
              <a:rPr lang="en-US" altLang="zh-CN" baseline="0" dirty="0"/>
              <a:t> case, the path is on demo &gt; backtracking-javascript-demo-2 &gt; forward_checking.html</a:t>
            </a:r>
            <a:endParaRPr lang="en-US" dirty="0"/>
          </a:p>
          <a:p>
            <a:r>
              <a:rPr lang="en-US" dirty="0"/>
              <a:t>First, play the naïve search (DFS) on the simple setting, then play the following advanced setting. </a:t>
            </a:r>
            <a:r>
              <a:rPr lang="zh-CN" altLang="en-US" dirty="0"/>
              <a:t>也可启发学生 能否用局部搜索 （像求解皇后冲突问题那样）。</a:t>
            </a:r>
            <a:endParaRPr lang="en-US" dirty="0"/>
          </a:p>
          <a:p>
            <a:endParaRPr lang="en-US" dirty="0"/>
          </a:p>
          <a:p>
            <a:r>
              <a:rPr lang="en-US" dirty="0"/>
              <a:t>Settings:</a:t>
            </a:r>
          </a:p>
          <a:p>
            <a:r>
              <a:rPr lang="en-US" dirty="0"/>
              <a:t>Graph =</a:t>
            </a:r>
            <a:r>
              <a:rPr lang="en-US" baseline="0" dirty="0"/>
              <a:t> Complex</a:t>
            </a:r>
          </a:p>
          <a:p>
            <a:r>
              <a:rPr lang="en-US" baseline="0" dirty="0"/>
              <a:t>Algorithm = Backtracking</a:t>
            </a:r>
          </a:p>
          <a:p>
            <a:r>
              <a:rPr lang="en-US" baseline="0" dirty="0"/>
              <a:t>Ordering = MRV </a:t>
            </a:r>
          </a:p>
          <a:p>
            <a:r>
              <a:rPr lang="en-US" baseline="0" dirty="0"/>
              <a:t>Filtering = Forward Checking</a:t>
            </a:r>
          </a:p>
          <a:p>
            <a:endParaRPr lang="en-US" baseline="0" dirty="0"/>
          </a:p>
          <a:p>
            <a:pPr marL="171450" indent="-171450">
              <a:buFont typeface="Wingdings" charset="0"/>
              <a:buChar char="à"/>
            </a:pPr>
            <a:r>
              <a:rPr lang="en-US" baseline="0" dirty="0">
                <a:sym typeface="Wingdings"/>
              </a:rPr>
              <a:t>Solves already without any need for backtracking</a:t>
            </a:r>
          </a:p>
          <a:p>
            <a:pPr marL="171450" indent="-171450">
              <a:buFont typeface="Wingdings" charset="0"/>
              <a:buChar char="à"/>
            </a:pPr>
            <a:endParaRPr lang="en-US" baseline="0" dirty="0"/>
          </a:p>
          <a:p>
            <a:r>
              <a:rPr lang="en-US" baseline="0" dirty="0"/>
              <a:t>Note: need a bigger problem to illustrate relevance of </a:t>
            </a:r>
            <a:r>
              <a:rPr lang="en-US" baseline="0" dirty="0" err="1"/>
              <a:t>backtracking+AC+MRV+MCV</a:t>
            </a:r>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1</a:t>
            </a:fld>
            <a:endParaRPr lang="en-US"/>
          </a:p>
        </p:txBody>
      </p:sp>
    </p:spTree>
    <p:extLst>
      <p:ext uri="{BB962C8B-B14F-4D97-AF65-F5344CB8AC3E}">
        <p14:creationId xmlns:p14="http://schemas.microsoft.com/office/powerpoint/2010/main" val="1146939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见</a:t>
            </a:r>
            <a:r>
              <a:rPr lang="en-US" altLang="zh-CN" dirty="0"/>
              <a:t>linear-programming.html.</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17</a:t>
            </a:fld>
            <a:endParaRPr kumimoji="1" lang="zh-CN" altLang="en-US"/>
          </a:p>
        </p:txBody>
      </p:sp>
    </p:spTree>
    <p:extLst>
      <p:ext uri="{BB962C8B-B14F-4D97-AF65-F5344CB8AC3E}">
        <p14:creationId xmlns:p14="http://schemas.microsoft.com/office/powerpoint/2010/main" val="61993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Prof. R prefer teaching in the morning.</a:t>
            </a:r>
            <a:r>
              <a:rPr lang="en-US" altLang="zh-CN" baseline="0" dirty="0"/>
              <a:t> A schedule that has him teaching in the afternoon would still be an allowable solution, but not an optimal one.</a:t>
            </a:r>
          </a:p>
          <a:p>
            <a:r>
              <a:rPr lang="en-US" altLang="zh-CN" baseline="0" dirty="0"/>
              <a:t>Preference constraints can be encoded as costs on individual variable assignments, e.g., assigning an afternoon slot for Prof. R costs more than a morning slot assignment.</a:t>
            </a:r>
          </a:p>
          <a:p>
            <a:endParaRPr lang="en-US" altLang="zh-CN" baseline="0" dirty="0"/>
          </a:p>
          <a:p>
            <a:r>
              <a:rPr lang="en-US" altLang="zh-CN" baseline="0" dirty="0"/>
              <a:t>Linear programming problems do this kind of constraint optimization.</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18</a:t>
            </a:fld>
            <a:endParaRPr kumimoji="1" lang="zh-CN" altLang="en-US"/>
          </a:p>
        </p:txBody>
      </p:sp>
    </p:spTree>
    <p:extLst>
      <p:ext uri="{BB962C8B-B14F-4D97-AF65-F5344CB8AC3E}">
        <p14:creationId xmlns:p14="http://schemas.microsoft.com/office/powerpoint/2010/main" val="307068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下页幻灯片也有演示。</a:t>
            </a:r>
            <a:endParaRPr lang="en-US" dirty="0"/>
          </a:p>
          <a:p>
            <a:r>
              <a:rPr lang="en-US" dirty="0"/>
              <a:t>Demo: </a:t>
            </a:r>
            <a:r>
              <a:rPr lang="zh-CN" altLang="en-US" dirty="0"/>
              <a:t>即在</a:t>
            </a:r>
            <a:r>
              <a:rPr lang="en-US" altLang="zh-CN" dirty="0"/>
              <a:t>backtracking-javascript-demo-2/forward_checking.html</a:t>
            </a:r>
            <a:endParaRPr lang="en-US" dirty="0"/>
          </a:p>
          <a:p>
            <a:endParaRPr lang="en-US" dirty="0"/>
          </a:p>
          <a:p>
            <a:r>
              <a:rPr lang="en-US" dirty="0"/>
              <a:t>CS188 </a:t>
            </a:r>
            <a:r>
              <a:rPr lang="en-US" dirty="0" err="1"/>
              <a:t>javascript</a:t>
            </a:r>
            <a:r>
              <a:rPr lang="en-US" dirty="0"/>
              <a:t> demos -&gt; source -&gt; exercises -&gt; </a:t>
            </a:r>
            <a:r>
              <a:rPr lang="en-US" dirty="0" err="1"/>
              <a:t>csps</a:t>
            </a:r>
            <a:r>
              <a:rPr lang="en-US" dirty="0"/>
              <a:t> -&gt; CSPs demos -&gt; CSPs demos.html</a:t>
            </a:r>
          </a:p>
          <a:p>
            <a:r>
              <a:rPr lang="en-US" dirty="0"/>
              <a:t>Settings:</a:t>
            </a:r>
          </a:p>
          <a:p>
            <a:r>
              <a:rPr lang="en-US" dirty="0"/>
              <a:t>Graph =</a:t>
            </a:r>
            <a:r>
              <a:rPr lang="en-US" baseline="0" dirty="0"/>
              <a:t> Simple</a:t>
            </a:r>
          </a:p>
          <a:p>
            <a:r>
              <a:rPr lang="en-US" baseline="0" dirty="0"/>
              <a:t>Algorithm = Naïve Search</a:t>
            </a:r>
          </a:p>
          <a:p>
            <a:r>
              <a:rPr lang="en-US" baseline="0" dirty="0"/>
              <a:t>Ordering = None</a:t>
            </a:r>
          </a:p>
          <a:p>
            <a:r>
              <a:rPr lang="en-US" baseline="0" dirty="0"/>
              <a:t>Filtering = None</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22</a:t>
            </a:fld>
            <a:endParaRPr lang="en-US"/>
          </a:p>
        </p:txBody>
      </p:sp>
    </p:spTree>
    <p:extLst>
      <p:ext uri="{BB962C8B-B14F-4D97-AF65-F5344CB8AC3E}">
        <p14:creationId xmlns:p14="http://schemas.microsoft.com/office/powerpoint/2010/main" val="298701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simple/naïve/none/none explores nearly the entire tree</a:t>
            </a:r>
            <a:r>
              <a:rPr lang="en-US" altLang="zh-CN" baseline="0" dirty="0"/>
              <a:t>, only uses constraints at the end, not really constraining the search. Get to the end, didn’t work, maybe a different color will?? No; how about another one?? Play, speed up to 2048</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23</a:t>
            </a:fld>
            <a:endParaRPr kumimoji="1" lang="zh-CN" altLang="en-US"/>
          </a:p>
        </p:txBody>
      </p:sp>
    </p:spTree>
    <p:extLst>
      <p:ext uri="{BB962C8B-B14F-4D97-AF65-F5344CB8AC3E}">
        <p14:creationId xmlns:p14="http://schemas.microsoft.com/office/powerpoint/2010/main" val="854439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（相应的函数会在后面做详细的介绍）</a:t>
            </a:r>
            <a:endParaRPr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Repeatedly</a:t>
            </a:r>
            <a:r>
              <a:rPr lang="en-US" altLang="zh-CN" baseline="0" dirty="0"/>
              <a:t> chooses an unassigned variable, and tries all values in the domain of that variable in turn. If an inconsistency is detected, then BACKTRACK returns failure, causing the previous call to try another value.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Inference– constraint propagation– using constraints to reduce number of legal values for a variable, then in turn can reduce legal values for another variable, and so on.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Demo: </a:t>
            </a:r>
            <a:r>
              <a:rPr lang="en-US" altLang="zh-CN" dirty="0"/>
              <a:t>: </a:t>
            </a:r>
            <a:r>
              <a:rPr lang="zh-CN" altLang="en-US" dirty="0"/>
              <a:t>即在</a:t>
            </a:r>
            <a:r>
              <a:rPr lang="en-US" altLang="zh-CN" dirty="0"/>
              <a:t>backtracking-javascript-demo-2/forward_checking.html</a:t>
            </a:r>
            <a:endParaRPr lang="en-US" dirty="0"/>
          </a:p>
          <a:p>
            <a:endParaRPr lang="en-US" dirty="0"/>
          </a:p>
          <a:p>
            <a:r>
              <a:rPr lang="en-US" dirty="0"/>
              <a:t>CS188 </a:t>
            </a:r>
            <a:r>
              <a:rPr lang="en-US" dirty="0" err="1"/>
              <a:t>javascript</a:t>
            </a:r>
            <a:r>
              <a:rPr lang="en-US" dirty="0"/>
              <a:t> demos -&gt; source -&gt; exercises -&gt; </a:t>
            </a:r>
            <a:r>
              <a:rPr lang="en-US" dirty="0" err="1"/>
              <a:t>csps</a:t>
            </a:r>
            <a:r>
              <a:rPr lang="en-US" dirty="0"/>
              <a:t> -&gt; CSPs demos -&gt; CSPs demos.html</a:t>
            </a:r>
          </a:p>
          <a:p>
            <a:r>
              <a:rPr lang="en-US" dirty="0"/>
              <a:t>Settings:</a:t>
            </a:r>
          </a:p>
          <a:p>
            <a:r>
              <a:rPr lang="en-US" dirty="0"/>
              <a:t>Graph =</a:t>
            </a:r>
            <a:r>
              <a:rPr lang="en-US" baseline="0" dirty="0"/>
              <a:t> Simple</a:t>
            </a:r>
          </a:p>
          <a:p>
            <a:r>
              <a:rPr lang="en-US" baseline="0" dirty="0"/>
              <a:t>Algorithm = Backtracking</a:t>
            </a:r>
          </a:p>
          <a:p>
            <a:r>
              <a:rPr lang="en-US" baseline="0" dirty="0"/>
              <a:t>Ordering = None</a:t>
            </a:r>
          </a:p>
          <a:p>
            <a:r>
              <a:rPr lang="en-US" baseline="0" dirty="0"/>
              <a:t>Filtering = None</a:t>
            </a:r>
          </a:p>
          <a:p>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27</a:t>
            </a:fld>
            <a:endParaRPr lang="en-US"/>
          </a:p>
        </p:txBody>
      </p:sp>
    </p:spTree>
    <p:extLst>
      <p:ext uri="{BB962C8B-B14F-4D97-AF65-F5344CB8AC3E}">
        <p14:creationId xmlns:p14="http://schemas.microsoft.com/office/powerpoint/2010/main" val="88272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Demo: applying backtracking to graph coloring </a:t>
            </a:r>
          </a:p>
          <a:p>
            <a:endParaRPr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Simple/backtracking/none/none; (1)</a:t>
            </a:r>
            <a:r>
              <a:rPr lang="en-US" altLang="zh-CN" baseline="0" dirty="0"/>
              <a:t> second variable is a new color, cannot violate a constraint; (2) backtrack when no choices possible on variable 5 (3) solves very quickly</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28</a:t>
            </a:fld>
            <a:endParaRPr kumimoji="1" lang="zh-CN" altLang="en-US"/>
          </a:p>
        </p:txBody>
      </p:sp>
    </p:spTree>
    <p:extLst>
      <p:ext uri="{BB962C8B-B14F-4D97-AF65-F5344CB8AC3E}">
        <p14:creationId xmlns:p14="http://schemas.microsoft.com/office/powerpoint/2010/main" val="1186030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过滤：未赋值变量的值域。</a:t>
            </a:r>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29</a:t>
            </a:fld>
            <a:endParaRPr kumimoji="1" lang="zh-CN" altLang="en-US"/>
          </a:p>
        </p:txBody>
      </p:sp>
    </p:spTree>
    <p:extLst>
      <p:ext uri="{BB962C8B-B14F-4D97-AF65-F5344CB8AC3E}">
        <p14:creationId xmlns:p14="http://schemas.microsoft.com/office/powerpoint/2010/main" val="131171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决定你下一个选择将是哪里（哪一个变量，哪一个值）。</a:t>
            </a:r>
          </a:p>
        </p:txBody>
      </p:sp>
      <p:sp>
        <p:nvSpPr>
          <p:cNvPr id="4" name="幻灯片编号占位符 3"/>
          <p:cNvSpPr>
            <a:spLocks noGrp="1"/>
          </p:cNvSpPr>
          <p:nvPr>
            <p:ph type="sldNum" sz="quarter" idx="10"/>
          </p:nvPr>
        </p:nvSpPr>
        <p:spPr/>
        <p:txBody>
          <a:bodyPr/>
          <a:lstStyle/>
          <a:p>
            <a:fld id="{F3AE23AD-FDFC-3D49-B8AC-AA80A0AB2FBD}" type="slidenum">
              <a:rPr kumimoji="1" lang="zh-CN" altLang="en-US" smtClean="0"/>
              <a:t>30</a:t>
            </a:fld>
            <a:endParaRPr kumimoji="1" lang="zh-CN" altLang="en-US"/>
          </a:p>
        </p:txBody>
      </p:sp>
    </p:spTree>
    <p:extLst>
      <p:ext uri="{BB962C8B-B14F-4D97-AF65-F5344CB8AC3E}">
        <p14:creationId xmlns:p14="http://schemas.microsoft.com/office/powerpoint/2010/main" val="2129541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“fail-fast”– it picks a variable that is most likely to cause a failure soon, thereby pruning the search tree.</a:t>
            </a:r>
          </a:p>
          <a:p>
            <a:endParaRPr lang="en-US" altLang="zh-CN" dirty="0"/>
          </a:p>
          <a:p>
            <a:r>
              <a:rPr lang="en-US" altLang="zh-CN" dirty="0"/>
              <a:t>In the</a:t>
            </a:r>
            <a:r>
              <a:rPr lang="en-US" altLang="zh-CN" baseline="0" dirty="0"/>
              <a:t> Australian coloring map, once SA is chosen, applying the degree heuristic solves the problem without backtracking. (see my lecture memo.)</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31</a:t>
            </a:fld>
            <a:endParaRPr kumimoji="1" lang="zh-CN" altLang="en-US"/>
          </a:p>
        </p:txBody>
      </p:sp>
    </p:spTree>
    <p:extLst>
      <p:ext uri="{BB962C8B-B14F-4D97-AF65-F5344CB8AC3E}">
        <p14:creationId xmlns:p14="http://schemas.microsoft.com/office/powerpoint/2010/main" val="1271841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Demo: </a:t>
            </a:r>
            <a:r>
              <a:rPr lang="zh-CN" altLang="en-US" dirty="0"/>
              <a:t>即在</a:t>
            </a:r>
            <a:r>
              <a:rPr lang="en-US" altLang="zh-CN" dirty="0"/>
              <a:t>backtracking-javascript-demo-2/forward_checking.html</a:t>
            </a:r>
          </a:p>
          <a:p>
            <a:endParaRPr lang="en-US" dirty="0"/>
          </a:p>
          <a:p>
            <a:r>
              <a:rPr lang="en-US" dirty="0"/>
              <a:t>Simple/backtracking/MRV/FC; (here FC just shows the domain</a:t>
            </a:r>
            <a:r>
              <a:rPr lang="en-US" baseline="0" dirty="0"/>
              <a:t> sizes so that MRV works!) note choices made, no backtracking at all!</a:t>
            </a:r>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32</a:t>
            </a:fld>
            <a:endParaRPr lang="en-US"/>
          </a:p>
        </p:txBody>
      </p:sp>
    </p:spTree>
    <p:extLst>
      <p:ext uri="{BB962C8B-B14F-4D97-AF65-F5344CB8AC3E}">
        <p14:creationId xmlns:p14="http://schemas.microsoft.com/office/powerpoint/2010/main" val="363598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启发式信息</a:t>
            </a:r>
            <a:r>
              <a:rPr lang="en-US" altLang="zh-CN" dirty="0"/>
              <a:t>—</a:t>
            </a:r>
            <a:r>
              <a:rPr lang="zh-CN" altLang="en-US" dirty="0"/>
              <a:t>用于评估每个状态。</a:t>
            </a:r>
            <a:endParaRPr lang="en-US" altLang="zh-CN" dirty="0"/>
          </a:p>
          <a:p>
            <a:r>
              <a:rPr lang="zh-CN" altLang="en-US" dirty="0"/>
              <a:t>黑盒</a:t>
            </a:r>
            <a:r>
              <a:rPr lang="en-US" altLang="zh-CN" dirty="0"/>
              <a:t>– each state is atomic, or indivisible– a black box with no internal structure.</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3</a:t>
            </a:fld>
            <a:endParaRPr kumimoji="1" lang="zh-CN" altLang="en-US"/>
          </a:p>
        </p:txBody>
      </p:sp>
    </p:spTree>
    <p:extLst>
      <p:ext uri="{BB962C8B-B14F-4D97-AF65-F5344CB8AC3E}">
        <p14:creationId xmlns:p14="http://schemas.microsoft.com/office/powerpoint/2010/main" val="18154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Trying</a:t>
            </a:r>
            <a:r>
              <a:rPr lang="en-US" altLang="zh-CN" baseline="0" dirty="0"/>
              <a:t> to leave maximum flexibility for subsequent variable assignments. </a:t>
            </a:r>
          </a:p>
          <a:p>
            <a:r>
              <a:rPr lang="en-US" altLang="zh-CN" baseline="0" dirty="0"/>
              <a:t>If want all solutions rather than just find one, then the value ordering not matter.</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33</a:t>
            </a:fld>
            <a:endParaRPr kumimoji="1" lang="zh-CN" altLang="en-US"/>
          </a:p>
        </p:txBody>
      </p:sp>
    </p:spTree>
    <p:extLst>
      <p:ext uri="{BB962C8B-B14F-4D97-AF65-F5344CB8AC3E}">
        <p14:creationId xmlns:p14="http://schemas.microsoft.com/office/powerpoint/2010/main" val="1123801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a:t>
            </a:r>
            <a:r>
              <a:rPr lang="zh-CN" altLang="en-US" dirty="0"/>
              <a:t>下一页有相应的视频演示</a:t>
            </a:r>
            <a:endParaRPr lang="en-US" dirty="0"/>
          </a:p>
          <a:p>
            <a:endParaRPr lang="en-US" dirty="0"/>
          </a:p>
          <a:p>
            <a:r>
              <a:rPr lang="en-US" dirty="0"/>
              <a:t>CS188 </a:t>
            </a:r>
            <a:r>
              <a:rPr lang="en-US" dirty="0" err="1"/>
              <a:t>javascript</a:t>
            </a:r>
            <a:r>
              <a:rPr lang="en-US" dirty="0"/>
              <a:t> demos -&gt; source -&gt; exercises -&gt; </a:t>
            </a:r>
            <a:r>
              <a:rPr lang="en-US" dirty="0" err="1"/>
              <a:t>csps</a:t>
            </a:r>
            <a:r>
              <a:rPr lang="en-US" dirty="0"/>
              <a:t> -&gt; CSPs demos -&gt; CSPs </a:t>
            </a:r>
            <a:r>
              <a:rPr lang="en-US" dirty="0" err="1"/>
              <a:t>demos.html</a:t>
            </a:r>
            <a:endParaRPr lang="en-US" dirty="0"/>
          </a:p>
          <a:p>
            <a:endParaRPr lang="en-US" dirty="0"/>
          </a:p>
          <a:p>
            <a:r>
              <a:rPr lang="en-US" dirty="0"/>
              <a:t>Settings:</a:t>
            </a:r>
          </a:p>
          <a:p>
            <a:r>
              <a:rPr lang="en-US" dirty="0"/>
              <a:t>Graph =</a:t>
            </a:r>
            <a:r>
              <a:rPr lang="en-US" baseline="0" dirty="0"/>
              <a:t> Simple</a:t>
            </a:r>
          </a:p>
          <a:p>
            <a:r>
              <a:rPr lang="en-US" baseline="0" dirty="0"/>
              <a:t>Algorithm = Backtracking</a:t>
            </a:r>
          </a:p>
          <a:p>
            <a:r>
              <a:rPr lang="en-US" baseline="0" dirty="0"/>
              <a:t>Ordering = None</a:t>
            </a:r>
          </a:p>
          <a:p>
            <a:r>
              <a:rPr lang="en-US" baseline="0" dirty="0"/>
              <a:t>Filtering = Forward Checking</a:t>
            </a:r>
          </a:p>
          <a:p>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35</a:t>
            </a:fld>
            <a:endParaRPr lang="en-US"/>
          </a:p>
        </p:txBody>
      </p:sp>
    </p:spTree>
    <p:extLst>
      <p:ext uri="{BB962C8B-B14F-4D97-AF65-F5344CB8AC3E}">
        <p14:creationId xmlns:p14="http://schemas.microsoft.com/office/powerpoint/2010/main" val="2764353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这实际上就是推理，过滤掉其他变量不符合约束条件的值。</a:t>
            </a:r>
            <a:endParaRPr lang="en-US" altLang="zh-CN" dirty="0"/>
          </a:p>
          <a:p>
            <a:endParaRPr lang="en-US" altLang="zh-CN" dirty="0"/>
          </a:p>
          <a:p>
            <a:r>
              <a:rPr lang="en-US" altLang="zh-CN" dirty="0"/>
              <a:t>Settings:</a:t>
            </a:r>
          </a:p>
          <a:p>
            <a:r>
              <a:rPr lang="en-US" altLang="zh-CN" dirty="0"/>
              <a:t>Graph =</a:t>
            </a:r>
            <a:r>
              <a:rPr lang="en-US" altLang="zh-CN" baseline="0" dirty="0"/>
              <a:t> Simple</a:t>
            </a:r>
          </a:p>
          <a:p>
            <a:r>
              <a:rPr lang="en-US" altLang="zh-CN" baseline="0" dirty="0"/>
              <a:t>Algorithm = Backtracking</a:t>
            </a:r>
          </a:p>
          <a:p>
            <a:r>
              <a:rPr lang="en-US" altLang="zh-CN" baseline="0" dirty="0"/>
              <a:t>Ordering = None</a:t>
            </a:r>
          </a:p>
          <a:p>
            <a:r>
              <a:rPr lang="en-US" altLang="zh-CN" baseline="0" dirty="0"/>
              <a:t>Filtering = Forward Checking</a:t>
            </a:r>
          </a:p>
          <a:p>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36</a:t>
            </a:fld>
            <a:endParaRPr kumimoji="1" lang="zh-CN" altLang="en-US"/>
          </a:p>
        </p:txBody>
      </p:sp>
    </p:spTree>
    <p:extLst>
      <p:ext uri="{BB962C8B-B14F-4D97-AF65-F5344CB8AC3E}">
        <p14:creationId xmlns:p14="http://schemas.microsoft.com/office/powerpoint/2010/main" val="347782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complex/backtracking/none/FC  </a:t>
            </a:r>
          </a:p>
          <a:p>
            <a:endParaRPr lang="en-US" altLang="zh-CN" dirty="0"/>
          </a:p>
          <a:p>
            <a:r>
              <a:rPr lang="en-US" altLang="zh-CN" dirty="0"/>
              <a:t>note after four variables, unsolvable conflict; FC notices it fairly soon even though the top variable wouldn’t be assigned until</a:t>
            </a:r>
            <a:r>
              <a:rPr lang="en-US" altLang="zh-CN" baseline="0" dirty="0"/>
              <a:t> much later; </a:t>
            </a:r>
          </a:p>
          <a:p>
            <a:endParaRPr lang="en-US" altLang="zh-CN" baseline="0" dirty="0"/>
          </a:p>
          <a:p>
            <a:r>
              <a:rPr lang="en-US" altLang="zh-CN" baseline="0" dirty="0"/>
              <a:t>so it helps, but still have to backtrack through a lot of possibilities to realize the b/r/</a:t>
            </a:r>
            <a:r>
              <a:rPr lang="en-US" altLang="zh-CN" baseline="0" dirty="0" err="1"/>
              <a:t>b/r</a:t>
            </a:r>
            <a:r>
              <a:rPr lang="en-US" altLang="zh-CN" baseline="0" dirty="0"/>
              <a:t> choice fails. Play then speed up to 8.</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37</a:t>
            </a:fld>
            <a:endParaRPr kumimoji="1" lang="zh-CN" altLang="en-US"/>
          </a:p>
        </p:txBody>
      </p:sp>
    </p:spTree>
    <p:extLst>
      <p:ext uri="{BB962C8B-B14F-4D97-AF65-F5344CB8AC3E}">
        <p14:creationId xmlns:p14="http://schemas.microsoft.com/office/powerpoint/2010/main" val="1582709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38</a:t>
            </a:fld>
            <a:endParaRPr lang="en-US"/>
          </a:p>
        </p:txBody>
      </p:sp>
    </p:spTree>
    <p:extLst>
      <p:ext uri="{BB962C8B-B14F-4D97-AF65-F5344CB8AC3E}">
        <p14:creationId xmlns:p14="http://schemas.microsoft.com/office/powerpoint/2010/main" val="206705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a:t>
            </a:r>
          </a:p>
          <a:p>
            <a:endParaRPr lang="en-US" dirty="0"/>
          </a:p>
          <a:p>
            <a:r>
              <a:rPr lang="en-US" dirty="0"/>
              <a:t>Settings:</a:t>
            </a:r>
          </a:p>
          <a:p>
            <a:r>
              <a:rPr lang="en-US" dirty="0"/>
              <a:t>Graph =</a:t>
            </a:r>
            <a:r>
              <a:rPr lang="en-US" baseline="0" dirty="0"/>
              <a:t> Complex</a:t>
            </a:r>
          </a:p>
          <a:p>
            <a:r>
              <a:rPr lang="en-US" baseline="0" dirty="0"/>
              <a:t>Algorithm = Backtracking</a:t>
            </a:r>
          </a:p>
          <a:p>
            <a:r>
              <a:rPr lang="en-US" baseline="0" dirty="0"/>
              <a:t>Ordering = MRV </a:t>
            </a:r>
          </a:p>
          <a:p>
            <a:r>
              <a:rPr lang="en-US" baseline="0" dirty="0"/>
              <a:t>Filtering = Forward Checking</a:t>
            </a:r>
          </a:p>
          <a:p>
            <a:endParaRPr lang="en-US" baseline="0" dirty="0"/>
          </a:p>
          <a:p>
            <a:pPr marL="162175" indent="-162175">
              <a:buFont typeface="Wingdings" charset="0"/>
              <a:buChar char="à"/>
            </a:pPr>
            <a:r>
              <a:rPr lang="en-US" baseline="0" dirty="0">
                <a:sym typeface="Wingdings"/>
              </a:rPr>
              <a:t>Solves already without any need for backtracking</a:t>
            </a:r>
          </a:p>
          <a:p>
            <a:pPr marL="162175" indent="-162175">
              <a:buFont typeface="Wingdings" charset="0"/>
              <a:buChar char="à"/>
            </a:pPr>
            <a:endParaRPr lang="en-US" baseline="0" dirty="0"/>
          </a:p>
          <a:p>
            <a:r>
              <a:rPr lang="en-US" baseline="0" dirty="0"/>
              <a:t>Note: need a bigger problem to illustrate relevance of </a:t>
            </a:r>
            <a:r>
              <a:rPr lang="en-US" baseline="0" dirty="0" err="1"/>
              <a:t>backtracking+AC+MRV+</a:t>
            </a:r>
            <a:r>
              <a:rPr lang="en-US" altLang="zh-CN" baseline="0" dirty="0" err="1"/>
              <a:t>L</a:t>
            </a:r>
            <a:r>
              <a:rPr lang="en-US" baseline="0" dirty="0" err="1"/>
              <a:t>CV</a:t>
            </a:r>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39</a:t>
            </a:fld>
            <a:endParaRPr lang="en-US"/>
          </a:p>
        </p:txBody>
      </p:sp>
    </p:spTree>
    <p:extLst>
      <p:ext uri="{BB962C8B-B14F-4D97-AF65-F5344CB8AC3E}">
        <p14:creationId xmlns:p14="http://schemas.microsoft.com/office/powerpoint/2010/main" val="746906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对于可以分成几个独立的子问题来分别求解。</a:t>
            </a:r>
          </a:p>
        </p:txBody>
      </p:sp>
      <p:sp>
        <p:nvSpPr>
          <p:cNvPr id="4" name="幻灯片编号占位符 3"/>
          <p:cNvSpPr>
            <a:spLocks noGrp="1"/>
          </p:cNvSpPr>
          <p:nvPr>
            <p:ph type="sldNum" sz="quarter" idx="10"/>
          </p:nvPr>
        </p:nvSpPr>
        <p:spPr/>
        <p:txBody>
          <a:bodyPr/>
          <a:lstStyle/>
          <a:p>
            <a:fld id="{F3AE23AD-FDFC-3D49-B8AC-AA80A0AB2FBD}" type="slidenum">
              <a:rPr kumimoji="1" lang="zh-CN" altLang="en-US" smtClean="0"/>
              <a:t>41</a:t>
            </a:fld>
            <a:endParaRPr kumimoji="1" lang="zh-CN" altLang="en-US"/>
          </a:p>
        </p:txBody>
      </p:sp>
    </p:spTree>
    <p:extLst>
      <p:ext uri="{BB962C8B-B14F-4D97-AF65-F5344CB8AC3E}">
        <p14:creationId xmlns:p14="http://schemas.microsoft.com/office/powerpoint/2010/main" val="1790815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Tree, when any two variables are connected by only one PATH.</a:t>
            </a:r>
          </a:p>
          <a:p>
            <a:r>
              <a:rPr lang="en-US" altLang="zh-CN" dirty="0"/>
              <a:t>The key is a new notion of consistency, called Directed Arc Consistency (DAC).</a:t>
            </a:r>
          </a:p>
          <a:p>
            <a:r>
              <a:rPr lang="en-US" altLang="zh-CN" dirty="0"/>
              <a:t>Under an</a:t>
            </a:r>
            <a:r>
              <a:rPr lang="en-US" altLang="zh-CN" baseline="0" dirty="0"/>
              <a:t> ordering of variables X1, … , </a:t>
            </a:r>
            <a:r>
              <a:rPr lang="en-US" altLang="zh-CN" baseline="0" dirty="0" err="1"/>
              <a:t>Xn</a:t>
            </a:r>
            <a:r>
              <a:rPr lang="en-US" altLang="zh-CN" baseline="0" dirty="0"/>
              <a:t>, if and only if every </a:t>
            </a:r>
            <a:r>
              <a:rPr lang="en-US" altLang="zh-CN" baseline="0" dirty="0" err="1"/>
              <a:t>X_i</a:t>
            </a:r>
            <a:r>
              <a:rPr lang="en-US" altLang="zh-CN" baseline="0" dirty="0"/>
              <a:t> is arc-consistent with each </a:t>
            </a:r>
            <a:r>
              <a:rPr lang="en-US" altLang="zh-CN" baseline="0" dirty="0" err="1"/>
              <a:t>Xj</a:t>
            </a:r>
            <a:r>
              <a:rPr lang="en-US" altLang="zh-CN" baseline="0" dirty="0"/>
              <a:t> for j&gt;</a:t>
            </a:r>
            <a:r>
              <a:rPr lang="en-US" altLang="zh-CN" baseline="0" dirty="0" err="1"/>
              <a:t>i</a:t>
            </a:r>
            <a:r>
              <a:rPr lang="en-US" altLang="zh-CN" baseline="0" dirty="0"/>
              <a:t>. (topological sort)</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这部分在书的</a:t>
            </a:r>
            <a:r>
              <a:rPr lang="en-US" altLang="zh-CN" dirty="0"/>
              <a:t>6.5</a:t>
            </a:r>
            <a:r>
              <a:rPr lang="zh-CN" altLang="en-US" dirty="0"/>
              <a:t>章节，介绍该时间复杂度如何得到的。</a:t>
            </a:r>
            <a:endParaRPr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Any tree with n nodes has n-1 arcs, so can make this graph  directed arc-consistent in O(n) steps, each step must compare up to d possible domain values for two variables, for a total time of O(nd^2).</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Once we have a DAC graph, we can march down the list of variables and choose any remaining value. Since each link from a parent to its child is arc consistent, for any value chose for the parent, there will be a valid value left to choose for the child. That means we won’t backtrack.</a:t>
            </a:r>
          </a:p>
          <a:p>
            <a:r>
              <a:rPr lang="zh-CN" altLang="en-US" baseline="0" dirty="0"/>
              <a:t>弧的一致性在下面介绍。</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42</a:t>
            </a:fld>
            <a:endParaRPr kumimoji="1" lang="zh-CN" altLang="en-US"/>
          </a:p>
        </p:txBody>
      </p:sp>
    </p:spTree>
    <p:extLst>
      <p:ext uri="{BB962C8B-B14F-4D97-AF65-F5344CB8AC3E}">
        <p14:creationId xmlns:p14="http://schemas.microsoft.com/office/powerpoint/2010/main" val="1384413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一致性保证的是父节点变量无论取什么值在其当前的值域里，其子节点都有可选的值不会违背约束条件。</a:t>
            </a:r>
            <a:endParaRPr lang="en-US" altLang="zh-CN" dirty="0"/>
          </a:p>
          <a:p>
            <a:r>
              <a:rPr lang="en-US" altLang="zh-CN" dirty="0"/>
              <a:t>Make s X arc-consistent with respect to Y, if for every value in the current domain </a:t>
            </a:r>
            <a:r>
              <a:rPr lang="en-US" altLang="zh-CN" dirty="0" err="1"/>
              <a:t>Dx</a:t>
            </a:r>
            <a:r>
              <a:rPr lang="en-US" altLang="zh-CN" dirty="0"/>
              <a:t> there is some value in the domain </a:t>
            </a:r>
            <a:r>
              <a:rPr lang="en-US" altLang="zh-CN" dirty="0" err="1"/>
              <a:t>Dy</a:t>
            </a:r>
            <a:r>
              <a:rPr lang="en-US" altLang="zh-CN" dirty="0"/>
              <a:t> that satisfies the binary constraint on the arc (X, Y).</a:t>
            </a:r>
            <a:r>
              <a:rPr lang="zh-CN" altLang="en-US" baseline="0" dirty="0"/>
              <a:t> </a:t>
            </a:r>
            <a:endParaRPr lang="en-US" altLang="zh-CN" dirty="0"/>
          </a:p>
          <a:p>
            <a:r>
              <a:rPr lang="en-US" altLang="zh-CN" dirty="0"/>
              <a:t>X</a:t>
            </a:r>
            <a:r>
              <a:rPr lang="zh-CN" altLang="en-US" dirty="0"/>
              <a:t>中的值如果违背了约束条件则删除它。</a:t>
            </a:r>
            <a:endParaRPr lang="en-US" altLang="zh-CN" dirty="0"/>
          </a:p>
          <a:p>
            <a:r>
              <a:rPr lang="en-US" altLang="zh-CN" dirty="0"/>
              <a:t>If domain</a:t>
            </a:r>
            <a:r>
              <a:rPr lang="en-US" altLang="zh-CN" baseline="0" dirty="0"/>
              <a:t> in Y changed, then need to re-check the X’s domain (and other Y’s neighboring nodes) to maintain arc-consistency with respect to Y.</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43</a:t>
            </a:fld>
            <a:endParaRPr kumimoji="1" lang="zh-CN" altLang="en-US"/>
          </a:p>
        </p:txBody>
      </p:sp>
    </p:spTree>
    <p:extLst>
      <p:ext uri="{BB962C8B-B14F-4D97-AF65-F5344CB8AC3E}">
        <p14:creationId xmlns:p14="http://schemas.microsoft.com/office/powerpoint/2010/main" val="3181529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这种方式检查完弧的一致性后，又因为树结构（每个子节点只有一个父节点），确保了父节点变量无论取什么值在当前值域里，其子节点都有相应的值不违背约束条件，这种一致性是从头传递到尾的。</a:t>
            </a:r>
            <a:endParaRPr lang="en-US" altLang="zh-CN" dirty="0"/>
          </a:p>
          <a:p>
            <a:endParaRPr lang="en-US" altLang="zh-CN" dirty="0"/>
          </a:p>
          <a:p>
            <a:r>
              <a:rPr lang="zh-CN" altLang="en-US" dirty="0"/>
              <a:t>这里</a:t>
            </a:r>
            <a:r>
              <a:rPr lang="en-US" altLang="zh-CN" dirty="0"/>
              <a:t>A</a:t>
            </a:r>
            <a:r>
              <a:rPr lang="zh-CN" altLang="en-US" dirty="0"/>
              <a:t>是根节点。</a:t>
            </a:r>
            <a:endParaRPr lang="en-US" altLang="zh-CN" dirty="0"/>
          </a:p>
          <a:p>
            <a:r>
              <a:rPr lang="zh-CN" altLang="zh-CN" dirty="0"/>
              <a:t>d</a:t>
            </a:r>
            <a:r>
              <a:rPr lang="en-US" altLang="zh-CN" dirty="0" err="1"/>
              <a:t>elete</a:t>
            </a:r>
            <a:r>
              <a:rPr lang="en-US" altLang="zh-CN" dirty="0"/>
              <a:t>:</a:t>
            </a:r>
          </a:p>
          <a:p>
            <a:r>
              <a:rPr lang="zh-CN" altLang="zh-CN" dirty="0"/>
              <a:t>D</a:t>
            </a:r>
            <a:r>
              <a:rPr lang="en-US" altLang="zh-CN" dirty="0"/>
              <a:t>:</a:t>
            </a:r>
            <a:r>
              <a:rPr lang="zh-CN" altLang="en-US" dirty="0"/>
              <a:t> </a:t>
            </a:r>
            <a:r>
              <a:rPr lang="en-US" altLang="zh-CN" dirty="0"/>
              <a:t>blue</a:t>
            </a:r>
          </a:p>
          <a:p>
            <a:r>
              <a:rPr lang="zh-CN" altLang="zh-CN" dirty="0"/>
              <a:t>B</a:t>
            </a:r>
            <a:r>
              <a:rPr lang="en-US" altLang="zh-CN" dirty="0"/>
              <a:t>:</a:t>
            </a:r>
            <a:r>
              <a:rPr lang="zh-CN" altLang="en-US" dirty="0"/>
              <a:t> </a:t>
            </a:r>
            <a:r>
              <a:rPr lang="en-US" altLang="zh-CN" dirty="0"/>
              <a:t>green</a:t>
            </a:r>
          </a:p>
          <a:p>
            <a:r>
              <a:rPr lang="zh-CN" altLang="zh-CN" dirty="0"/>
              <a:t>A</a:t>
            </a:r>
            <a:r>
              <a:rPr lang="en-US" altLang="zh-CN" dirty="0"/>
              <a:t>:</a:t>
            </a:r>
            <a:r>
              <a:rPr lang="zh-CN" altLang="en-US" dirty="0"/>
              <a:t> </a:t>
            </a:r>
            <a:r>
              <a:rPr lang="en-US" altLang="zh-CN" dirty="0"/>
              <a:t>blue</a:t>
            </a:r>
          </a:p>
          <a:p>
            <a:r>
              <a:rPr lang="zh-CN" altLang="en-US" dirty="0"/>
              <a:t> 从前向后删除为什么不行？（试一下）</a:t>
            </a:r>
            <a:r>
              <a:rPr lang="en-US" altLang="zh-CN" dirty="0"/>
              <a:t>If a head variable’s domain is changed,</a:t>
            </a:r>
            <a:r>
              <a:rPr lang="en-US" altLang="zh-CN" baseline="0" dirty="0"/>
              <a:t> then all its tailing variables have to re-check arc consistency with the head variable. It implies multiple times of checking. </a:t>
            </a:r>
          </a:p>
          <a:p>
            <a:endParaRPr lang="en-US" baseline="0" dirty="0"/>
          </a:p>
          <a:p>
            <a:r>
              <a:rPr lang="zh-CN" altLang="en-US" baseline="0" dirty="0"/>
              <a:t>两个变量的值域相互比较的复杂度是 </a:t>
            </a:r>
            <a:r>
              <a:rPr lang="en-US" altLang="zh-CN" baseline="0" dirty="0"/>
              <a:t>d^2.</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D581376-9A36-40B0-85E2-52E3358E90D5}" type="slidenum">
              <a:rPr lang="en-US" smtClean="0"/>
              <a:pPr>
                <a:defRPr/>
              </a:pPr>
              <a:t>44</a:t>
            </a:fld>
            <a:endParaRPr lang="en-US"/>
          </a:p>
        </p:txBody>
      </p:sp>
    </p:spTree>
    <p:extLst>
      <p:ext uri="{BB962C8B-B14F-4D97-AF65-F5344CB8AC3E}">
        <p14:creationId xmlns:p14="http://schemas.microsoft.com/office/powerpoint/2010/main" val="387232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使状态的表述更能反映内部的层次和结构化关系。</a:t>
            </a:r>
            <a:endParaRPr lang="en-US" altLang="zh-CN" dirty="0"/>
          </a:p>
          <a:p>
            <a:r>
              <a:rPr lang="en-US" altLang="zh-CN" dirty="0"/>
              <a:t>A factored representation for each state: a set of variables,</a:t>
            </a:r>
            <a:r>
              <a:rPr lang="en-US" altLang="zh-CN" baseline="0" dirty="0"/>
              <a:t> each of which has a value. </a:t>
            </a:r>
          </a:p>
          <a:p>
            <a:r>
              <a:rPr lang="en-US" altLang="zh-CN" baseline="0" dirty="0"/>
              <a:t>Constraint satisfaction problem – a problem is solved when each variable has a value that satisfies all the constraints on the variable.</a:t>
            </a:r>
          </a:p>
          <a:p>
            <a:r>
              <a:rPr lang="en-US" altLang="zh-CN" baseline="0" dirty="0"/>
              <a:t>CSP search algorithms take advantage of the structure of states and use general-purpose rather than problem-specific heuristics to enable the solution of complex problems.</a:t>
            </a:r>
          </a:p>
          <a:p>
            <a:r>
              <a:rPr lang="en-US" altLang="zh-CN" baseline="0" dirty="0"/>
              <a:t>Main idea is to eliminate large portions of the search space all at once by identifying variable/value combinations that violate the constraints.</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4</a:t>
            </a:fld>
            <a:endParaRPr kumimoji="1" lang="zh-CN" altLang="en-US"/>
          </a:p>
        </p:txBody>
      </p:sp>
    </p:spTree>
    <p:extLst>
      <p:ext uri="{BB962C8B-B14F-4D97-AF65-F5344CB8AC3E}">
        <p14:creationId xmlns:p14="http://schemas.microsoft.com/office/powerpoint/2010/main" val="3165878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any solution after</a:t>
            </a:r>
            <a:r>
              <a:rPr lang="en-US" altLang="zh-CN" baseline="0" dirty="0"/>
              <a:t> SA</a:t>
            </a:r>
            <a:r>
              <a:rPr lang="zh-CN" altLang="en-US" baseline="0" dirty="0"/>
              <a:t>（图中的变量）</a:t>
            </a:r>
            <a:r>
              <a:rPr lang="en-US" altLang="zh-CN" baseline="0" dirty="0"/>
              <a:t> and its constraints are removed will be consistent with the value chosen for SA. The value chosen for SA could be wrong, so need to try each possible value.</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47</a:t>
            </a:fld>
            <a:endParaRPr kumimoji="1" lang="zh-CN" altLang="en-US"/>
          </a:p>
        </p:txBody>
      </p:sp>
    </p:spTree>
    <p:extLst>
      <p:ext uri="{BB962C8B-B14F-4D97-AF65-F5344CB8AC3E}">
        <p14:creationId xmlns:p14="http://schemas.microsoft.com/office/powerpoint/2010/main" val="277532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剩余的</a:t>
            </a:r>
            <a:r>
              <a:rPr lang="en-US" altLang="zh-CN" dirty="0"/>
              <a:t>CSP</a:t>
            </a:r>
            <a:r>
              <a:rPr lang="zh-CN" altLang="en-US" dirty="0"/>
              <a:t>问题：条件于切集变量的赋值，去除切集变量和相关约束，过滤剩余变量的值域。</a:t>
            </a:r>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48</a:t>
            </a:fld>
            <a:endParaRPr kumimoji="1" lang="zh-CN" altLang="en-US"/>
          </a:p>
        </p:txBody>
      </p:sp>
    </p:spTree>
    <p:extLst>
      <p:ext uri="{BB962C8B-B14F-4D97-AF65-F5344CB8AC3E}">
        <p14:creationId xmlns:p14="http://schemas.microsoft.com/office/powerpoint/2010/main" val="4059322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这个在之前的局部搜索问题里介绍过。</a:t>
            </a:r>
          </a:p>
        </p:txBody>
      </p:sp>
      <p:sp>
        <p:nvSpPr>
          <p:cNvPr id="4" name="幻灯片编号占位符 3"/>
          <p:cNvSpPr>
            <a:spLocks noGrp="1"/>
          </p:cNvSpPr>
          <p:nvPr>
            <p:ph type="sldNum" sz="quarter" idx="10"/>
          </p:nvPr>
        </p:nvSpPr>
        <p:spPr/>
        <p:txBody>
          <a:bodyPr/>
          <a:lstStyle/>
          <a:p>
            <a:fld id="{F3AE23AD-FDFC-3D49-B8AC-AA80A0AB2FBD}" type="slidenum">
              <a:rPr kumimoji="1" lang="zh-CN" altLang="en-US" smtClean="0"/>
              <a:t>50</a:t>
            </a:fld>
            <a:endParaRPr kumimoji="1" lang="zh-CN" altLang="en-US"/>
          </a:p>
        </p:txBody>
      </p:sp>
    </p:spTree>
    <p:extLst>
      <p:ext uri="{BB962C8B-B14F-4D97-AF65-F5344CB8AC3E}">
        <p14:creationId xmlns:p14="http://schemas.microsoft.com/office/powerpoint/2010/main" val="691056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即在</a:t>
            </a:r>
            <a:r>
              <a:rPr lang="en-US" altLang="zh-CN" dirty="0"/>
              <a:t>backtracking-javascript-demo-2/forward_checking.html</a:t>
            </a:r>
          </a:p>
          <a:p>
            <a:endParaRPr lang="en-US" dirty="0"/>
          </a:p>
          <a:p>
            <a:r>
              <a:rPr lang="en-US" dirty="0"/>
              <a:t>complex/iterative-improvement/none/none (1) random choice</a:t>
            </a:r>
            <a:r>
              <a:rPr lang="en-US" baseline="0" dirty="0"/>
              <a:t> of conflicted variable (2) greedy choice of value to assign (3) really fast!</a:t>
            </a:r>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53</a:t>
            </a:fld>
            <a:endParaRPr lang="en-US"/>
          </a:p>
        </p:txBody>
      </p:sp>
    </p:spTree>
    <p:extLst>
      <p:ext uri="{BB962C8B-B14F-4D97-AF65-F5344CB8AC3E}">
        <p14:creationId xmlns:p14="http://schemas.microsoft.com/office/powerpoint/2010/main" val="2174721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最小冲突算法并不总是表现的很好。</a:t>
            </a:r>
            <a:endParaRPr lang="en-US" altLang="zh-CN" dirty="0"/>
          </a:p>
          <a:p>
            <a:r>
              <a:rPr lang="zh-CN" altLang="en-US" dirty="0"/>
              <a:t>这个</a:t>
            </a:r>
            <a:r>
              <a:rPr lang="en-US" altLang="zh-CN" dirty="0"/>
              <a:t>R</a:t>
            </a:r>
            <a:r>
              <a:rPr lang="zh-CN" altLang="en-US" dirty="0"/>
              <a:t>值可以解释。</a:t>
            </a:r>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54</a:t>
            </a:fld>
            <a:endParaRPr kumimoji="1" lang="zh-CN" altLang="en-US"/>
          </a:p>
        </p:txBody>
      </p:sp>
    </p:spTree>
    <p:extLst>
      <p:ext uri="{BB962C8B-B14F-4D97-AF65-F5344CB8AC3E}">
        <p14:creationId xmlns:p14="http://schemas.microsoft.com/office/powerpoint/2010/main" val="438568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下面是标准形式。</a:t>
            </a:r>
          </a:p>
        </p:txBody>
      </p:sp>
      <p:sp>
        <p:nvSpPr>
          <p:cNvPr id="4" name="幻灯片编号占位符 3"/>
          <p:cNvSpPr>
            <a:spLocks noGrp="1"/>
          </p:cNvSpPr>
          <p:nvPr>
            <p:ph type="sldNum" sz="quarter" idx="10"/>
          </p:nvPr>
        </p:nvSpPr>
        <p:spPr/>
        <p:txBody>
          <a:bodyPr/>
          <a:lstStyle/>
          <a:p>
            <a:fld id="{F3AE23AD-FDFC-3D49-B8AC-AA80A0AB2FBD}" type="slidenum">
              <a:rPr kumimoji="1" lang="zh-CN" altLang="en-US" smtClean="0"/>
              <a:t>56</a:t>
            </a:fld>
            <a:endParaRPr kumimoji="1" lang="zh-CN" altLang="en-US"/>
          </a:p>
        </p:txBody>
      </p:sp>
    </p:spTree>
    <p:extLst>
      <p:ext uri="{BB962C8B-B14F-4D97-AF65-F5344CB8AC3E}">
        <p14:creationId xmlns:p14="http://schemas.microsoft.com/office/powerpoint/2010/main" val="824963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above is an example of a linear program. What makes it linear is that all our constraints are linear inequalities in our variables. E.g., 2S + E −3P ≥ 150. In addition, our objective function is also linear. We’re not allowed things like requiring SE ≥ 100, since this wouldn’t be a linear inequality.</a:t>
            </a:r>
            <a:endParaRPr lang="zh-CN" altLang="en-US" dirty="0"/>
          </a:p>
        </p:txBody>
      </p:sp>
      <p:sp>
        <p:nvSpPr>
          <p:cNvPr id="4" name="灯片编号占位符 3"/>
          <p:cNvSpPr>
            <a:spLocks noGrp="1"/>
          </p:cNvSpPr>
          <p:nvPr>
            <p:ph type="sldNum" sz="quarter" idx="5"/>
          </p:nvPr>
        </p:nvSpPr>
        <p:spPr/>
        <p:txBody>
          <a:bodyPr/>
          <a:lstStyle/>
          <a:p>
            <a:fld id="{F3AE23AD-FDFC-3D49-B8AC-AA80A0AB2FBD}" type="slidenum">
              <a:rPr kumimoji="1" lang="zh-CN" altLang="en-US" smtClean="0"/>
              <a:t>57</a:t>
            </a:fld>
            <a:endParaRPr kumimoji="1" lang="zh-CN" altLang="en-US"/>
          </a:p>
        </p:txBody>
      </p:sp>
    </p:spTree>
    <p:extLst>
      <p:ext uri="{BB962C8B-B14F-4D97-AF65-F5344CB8AC3E}">
        <p14:creationId xmlns:p14="http://schemas.microsoft.com/office/powerpoint/2010/main" val="2781529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can see from the ﬁgure that for the objective of maximizing P, the optimum happens at E = 56,P = 26. For the objective of maximizing 2P +E, the optimum happens at E = 88.5,P = 19.5. We can use this geometric view to motivate the algorithms.</a:t>
            </a:r>
          </a:p>
          <a:p>
            <a:endParaRPr lang="zh-CN" altLang="en-US" dirty="0"/>
          </a:p>
        </p:txBody>
      </p:sp>
      <p:sp>
        <p:nvSpPr>
          <p:cNvPr id="4" name="灯片编号占位符 3"/>
          <p:cNvSpPr>
            <a:spLocks noGrp="1"/>
          </p:cNvSpPr>
          <p:nvPr>
            <p:ph type="sldNum" sz="quarter" idx="5"/>
          </p:nvPr>
        </p:nvSpPr>
        <p:spPr/>
        <p:txBody>
          <a:bodyPr/>
          <a:lstStyle/>
          <a:p>
            <a:fld id="{F3AE23AD-FDFC-3D49-B8AC-AA80A0AB2FBD}" type="slidenum">
              <a:rPr kumimoji="1" lang="zh-CN" altLang="en-US" smtClean="0"/>
              <a:t>59</a:t>
            </a:fld>
            <a:endParaRPr kumimoji="1" lang="zh-CN" altLang="en-US"/>
          </a:p>
        </p:txBody>
      </p:sp>
    </p:spTree>
    <p:extLst>
      <p:ext uri="{BB962C8B-B14F-4D97-AF65-F5344CB8AC3E}">
        <p14:creationId xmlns:p14="http://schemas.microsoft.com/office/powerpoint/2010/main" val="146696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Theorem 1 (Weak Duality) If x is a feasible solution to the primal LP and y is a solution to the dual LP then </a:t>
            </a:r>
            <a:r>
              <a:rPr lang="en-US" altLang="zh-CN" dirty="0" err="1"/>
              <a:t>cTx</a:t>
            </a:r>
            <a:r>
              <a:rPr lang="en-US" altLang="zh-CN" dirty="0"/>
              <a:t> ≤ </a:t>
            </a:r>
            <a:r>
              <a:rPr lang="en-US" altLang="zh-CN" dirty="0" err="1"/>
              <a:t>yTb</a:t>
            </a:r>
            <a:endParaRPr lang="en-US" altLang="zh-CN" dirty="0"/>
          </a:p>
          <a:p>
            <a:endParaRPr lang="en-US" altLang="zh-CN" dirty="0"/>
          </a:p>
          <a:p>
            <a:r>
              <a:rPr lang="en-US" altLang="zh-CN" dirty="0"/>
              <a:t>Theorem 2 (Strong Duality) If x∗ is an optimal feasible solution to the primal LP (assume the primal LP is feasible and the optimal value is not inﬁnite) then the dual LP is feasible and its optimal solution y∗ satisﬁes </a:t>
            </a:r>
            <a:r>
              <a:rPr lang="en-US" altLang="zh-CN" dirty="0" err="1"/>
              <a:t>cTx</a:t>
            </a:r>
            <a:r>
              <a:rPr lang="en-US" altLang="zh-CN" dirty="0"/>
              <a:t>∗ = </a:t>
            </a:r>
            <a:r>
              <a:rPr lang="en-US" altLang="zh-CN" dirty="0" err="1"/>
              <a:t>bTy</a:t>
            </a:r>
            <a:r>
              <a:rPr lang="en-US" altLang="zh-CN" dirty="0"/>
              <a:t>∗.</a:t>
            </a:r>
          </a:p>
          <a:p>
            <a:endParaRPr lang="zh-CN" altLang="en-US" dirty="0"/>
          </a:p>
        </p:txBody>
      </p:sp>
      <p:sp>
        <p:nvSpPr>
          <p:cNvPr id="4" name="灯片编号占位符 3"/>
          <p:cNvSpPr>
            <a:spLocks noGrp="1"/>
          </p:cNvSpPr>
          <p:nvPr>
            <p:ph type="sldNum" sz="quarter" idx="5"/>
          </p:nvPr>
        </p:nvSpPr>
        <p:spPr/>
        <p:txBody>
          <a:bodyPr/>
          <a:lstStyle/>
          <a:p>
            <a:fld id="{F3AE23AD-FDFC-3D49-B8AC-AA80A0AB2FBD}" type="slidenum">
              <a:rPr kumimoji="1" lang="zh-CN" altLang="en-US" smtClean="0"/>
              <a:t>60</a:t>
            </a:fld>
            <a:endParaRPr kumimoji="1" lang="zh-CN" altLang="en-US"/>
          </a:p>
        </p:txBody>
      </p:sp>
    </p:spTree>
    <p:extLst>
      <p:ext uri="{BB962C8B-B14F-4D97-AF65-F5344CB8AC3E}">
        <p14:creationId xmlns:p14="http://schemas.microsoft.com/office/powerpoint/2010/main" val="334589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test has structure, it ‘s more like a manual describing a</a:t>
            </a:r>
            <a:r>
              <a:rPr lang="en-US" baseline="0" dirty="0"/>
              <a:t> set of constraints that have to hold true</a:t>
            </a:r>
            <a:endParaRPr lang="en-US" dirty="0"/>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6</a:t>
            </a:fld>
            <a:endParaRPr lang="en-US"/>
          </a:p>
        </p:txBody>
      </p:sp>
    </p:spTree>
    <p:extLst>
      <p:ext uri="{BB962C8B-B14F-4D97-AF65-F5344CB8AC3E}">
        <p14:creationId xmlns:p14="http://schemas.microsoft.com/office/powerpoint/2010/main" val="2206847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a:t>
            </a:r>
            <a:r>
              <a:rPr lang="zh-CN" altLang="en-US" dirty="0"/>
              <a:t>代表每个方格变量，可以取值</a:t>
            </a:r>
            <a:r>
              <a:rPr lang="en-US" altLang="zh-CN" dirty="0"/>
              <a:t>0</a:t>
            </a:r>
            <a:r>
              <a:rPr lang="zh-CN" altLang="en-US" dirty="0"/>
              <a:t>或</a:t>
            </a:r>
            <a:r>
              <a:rPr lang="en-US" altLang="zh-CN" dirty="0"/>
              <a:t>1.</a:t>
            </a:r>
          </a:p>
          <a:p>
            <a:r>
              <a:rPr lang="zh-CN" altLang="en-US" dirty="0"/>
              <a:t>每行，每列，对角线右上，对角线左上：两两取值</a:t>
            </a:r>
            <a:endParaRPr lang="en-US" altLang="zh-CN" dirty="0"/>
          </a:p>
          <a:p>
            <a:r>
              <a:rPr lang="zh-CN" altLang="en-US" dirty="0"/>
              <a:t>总共放置数为</a:t>
            </a:r>
            <a:r>
              <a:rPr lang="en-US" altLang="zh-CN" dirty="0"/>
              <a:t>N</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8</a:t>
            </a:fld>
            <a:endParaRPr kumimoji="1" lang="zh-CN" altLang="en-US"/>
          </a:p>
        </p:txBody>
      </p:sp>
    </p:spTree>
    <p:extLst>
      <p:ext uri="{BB962C8B-B14F-4D97-AF65-F5344CB8AC3E}">
        <p14:creationId xmlns:p14="http://schemas.microsoft.com/office/powerpoint/2010/main" val="135372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从曲线图上看：</a:t>
            </a:r>
            <a:r>
              <a:rPr lang="en-US" altLang="zh-CN" dirty="0"/>
              <a:t>N log</a:t>
            </a:r>
            <a:r>
              <a:rPr lang="en-US" altLang="zh-CN" baseline="0" dirty="0"/>
              <a:t> N </a:t>
            </a:r>
            <a:r>
              <a:rPr lang="zh-CN" altLang="en-US" baseline="0" dirty="0"/>
              <a:t>的增长速度随 </a:t>
            </a:r>
            <a:r>
              <a:rPr lang="en-US" altLang="zh-CN" baseline="0" dirty="0"/>
              <a:t>N </a:t>
            </a:r>
            <a:r>
              <a:rPr lang="zh-CN" altLang="en-US" baseline="0" dirty="0"/>
              <a:t>的增长 更慢一些。</a:t>
            </a:r>
            <a:endParaRPr lang="en-US" altLang="zh-CN" baseline="0" dirty="0"/>
          </a:p>
          <a:p>
            <a:r>
              <a:rPr lang="zh-CN" altLang="en-US" baseline="0" dirty="0"/>
              <a:t>从数值比较上看也是：</a:t>
            </a:r>
            <a:endParaRPr lang="en-US" altLang="zh-CN" baseline="0" dirty="0"/>
          </a:p>
          <a:p>
            <a:r>
              <a:rPr lang="en-US" altLang="zh-CN" baseline="0" dirty="0"/>
              <a:t>2^10 ~~ 1024 ~~ 10^3 </a:t>
            </a:r>
          </a:p>
          <a:p>
            <a:r>
              <a:rPr lang="en-US" altLang="zh-CN" baseline="0" dirty="0"/>
              <a:t>2^100 ~~ 10^30</a:t>
            </a:r>
          </a:p>
          <a:p>
            <a:r>
              <a:rPr lang="zh-CN" altLang="en-US" baseline="0" dirty="0"/>
              <a:t>说明前两种</a:t>
            </a:r>
            <a:r>
              <a:rPr lang="en-US" altLang="zh-CN" baseline="0" dirty="0"/>
              <a:t>N</a:t>
            </a:r>
            <a:r>
              <a:rPr lang="zh-CN" altLang="en-US" baseline="0"/>
              <a:t>皇后问题的表达不同，问题的复杂度也不同。</a:t>
            </a:r>
            <a:endParaRPr lang="zh-CN" altLang="en-US" dirty="0"/>
          </a:p>
        </p:txBody>
      </p:sp>
      <p:sp>
        <p:nvSpPr>
          <p:cNvPr id="4" name="灯片编号占位符 3"/>
          <p:cNvSpPr>
            <a:spLocks noGrp="1"/>
          </p:cNvSpPr>
          <p:nvPr>
            <p:ph type="sldNum" sz="quarter" idx="10"/>
          </p:nvPr>
        </p:nvSpPr>
        <p:spPr/>
        <p:txBody>
          <a:bodyPr/>
          <a:lstStyle/>
          <a:p>
            <a:fld id="{F3AE23AD-FDFC-3D49-B8AC-AA80A0AB2FBD}" type="slidenum">
              <a:rPr kumimoji="1" lang="zh-CN" altLang="en-US" smtClean="0"/>
              <a:t>10</a:t>
            </a:fld>
            <a:endParaRPr kumimoji="1" lang="zh-CN" altLang="en-US"/>
          </a:p>
        </p:txBody>
      </p:sp>
    </p:spTree>
    <p:extLst>
      <p:ext uri="{BB962C8B-B14F-4D97-AF65-F5344CB8AC3E}">
        <p14:creationId xmlns:p14="http://schemas.microsoft.com/office/powerpoint/2010/main" val="45131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aseline="0" dirty="0"/>
              <a:t>这个</a:t>
            </a:r>
            <a:r>
              <a:rPr lang="en-US" altLang="zh-CN" baseline="0" dirty="0"/>
              <a:t>demo</a:t>
            </a:r>
            <a:r>
              <a:rPr lang="zh-CN" altLang="en-US" baseline="0" dirty="0"/>
              <a:t>可以不运行，只是展示一个约束图。</a:t>
            </a:r>
            <a:endParaRPr lang="en-US" baseline="0" dirty="0"/>
          </a:p>
          <a:p>
            <a:r>
              <a:rPr lang="en-US" baseline="0" dirty="0"/>
              <a:t>Demo:</a:t>
            </a:r>
          </a:p>
          <a:p>
            <a:r>
              <a:rPr lang="en-US" baseline="0" dirty="0"/>
              <a:t>Run constraint.jar or constraint.exe, load the 5 queens problem.</a:t>
            </a:r>
          </a:p>
          <a:p>
            <a:pPr defTabSz="864931" eaLnBrk="0" fontAlgn="base" hangingPunct="0">
              <a:spcBef>
                <a:spcPct val="30000"/>
              </a:spcBef>
              <a:spcAft>
                <a:spcPct val="0"/>
              </a:spcAft>
              <a:defRPr/>
            </a:pPr>
            <a:r>
              <a:rPr lang="en-US" dirty="0"/>
              <a:t>Demo is just showing the n-queens applet as</a:t>
            </a:r>
            <a:r>
              <a:rPr lang="en-US" baseline="0" dirty="0"/>
              <a:t> illustration of constraint graph, but later in lecture we’ll interact with the applet.</a:t>
            </a:r>
          </a:p>
          <a:p>
            <a:r>
              <a:rPr lang="en-US" dirty="0" err="1"/>
              <a:t>aispace.org</a:t>
            </a:r>
            <a:r>
              <a:rPr lang="en-US" dirty="0"/>
              <a:t> will have the latest version</a:t>
            </a:r>
          </a:p>
        </p:txBody>
      </p:sp>
      <p:sp>
        <p:nvSpPr>
          <p:cNvPr id="4" name="Slide Number Placeholder 3"/>
          <p:cNvSpPr>
            <a:spLocks noGrp="1"/>
          </p:cNvSpPr>
          <p:nvPr>
            <p:ph type="sldNum" sz="quarter" idx="10"/>
          </p:nvPr>
        </p:nvSpPr>
        <p:spPr/>
        <p:txBody>
          <a:bodyPr/>
          <a:lstStyle/>
          <a:p>
            <a:pPr>
              <a:defRPr/>
            </a:pPr>
            <a:fld id="{08DD6487-14A9-49B8-972D-88A1CCAF324D}" type="slidenum">
              <a:rPr lang="en-US" smtClean="0"/>
              <a:pPr>
                <a:defRPr/>
              </a:pPr>
              <a:t>12</a:t>
            </a:fld>
            <a:endParaRPr lang="en-US"/>
          </a:p>
        </p:txBody>
      </p:sp>
    </p:spTree>
    <p:extLst>
      <p:ext uri="{BB962C8B-B14F-4D97-AF65-F5344CB8AC3E}">
        <p14:creationId xmlns:p14="http://schemas.microsoft.com/office/powerpoint/2010/main" val="1250042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43000" y="685800"/>
            <a:ext cx="4572000" cy="3429000"/>
          </a:xfrm>
          <a:ln/>
        </p:spPr>
      </p:sp>
      <p:sp>
        <p:nvSpPr>
          <p:cNvPr id="46083" name="Notes Placeholder 2"/>
          <p:cNvSpPr>
            <a:spLocks noGrp="1"/>
          </p:cNvSpPr>
          <p:nvPr>
            <p:ph type="body" idx="1"/>
          </p:nvPr>
        </p:nvSpPr>
        <p:spPr>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charset="0"/>
              </a:rPr>
              <a:t>方形代表约束，圆形为变量。</a:t>
            </a:r>
            <a:r>
              <a:rPr lang="en-US" altLang="zh-CN" dirty="0">
                <a:latin typeface="Arial" charset="0"/>
              </a:rPr>
              <a:t>X</a:t>
            </a:r>
            <a:r>
              <a:rPr lang="zh-CN" altLang="en-US" dirty="0">
                <a:latin typeface="Arial" charset="0"/>
              </a:rPr>
              <a:t>隐藏变量，实际上在这里只能取</a:t>
            </a:r>
            <a:r>
              <a:rPr lang="en-US" altLang="zh-CN" dirty="0">
                <a:latin typeface="Arial" charset="0"/>
              </a:rPr>
              <a:t>1</a:t>
            </a:r>
            <a:r>
              <a:rPr lang="zh-CN" altLang="en-US" dirty="0">
                <a:latin typeface="Arial" charset="0"/>
              </a:rPr>
              <a:t>或</a:t>
            </a:r>
            <a:r>
              <a:rPr lang="en-US" altLang="zh-CN" dirty="0">
                <a:latin typeface="Arial" charset="0"/>
              </a:rPr>
              <a:t>0</a:t>
            </a:r>
            <a:r>
              <a:rPr lang="zh-CN" altLang="en-US" dirty="0">
                <a:latin typeface="Arial" charset="0"/>
              </a:rPr>
              <a:t>。</a:t>
            </a:r>
            <a:endParaRPr lang="en-US" altLang="zh-CN" dirty="0">
              <a:latin typeface="Arial" charset="0"/>
            </a:endParaRPr>
          </a:p>
          <a:p>
            <a:r>
              <a:rPr lang="zh-CN" altLang="en-US" dirty="0">
                <a:latin typeface="Arial" charset="0"/>
              </a:rPr>
              <a:t>可能的一组解：</a:t>
            </a:r>
            <a:r>
              <a:rPr lang="en-US" dirty="0">
                <a:latin typeface="Arial" charset="0"/>
              </a:rPr>
              <a:t>0=7, R=4, W=6, U=</a:t>
            </a:r>
            <a:r>
              <a:rPr lang="en-US" altLang="zh-CN" dirty="0">
                <a:latin typeface="Arial" charset="0"/>
              </a:rPr>
              <a:t>3</a:t>
            </a:r>
            <a:r>
              <a:rPr lang="en-US" dirty="0">
                <a:latin typeface="Arial" charset="0"/>
              </a:rPr>
              <a:t>, T=8, F=1; 867 + 867 = 1734</a:t>
            </a:r>
          </a:p>
        </p:txBody>
      </p:sp>
      <p:sp>
        <p:nvSpPr>
          <p:cNvPr id="60420" name="Slide Number Placeholder 3"/>
          <p:cNvSpPr>
            <a:spLocks noGrp="1"/>
          </p:cNvSpPr>
          <p:nvPr>
            <p:ph type="sldNum" sz="quarter" idx="5"/>
          </p:nvPr>
        </p:nvSpPr>
        <p:spPr/>
        <p:txBody>
          <a:bodyPr/>
          <a:lstStyle/>
          <a:p>
            <a:pPr>
              <a:defRPr/>
            </a:pPr>
            <a:fld id="{C5D9CA2C-7D38-4F9B-A2C1-D1432DE939B2}" type="slidenum">
              <a:rPr lang="en-US" smtClean="0">
                <a:latin typeface="Arial" charset="0"/>
              </a:rPr>
              <a:pPr>
                <a:defRPr/>
              </a:pPr>
              <a:t>13</a:t>
            </a:fld>
            <a:endParaRPr lang="en-US">
              <a:latin typeface="Arial" charset="0"/>
            </a:endParaRPr>
          </a:p>
        </p:txBody>
      </p:sp>
    </p:spTree>
    <p:extLst>
      <p:ext uri="{BB962C8B-B14F-4D97-AF65-F5344CB8AC3E}">
        <p14:creationId xmlns:p14="http://schemas.microsoft.com/office/powerpoint/2010/main" val="364208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Most CSPs are NP-complete. 8-queens is a </a:t>
            </a:r>
            <a:r>
              <a:rPr kumimoji="1" lang="en-US" altLang="zh-CN" b="1" dirty="0"/>
              <a:t>finite-domain</a:t>
            </a:r>
            <a:r>
              <a:rPr kumimoji="1" lang="en-US" altLang="zh-CN" dirty="0"/>
              <a:t> CSP.</a:t>
            </a:r>
          </a:p>
          <a:p>
            <a:r>
              <a:rPr kumimoji="1" lang="en-US" altLang="zh-CN" dirty="0"/>
              <a:t>For </a:t>
            </a:r>
            <a:r>
              <a:rPr kumimoji="1" lang="en-US" altLang="zh-CN" b="1" dirty="0"/>
              <a:t>infinite domains</a:t>
            </a:r>
            <a:r>
              <a:rPr kumimoji="1" lang="en-US" altLang="zh-CN" dirty="0"/>
              <a:t>, it can’t enumerate</a:t>
            </a:r>
            <a:r>
              <a:rPr kumimoji="1" lang="en-US" altLang="zh-CN" baseline="0" dirty="0"/>
              <a:t> allowed combinations of values; using equalities or inequalities of variables.</a:t>
            </a:r>
          </a:p>
          <a:p>
            <a:r>
              <a:rPr kumimoji="1" lang="en-US" altLang="zh-CN" baseline="0" dirty="0"/>
              <a:t>Special solution algorithms exist for linear constraints on integer </a:t>
            </a:r>
            <a:r>
              <a:rPr kumimoji="1" lang="en-US" altLang="zh-CN" baseline="0" dirty="0" err="1"/>
              <a:t>vars</a:t>
            </a:r>
            <a:r>
              <a:rPr kumimoji="1" lang="en-US" altLang="zh-CN" baseline="0" dirty="0"/>
              <a:t>; no algorithms exists for solving general nonlinear constraints on integer vars.</a:t>
            </a:r>
          </a:p>
          <a:p>
            <a:endParaRPr kumimoji="1" lang="en-US" altLang="zh-CN" baseline="0" dirty="0"/>
          </a:p>
          <a:p>
            <a:r>
              <a:rPr kumimoji="1" lang="en-US" altLang="zh-CN" baseline="0" dirty="0"/>
              <a:t>Hubble requires very precise timing of observations, continuous-valued variables that obey astronomical, precedence, and power constraints.</a:t>
            </a:r>
          </a:p>
          <a:p>
            <a:endParaRPr kumimoji="1" lang="en-US" altLang="zh-CN" baseline="0" dirty="0"/>
          </a:p>
          <a:p>
            <a:r>
              <a:rPr kumimoji="1" lang="en-US" altLang="zh-CN" baseline="0" dirty="0"/>
              <a:t>Linear programming is a type of continuous-domain CSPs, constraints are linear equalities or inequalities. It can be solved in polynomial time.</a:t>
            </a:r>
            <a:endParaRPr kumimoji="1" lang="zh-CN" altLang="en-US" dirty="0"/>
          </a:p>
        </p:txBody>
      </p:sp>
      <p:sp>
        <p:nvSpPr>
          <p:cNvPr id="4" name="Slide Number Placeholder 3"/>
          <p:cNvSpPr>
            <a:spLocks noGrp="1"/>
          </p:cNvSpPr>
          <p:nvPr>
            <p:ph type="sldNum" sz="quarter" idx="10"/>
          </p:nvPr>
        </p:nvSpPr>
        <p:spPr/>
        <p:txBody>
          <a:bodyPr/>
          <a:lstStyle/>
          <a:p>
            <a:fld id="{F3AE23AD-FDFC-3D49-B8AC-AA80A0AB2FBD}" type="slidenum">
              <a:rPr kumimoji="1" lang="zh-CN" altLang="en-US" smtClean="0"/>
              <a:t>16</a:t>
            </a:fld>
            <a:endParaRPr kumimoji="1" lang="zh-CN" altLang="en-US"/>
          </a:p>
        </p:txBody>
      </p:sp>
    </p:spTree>
    <p:extLst>
      <p:ext uri="{BB962C8B-B14F-4D97-AF65-F5344CB8AC3E}">
        <p14:creationId xmlns:p14="http://schemas.microsoft.com/office/powerpoint/2010/main" val="249731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03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268819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20288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340965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84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97043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1686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236991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zh-CN" altLang="en-US"/>
          </a:p>
        </p:txBody>
      </p:sp>
      <p:sp>
        <p:nvSpPr>
          <p:cNvPr id="9" name="Slide Number Placeholder 8"/>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335091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B03CBE8-9545-7B4C-900A-EA8E7BF38346}" type="datetimeFigureOut">
              <a:rPr kumimoji="1" lang="zh-CN" altLang="en-US" smtClean="0"/>
              <a:t>2019/9/27</a:t>
            </a:fld>
            <a:endParaRPr kumimoji="1" lang="zh-CN"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3841770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B03CBE8-9545-7B4C-900A-EA8E7BF38346}" type="datetimeFigureOut">
              <a:rPr kumimoji="1" lang="zh-CN" altLang="en-US" smtClean="0"/>
              <a:t>2019/9/27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F0F9C3A7-FF35-594A-A0E3-1FDFBA06F0BD}" type="slidenum">
              <a:rPr kumimoji="1" lang="zh-CN" altLang="en-US" smtClean="0"/>
              <a:t>‹#›</a:t>
            </a:fld>
            <a:endParaRPr kumimoji="1" lang="zh-CN" altLang="en-US"/>
          </a:p>
        </p:txBody>
      </p:sp>
    </p:spTree>
    <p:extLst>
      <p:ext uri="{BB962C8B-B14F-4D97-AF65-F5344CB8AC3E}">
        <p14:creationId xmlns:p14="http://schemas.microsoft.com/office/powerpoint/2010/main" val="3609115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B03CBE8-9545-7B4C-900A-EA8E7BF38346}" type="datetimeFigureOut">
              <a:rPr kumimoji="1" lang="zh-CN" altLang="en-US" smtClean="0"/>
              <a:t>2019/9/27</a:t>
            </a:fld>
            <a:endParaRPr kumimoji="1" lang="zh-CN"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zh-CN"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0F9C3A7-FF35-594A-A0E3-1FDFBA06F0BD}" type="slidenum">
              <a:rPr kumimoji="1" lang="zh-CN" altLang="en-US" smtClean="0"/>
              <a:t>‹#›</a:t>
            </a:fld>
            <a:endParaRPr kumimoji="1" lang="zh-CN"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29173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2.wmf"/><Relationship Id="rId4" Type="http://schemas.openxmlformats.org/officeDocument/2006/relationships/image" Target="../media/image51.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3.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wmf"/></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62.png"/><Relationship Id="rId4"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63.png"/><Relationship Id="rId4"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64.pn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wmf"/></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7.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wmf"/></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9.wmf"/><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3.png"/><Relationship Id="rId5" Type="http://schemas.openxmlformats.org/officeDocument/2006/relationships/tags" Target="../tags/tag5.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tags" Target="../tags/tag8.xml"/><Relationship Id="rId7" Type="http://schemas.openxmlformats.org/officeDocument/2006/relationships/notesSlide" Target="../notesSlides/notesSlide5.xml"/><Relationship Id="rId12"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tags" Target="../tags/tag10.xml"/><Relationship Id="rId10" Type="http://schemas.openxmlformats.org/officeDocument/2006/relationships/image" Target="../media/image18.png"/><Relationship Id="rId4" Type="http://schemas.openxmlformats.org/officeDocument/2006/relationships/tags" Target="../tags/tag9.xml"/><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tags" Target="../tags/tag1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23.png"/><Relationship Id="rId5" Type="http://schemas.openxmlformats.org/officeDocument/2006/relationships/tags" Target="../tags/tag15.xml"/><Relationship Id="rId15" Type="http://schemas.openxmlformats.org/officeDocument/2006/relationships/image" Target="../media/image16.png"/><Relationship Id="rId10" Type="http://schemas.openxmlformats.org/officeDocument/2006/relationships/slideLayout" Target="../slideLayouts/slideLayout2.xml"/><Relationship Id="rId19" Type="http://schemas.openxmlformats.org/officeDocument/2006/relationships/image" Target="../media/image30.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zh-CN" altLang="en-US" dirty="0"/>
              <a:t>小练习</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743200"/>
            <a:ext cx="1971675" cy="1912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9" name="Group 8"/>
          <p:cNvGrpSpPr/>
          <p:nvPr/>
        </p:nvGrpSpPr>
        <p:grpSpPr>
          <a:xfrm>
            <a:off x="5772150" y="2400300"/>
            <a:ext cx="2400300" cy="2306138"/>
            <a:chOff x="6248400" y="1443036"/>
            <a:chExt cx="4648200" cy="4348164"/>
          </a:xfrm>
        </p:grpSpPr>
        <p:sp>
          <p:nvSpPr>
            <p:cNvPr id="2" name="Rectangle 1"/>
            <p:cNvSpPr/>
            <p:nvPr/>
          </p:nvSpPr>
          <p:spPr>
            <a:xfrm>
              <a:off x="6248400" y="1443037"/>
              <a:ext cx="4648200" cy="434816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p:cNvCxnSpPr>
              <a:stCxn id="2" idx="0"/>
              <a:endCxn id="2" idx="2"/>
            </p:cNvCxnSpPr>
            <p:nvPr/>
          </p:nvCxnSpPr>
          <p:spPr>
            <a:xfrm>
              <a:off x="8572500" y="1443037"/>
              <a:ext cx="0" cy="43481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2" idx="1"/>
            </p:cNvCxnSpPr>
            <p:nvPr/>
          </p:nvCxnSpPr>
          <p:spPr>
            <a:xfrm flipV="1">
              <a:off x="6248400" y="3617118"/>
              <a:ext cx="4648200"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67600" y="1443037"/>
              <a:ext cx="0" cy="4348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53600" y="1443036"/>
              <a:ext cx="0" cy="4348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248400" y="4724400"/>
              <a:ext cx="46482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514600"/>
              <a:ext cx="46482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96199" y="2527321"/>
              <a:ext cx="685801" cy="1044549"/>
            </a:xfrm>
            <a:prstGeom prst="rect">
              <a:avLst/>
            </a:prstGeom>
            <a:noFill/>
          </p:spPr>
          <p:txBody>
            <a:bodyPr wrap="square" rtlCol="0">
              <a:spAutoFit/>
            </a:bodyPr>
            <a:lstStyle/>
            <a:p>
              <a:pPr algn="ctr"/>
              <a:r>
                <a:rPr lang="en-US" sz="3000" dirty="0"/>
                <a:t>2</a:t>
              </a:r>
            </a:p>
          </p:txBody>
        </p:sp>
        <p:sp>
          <p:nvSpPr>
            <p:cNvPr id="15" name="TextBox 14"/>
            <p:cNvSpPr txBox="1"/>
            <p:nvPr/>
          </p:nvSpPr>
          <p:spPr>
            <a:xfrm>
              <a:off x="6553201" y="1600200"/>
              <a:ext cx="685801" cy="1044549"/>
            </a:xfrm>
            <a:prstGeom prst="rect">
              <a:avLst/>
            </a:prstGeom>
            <a:noFill/>
          </p:spPr>
          <p:txBody>
            <a:bodyPr wrap="square" rtlCol="0">
              <a:spAutoFit/>
            </a:bodyPr>
            <a:lstStyle/>
            <a:p>
              <a:pPr algn="ctr"/>
              <a:r>
                <a:rPr lang="en-US" sz="3000" dirty="0"/>
                <a:t>1</a:t>
              </a:r>
            </a:p>
          </p:txBody>
        </p:sp>
        <p:sp>
          <p:nvSpPr>
            <p:cNvPr id="16" name="TextBox 15"/>
            <p:cNvSpPr txBox="1"/>
            <p:nvPr/>
          </p:nvSpPr>
          <p:spPr>
            <a:xfrm>
              <a:off x="8839202" y="3651270"/>
              <a:ext cx="685801" cy="1044549"/>
            </a:xfrm>
            <a:prstGeom prst="rect">
              <a:avLst/>
            </a:prstGeom>
            <a:noFill/>
          </p:spPr>
          <p:txBody>
            <a:bodyPr wrap="square" rtlCol="0">
              <a:spAutoFit/>
            </a:bodyPr>
            <a:lstStyle/>
            <a:p>
              <a:pPr algn="ctr"/>
              <a:r>
                <a:rPr lang="en-US" sz="3000" dirty="0"/>
                <a:t>3</a:t>
              </a:r>
            </a:p>
          </p:txBody>
        </p:sp>
        <p:sp>
          <p:nvSpPr>
            <p:cNvPr id="17" name="TextBox 16"/>
            <p:cNvSpPr txBox="1"/>
            <p:nvPr/>
          </p:nvSpPr>
          <p:spPr>
            <a:xfrm>
              <a:off x="9982200" y="4728816"/>
              <a:ext cx="685801" cy="1044549"/>
            </a:xfrm>
            <a:prstGeom prst="rect">
              <a:avLst/>
            </a:prstGeom>
            <a:noFill/>
          </p:spPr>
          <p:txBody>
            <a:bodyPr wrap="square" rtlCol="0">
              <a:spAutoFit/>
            </a:bodyPr>
            <a:lstStyle/>
            <a:p>
              <a:pPr algn="ctr"/>
              <a:r>
                <a:rPr lang="en-US" sz="3000" dirty="0"/>
                <a:t>4</a:t>
              </a:r>
            </a:p>
          </p:txBody>
        </p:sp>
        <p:sp>
          <p:nvSpPr>
            <p:cNvPr id="18" name="TextBox 17"/>
            <p:cNvSpPr txBox="1"/>
            <p:nvPr/>
          </p:nvSpPr>
          <p:spPr>
            <a:xfrm>
              <a:off x="8839202" y="2527321"/>
              <a:ext cx="685801" cy="1044549"/>
            </a:xfrm>
            <a:prstGeom prst="rect">
              <a:avLst/>
            </a:prstGeom>
            <a:noFill/>
          </p:spPr>
          <p:txBody>
            <a:bodyPr wrap="square" rtlCol="0">
              <a:spAutoFit/>
            </a:bodyPr>
            <a:lstStyle/>
            <a:p>
              <a:pPr algn="ctr"/>
              <a:r>
                <a:rPr lang="en-US" sz="3000" dirty="0"/>
                <a:t>1</a:t>
              </a:r>
            </a:p>
          </p:txBody>
        </p:sp>
      </p:grpSp>
      <p:sp>
        <p:nvSpPr>
          <p:cNvPr id="14" name="TextBox 13"/>
          <p:cNvSpPr txBox="1"/>
          <p:nvPr/>
        </p:nvSpPr>
        <p:spPr>
          <a:xfrm>
            <a:off x="342900" y="1888359"/>
            <a:ext cx="3829050" cy="830997"/>
          </a:xfrm>
          <a:prstGeom prst="rect">
            <a:avLst/>
          </a:prstGeom>
          <a:noFill/>
        </p:spPr>
        <p:txBody>
          <a:bodyPr wrap="square" rtlCol="0">
            <a:spAutoFit/>
          </a:bodyPr>
          <a:lstStyle/>
          <a:p>
            <a:pPr algn="ctr"/>
            <a:r>
              <a:rPr lang="zh-CN" altLang="en-US" sz="2400" dirty="0">
                <a:latin typeface="Calibri" panose="020F0502020204030204" pitchFamily="34" charset="0"/>
              </a:rPr>
              <a:t>填充</a:t>
            </a:r>
            <a:r>
              <a:rPr lang="en-US" sz="2400" dirty="0">
                <a:latin typeface="Calibri" panose="020F0502020204030204" pitchFamily="34" charset="0"/>
              </a:rPr>
              <a:t> </a:t>
            </a:r>
            <a:r>
              <a:rPr lang="zh-CN" altLang="en-US" sz="2400" dirty="0">
                <a:solidFill>
                  <a:srgbClr val="0000FF"/>
                </a:solidFill>
                <a:latin typeface="Calibri" panose="020F0502020204030204" pitchFamily="34" charset="0"/>
              </a:rPr>
              <a:t>红</a:t>
            </a:r>
            <a:r>
              <a:rPr lang="en-US" sz="2400" dirty="0">
                <a:latin typeface="Calibri" panose="020F0502020204030204" pitchFamily="34" charset="0"/>
              </a:rPr>
              <a:t>, </a:t>
            </a:r>
            <a:r>
              <a:rPr lang="zh-CN" altLang="en-US" sz="2400" dirty="0">
                <a:solidFill>
                  <a:srgbClr val="FF0000"/>
                </a:solidFill>
                <a:latin typeface="Calibri" panose="020F0502020204030204" pitchFamily="34" charset="0"/>
              </a:rPr>
              <a:t>绿</a:t>
            </a:r>
            <a:r>
              <a:rPr lang="en-US" sz="2400" dirty="0">
                <a:latin typeface="Calibri" panose="020F0502020204030204" pitchFamily="34" charset="0"/>
              </a:rPr>
              <a:t>, </a:t>
            </a:r>
            <a:r>
              <a:rPr lang="zh-CN" altLang="en-US" sz="2400" dirty="0">
                <a:latin typeface="Calibri" panose="020F0502020204030204" pitchFamily="34" charset="0"/>
              </a:rPr>
              <a:t>或</a:t>
            </a:r>
            <a:r>
              <a:rPr lang="en-US" sz="2400" dirty="0">
                <a:latin typeface="Calibri" panose="020F0502020204030204" pitchFamily="34" charset="0"/>
              </a:rPr>
              <a:t> </a:t>
            </a:r>
            <a:r>
              <a:rPr lang="zh-CN" altLang="en-US" sz="2400" dirty="0">
                <a:solidFill>
                  <a:srgbClr val="008000"/>
                </a:solidFill>
                <a:latin typeface="Calibri" panose="020F0502020204030204" pitchFamily="34" charset="0"/>
              </a:rPr>
              <a:t>蓝</a:t>
            </a:r>
            <a:endParaRPr lang="en-US" sz="2400" dirty="0">
              <a:solidFill>
                <a:srgbClr val="008000"/>
              </a:solidFill>
              <a:latin typeface="Calibri" panose="020F0502020204030204" pitchFamily="34" charset="0"/>
            </a:endParaRPr>
          </a:p>
          <a:p>
            <a:pPr algn="ctr"/>
            <a:r>
              <a:rPr lang="zh-CN" altLang="en-US" sz="2400" dirty="0">
                <a:latin typeface="Calibri" panose="020F0502020204030204" pitchFamily="34" charset="0"/>
              </a:rPr>
              <a:t>相邻颜色必须不同</a:t>
            </a:r>
            <a:endParaRPr lang="en-US" sz="2400" dirty="0">
              <a:latin typeface="Calibri" panose="020F0502020204030204" pitchFamily="34" charset="0"/>
            </a:endParaRPr>
          </a:p>
        </p:txBody>
      </p:sp>
      <p:sp>
        <p:nvSpPr>
          <p:cNvPr id="22" name="TextBox 21"/>
          <p:cNvSpPr txBox="1"/>
          <p:nvPr/>
        </p:nvSpPr>
        <p:spPr>
          <a:xfrm>
            <a:off x="5572125" y="1885950"/>
            <a:ext cx="2800350" cy="461665"/>
          </a:xfrm>
          <a:prstGeom prst="rect">
            <a:avLst/>
          </a:prstGeom>
          <a:noFill/>
        </p:spPr>
        <p:txBody>
          <a:bodyPr wrap="square" rtlCol="0">
            <a:spAutoFit/>
          </a:bodyPr>
          <a:lstStyle/>
          <a:p>
            <a:pPr algn="ctr"/>
            <a:r>
              <a:rPr lang="en-US" sz="2400" dirty="0">
                <a:latin typeface="Calibri" panose="020F0502020204030204" pitchFamily="34" charset="0"/>
              </a:rPr>
              <a:t>Sudoku</a:t>
            </a:r>
          </a:p>
        </p:txBody>
      </p:sp>
      <p:sp>
        <p:nvSpPr>
          <p:cNvPr id="23" name="TextBox 22"/>
          <p:cNvSpPr txBox="1"/>
          <p:nvPr/>
        </p:nvSpPr>
        <p:spPr>
          <a:xfrm>
            <a:off x="327313" y="4914900"/>
            <a:ext cx="8245187" cy="830997"/>
          </a:xfrm>
          <a:prstGeom prst="rect">
            <a:avLst/>
          </a:prstGeom>
          <a:noFill/>
        </p:spPr>
        <p:txBody>
          <a:bodyPr wrap="square" rtlCol="0">
            <a:spAutoFit/>
          </a:bodyPr>
          <a:lstStyle/>
          <a:p>
            <a:pPr marL="385763" indent="-385763">
              <a:buAutoNum type="arabicParenR"/>
            </a:pPr>
            <a:r>
              <a:rPr lang="zh-CN" altLang="en-US" sz="2400" dirty="0">
                <a:solidFill>
                  <a:schemeClr val="accent2"/>
                </a:solidFill>
                <a:latin typeface="Calibri" panose="020F0502020204030204" pitchFamily="34" charset="0"/>
              </a:rPr>
              <a:t>你的大脑是如何来解决这些问题的</a:t>
            </a:r>
            <a:r>
              <a:rPr lang="en-US" sz="2400" dirty="0">
                <a:solidFill>
                  <a:schemeClr val="accent2"/>
                </a:solidFill>
                <a:latin typeface="Calibri" panose="020F0502020204030204" pitchFamily="34" charset="0"/>
              </a:rPr>
              <a:t>?</a:t>
            </a:r>
          </a:p>
          <a:p>
            <a:pPr marL="385763" indent="-385763">
              <a:buAutoNum type="arabicParenR"/>
            </a:pPr>
            <a:r>
              <a:rPr lang="zh-CN" altLang="en-US" sz="2400" dirty="0">
                <a:solidFill>
                  <a:schemeClr val="accent2"/>
                </a:solidFill>
                <a:latin typeface="Calibri" panose="020F0502020204030204" pitchFamily="34" charset="0"/>
              </a:rPr>
              <a:t>你如何用搜索方法来解决这些问题</a:t>
            </a:r>
            <a:r>
              <a:rPr lang="en-US" sz="2400" dirty="0">
                <a:solidFill>
                  <a:schemeClr val="accent2"/>
                </a:solidFill>
                <a:latin typeface="Calibri" panose="020F0502020204030204" pitchFamily="34" charset="0"/>
              </a:rPr>
              <a:t> (BFS, DFS, </a:t>
            </a:r>
            <a:r>
              <a:rPr lang="zh-CN" altLang="en-US" sz="2400" dirty="0">
                <a:solidFill>
                  <a:schemeClr val="accent2"/>
                </a:solidFill>
                <a:latin typeface="Calibri" panose="020F0502020204030204" pitchFamily="34" charset="0"/>
              </a:rPr>
              <a:t>等</a:t>
            </a:r>
            <a:r>
              <a:rPr lang="en-US" sz="2400" dirty="0">
                <a:solidFill>
                  <a:schemeClr val="accent2"/>
                </a:solidFill>
                <a:latin typeface="Calibri" panose="020F0502020204030204" pitchFamily="34" charset="0"/>
              </a:rPr>
              <a:t>)?</a:t>
            </a:r>
          </a:p>
        </p:txBody>
      </p:sp>
    </p:spTree>
    <p:extLst>
      <p:ext uri="{BB962C8B-B14F-4D97-AF65-F5344CB8AC3E}">
        <p14:creationId xmlns:p14="http://schemas.microsoft.com/office/powerpoint/2010/main" val="3878234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哪一个更大</a:t>
            </a:r>
            <a:r>
              <a:rPr lang="en-US" dirty="0"/>
              <a:t>?</a:t>
            </a:r>
          </a:p>
        </p:txBody>
      </p:sp>
      <p:sp>
        <p:nvSpPr>
          <p:cNvPr id="3" name="Content Placeholder 2"/>
          <p:cNvSpPr>
            <a:spLocks noGrp="1"/>
          </p:cNvSpPr>
          <p:nvPr>
            <p:ph idx="1"/>
          </p:nvPr>
        </p:nvSpPr>
        <p:spPr/>
        <p:txBody>
          <a:bodyPr/>
          <a:lstStyle/>
          <a:p>
            <a:r>
              <a:rPr lang="en-US" b="1" dirty="0">
                <a:solidFill>
                  <a:srgbClr val="FF0000"/>
                </a:solidFill>
              </a:rPr>
              <a:t>2</a:t>
            </a:r>
            <a:r>
              <a:rPr lang="en-US" b="1" baseline="30000" dirty="0">
                <a:solidFill>
                  <a:srgbClr val="FF0000"/>
                </a:solidFill>
              </a:rPr>
              <a:t>N</a:t>
            </a:r>
            <a:r>
              <a:rPr lang="en-US" b="1" baseline="52000" dirty="0">
                <a:solidFill>
                  <a:srgbClr val="FF0000"/>
                </a:solidFill>
              </a:rPr>
              <a:t>2</a:t>
            </a:r>
            <a:r>
              <a:rPr lang="en-US" b="1" dirty="0">
                <a:solidFill>
                  <a:srgbClr val="FF0000"/>
                </a:solidFill>
              </a:rPr>
              <a:t>         </a:t>
            </a:r>
            <a:r>
              <a:rPr lang="en-US" b="1" dirty="0" err="1">
                <a:solidFill>
                  <a:srgbClr val="FF0000"/>
                </a:solidFill>
              </a:rPr>
              <a:t>vs</a:t>
            </a:r>
            <a:r>
              <a:rPr lang="en-US" b="1" dirty="0">
                <a:solidFill>
                  <a:srgbClr val="FF0000"/>
                </a:solidFill>
              </a:rPr>
              <a:t> N</a:t>
            </a:r>
            <a:r>
              <a:rPr lang="en-US" b="1" baseline="30000" dirty="0">
                <a:solidFill>
                  <a:srgbClr val="FF0000"/>
                </a:solidFill>
              </a:rPr>
              <a:t>N</a:t>
            </a:r>
            <a:endParaRPr lang="en-US" b="1" baseline="52000" dirty="0">
              <a:solidFill>
                <a:srgbClr val="FF0000"/>
              </a:solidFill>
            </a:endParaRPr>
          </a:p>
          <a:p>
            <a:r>
              <a:rPr lang="en-US" b="1" dirty="0">
                <a:solidFill>
                  <a:srgbClr val="FF0000"/>
                </a:solidFill>
              </a:rPr>
              <a:t>log</a:t>
            </a:r>
            <a:r>
              <a:rPr lang="en-US" b="1" baseline="-25000" dirty="0">
                <a:solidFill>
                  <a:srgbClr val="FF0000"/>
                </a:solidFill>
              </a:rPr>
              <a:t>2</a:t>
            </a:r>
            <a:r>
              <a:rPr lang="en-US" b="1" dirty="0">
                <a:solidFill>
                  <a:srgbClr val="FF0000"/>
                </a:solidFill>
              </a:rPr>
              <a:t> 2</a:t>
            </a:r>
            <a:r>
              <a:rPr lang="en-US" b="1" baseline="30000" dirty="0">
                <a:solidFill>
                  <a:srgbClr val="FF0000"/>
                </a:solidFill>
              </a:rPr>
              <a:t>N</a:t>
            </a:r>
            <a:r>
              <a:rPr lang="en-US" b="1" baseline="52000" dirty="0">
                <a:solidFill>
                  <a:srgbClr val="FF0000"/>
                </a:solidFill>
              </a:rPr>
              <a:t>2</a:t>
            </a:r>
            <a:r>
              <a:rPr lang="en-US" b="1" dirty="0">
                <a:solidFill>
                  <a:srgbClr val="FF0000"/>
                </a:solidFill>
              </a:rPr>
              <a:t> </a:t>
            </a:r>
            <a:r>
              <a:rPr lang="en-US" b="1" dirty="0" err="1">
                <a:solidFill>
                  <a:srgbClr val="FF0000"/>
                </a:solidFill>
              </a:rPr>
              <a:t>vs</a:t>
            </a:r>
            <a:r>
              <a:rPr lang="en-US" b="1" dirty="0">
                <a:solidFill>
                  <a:srgbClr val="FF0000"/>
                </a:solidFill>
              </a:rPr>
              <a:t> log</a:t>
            </a:r>
            <a:r>
              <a:rPr lang="en-US" b="1" baseline="-25000" dirty="0">
                <a:solidFill>
                  <a:srgbClr val="FF0000"/>
                </a:solidFill>
              </a:rPr>
              <a:t>2</a:t>
            </a:r>
            <a:r>
              <a:rPr lang="en-US" b="1" dirty="0">
                <a:solidFill>
                  <a:srgbClr val="FF0000"/>
                </a:solidFill>
              </a:rPr>
              <a:t> N</a:t>
            </a:r>
            <a:r>
              <a:rPr lang="en-US" b="1" baseline="30000" dirty="0">
                <a:solidFill>
                  <a:srgbClr val="FF0000"/>
                </a:solidFill>
              </a:rPr>
              <a:t>N</a:t>
            </a:r>
            <a:endParaRPr lang="en-US" b="1" baseline="52000" dirty="0">
              <a:solidFill>
                <a:srgbClr val="FF0000"/>
              </a:solidFill>
            </a:endParaRPr>
          </a:p>
          <a:p>
            <a:r>
              <a:rPr lang="en-US" b="1" dirty="0">
                <a:solidFill>
                  <a:srgbClr val="FF0000"/>
                </a:solidFill>
              </a:rPr>
              <a:t>N</a:t>
            </a:r>
            <a:r>
              <a:rPr lang="en-US" b="1" baseline="30000" dirty="0">
                <a:solidFill>
                  <a:srgbClr val="FF0000"/>
                </a:solidFill>
              </a:rPr>
              <a:t>2</a:t>
            </a:r>
            <a:r>
              <a:rPr lang="en-US" b="1" baseline="52000" dirty="0">
                <a:solidFill>
                  <a:srgbClr val="FF0000"/>
                </a:solidFill>
              </a:rPr>
              <a:t>               </a:t>
            </a:r>
            <a:r>
              <a:rPr lang="en-US" b="1" dirty="0" err="1">
                <a:solidFill>
                  <a:srgbClr val="FF0000"/>
                </a:solidFill>
              </a:rPr>
              <a:t>vs</a:t>
            </a:r>
            <a:r>
              <a:rPr lang="en-US" b="1" dirty="0">
                <a:solidFill>
                  <a:srgbClr val="FF0000"/>
                </a:solidFill>
              </a:rPr>
              <a:t> N log</a:t>
            </a:r>
            <a:r>
              <a:rPr lang="en-US" b="1" baseline="-25000" dirty="0">
                <a:solidFill>
                  <a:srgbClr val="FF0000"/>
                </a:solidFill>
              </a:rPr>
              <a:t>2</a:t>
            </a:r>
            <a:r>
              <a:rPr lang="en-US" b="1" dirty="0">
                <a:solidFill>
                  <a:srgbClr val="FF0000"/>
                </a:solidFill>
              </a:rPr>
              <a:t> N</a:t>
            </a:r>
            <a:endParaRPr lang="en-US" b="1" baseline="30000" dirty="0">
              <a:solidFill>
                <a:srgbClr val="FF0000"/>
              </a:solidFill>
            </a:endParaRPr>
          </a:p>
          <a:p>
            <a:r>
              <a:rPr lang="en-US" b="1" dirty="0">
                <a:solidFill>
                  <a:srgbClr val="FF0000"/>
                </a:solidFill>
              </a:rPr>
              <a:t>N=10: 10</a:t>
            </a:r>
            <a:r>
              <a:rPr lang="en-US" b="1" baseline="30000" dirty="0">
                <a:solidFill>
                  <a:srgbClr val="FF0000"/>
                </a:solidFill>
              </a:rPr>
              <a:t>30</a:t>
            </a:r>
            <a:r>
              <a:rPr lang="en-US" b="1" dirty="0">
                <a:solidFill>
                  <a:srgbClr val="FF0000"/>
                </a:solidFill>
              </a:rPr>
              <a:t> </a:t>
            </a:r>
            <a:r>
              <a:rPr lang="en-US" b="1" dirty="0" err="1">
                <a:solidFill>
                  <a:srgbClr val="FF0000"/>
                </a:solidFill>
              </a:rPr>
              <a:t>vs</a:t>
            </a:r>
            <a:r>
              <a:rPr lang="en-US" b="1" dirty="0">
                <a:solidFill>
                  <a:srgbClr val="FF0000"/>
                </a:solidFill>
              </a:rPr>
              <a:t> 10</a:t>
            </a:r>
            <a:r>
              <a:rPr lang="en-US" b="1" baseline="30000" dirty="0">
                <a:solidFill>
                  <a:srgbClr val="FF0000"/>
                </a:solidFill>
              </a:rPr>
              <a:t>10</a:t>
            </a:r>
          </a:p>
          <a:p>
            <a:endParaRPr lang="en-US" dirty="0"/>
          </a:p>
        </p:txBody>
      </p:sp>
      <p:graphicFrame>
        <p:nvGraphicFramePr>
          <p:cNvPr id="5" name="对象 4"/>
          <p:cNvGraphicFramePr>
            <a:graphicFrameLocks noChangeAspect="1"/>
          </p:cNvGraphicFramePr>
          <p:nvPr>
            <p:extLst>
              <p:ext uri="{D42A27DB-BD31-4B8C-83A1-F6EECF244321}">
                <p14:modId xmlns:p14="http://schemas.microsoft.com/office/powerpoint/2010/main" val="1951820478"/>
              </p:ext>
            </p:extLst>
          </p:nvPr>
        </p:nvGraphicFramePr>
        <p:xfrm>
          <a:off x="2994992" y="1753780"/>
          <a:ext cx="6016272" cy="4223687"/>
        </p:xfrm>
        <a:graphic>
          <a:graphicData uri="http://schemas.openxmlformats.org/presentationml/2006/ole">
            <mc:AlternateContent xmlns:mc="http://schemas.openxmlformats.org/markup-compatibility/2006">
              <mc:Choice xmlns:v="urn:schemas-microsoft-com:vml" Requires="v">
                <p:oleObj spid="_x0000_s1186" name="Acrobat Document" r:id="rId4" imgW="6446416" imgH="4526280" progId="AcroExch.Document.11">
                  <p:embed/>
                </p:oleObj>
              </mc:Choice>
              <mc:Fallback>
                <p:oleObj name="Acrobat Document" r:id="rId4" imgW="6446416" imgH="4526280" progId="AcroExch.Document.11">
                  <p:embed/>
                  <p:pic>
                    <p:nvPicPr>
                      <p:cNvPr id="0" name=""/>
                      <p:cNvPicPr/>
                      <p:nvPr/>
                    </p:nvPicPr>
                    <p:blipFill>
                      <a:blip r:embed="rId5"/>
                      <a:stretch>
                        <a:fillRect/>
                      </a:stretch>
                    </p:blipFill>
                    <p:spPr>
                      <a:xfrm>
                        <a:off x="2994992" y="1753780"/>
                        <a:ext cx="6016272" cy="4223687"/>
                      </a:xfrm>
                      <a:prstGeom prst="rect">
                        <a:avLst/>
                      </a:prstGeom>
                    </p:spPr>
                  </p:pic>
                </p:oleObj>
              </mc:Fallback>
            </mc:AlternateContent>
          </a:graphicData>
        </a:graphic>
      </p:graphicFrame>
    </p:spTree>
    <p:extLst>
      <p:ext uri="{BB962C8B-B14F-4D97-AF65-F5344CB8AC3E}">
        <p14:creationId xmlns:p14="http://schemas.microsoft.com/office/powerpoint/2010/main" val="164885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zh-CN" altLang="en-US" dirty="0"/>
              <a:t>约束图</a:t>
            </a:r>
            <a:endParaRPr lang="en-US" dirty="0"/>
          </a:p>
        </p:txBody>
      </p:sp>
      <p:pic>
        <p:nvPicPr>
          <p:cNvPr id="10244" name="Picture 4"/>
          <p:cNvPicPr>
            <a:picLocks noChangeAspect="1" noChangeArrowheads="1"/>
          </p:cNvPicPr>
          <p:nvPr/>
        </p:nvPicPr>
        <p:blipFill>
          <a:blip r:embed="rId2" cstate="print"/>
          <a:srcRect/>
          <a:stretch>
            <a:fillRect/>
          </a:stretch>
        </p:blipFill>
        <p:spPr bwMode="auto">
          <a:xfrm>
            <a:off x="4629150" y="1828800"/>
            <a:ext cx="4057650" cy="419100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l="1140" t="1105"/>
          <a:stretch>
            <a:fillRect/>
          </a:stretch>
        </p:blipFill>
        <p:spPr bwMode="auto">
          <a:xfrm>
            <a:off x="457199" y="1752601"/>
            <a:ext cx="3937091" cy="3496235"/>
          </a:xfrm>
          <a:prstGeom prst="rect">
            <a:avLst/>
          </a:prstGeom>
          <a:noFill/>
          <a:ln w="9525">
            <a:noFill/>
            <a:miter lim="800000"/>
            <a:headEnd/>
            <a:tailEnd/>
          </a:ln>
        </p:spPr>
      </p:pic>
      <p:sp>
        <p:nvSpPr>
          <p:cNvPr id="2" name="TextBox 1"/>
          <p:cNvSpPr txBox="1"/>
          <p:nvPr/>
        </p:nvSpPr>
        <p:spPr>
          <a:xfrm>
            <a:off x="550691" y="5394248"/>
            <a:ext cx="2483729" cy="646331"/>
          </a:xfrm>
          <a:prstGeom prst="rect">
            <a:avLst/>
          </a:prstGeom>
          <a:noFill/>
        </p:spPr>
        <p:txBody>
          <a:bodyPr wrap="square" rtlCol="0">
            <a:spAutoFit/>
          </a:bodyPr>
          <a:lstStyle/>
          <a:p>
            <a:r>
              <a:rPr kumimoji="1" lang="zh-CN" altLang="en-US" dirty="0"/>
              <a:t>节点：变量</a:t>
            </a:r>
            <a:endParaRPr kumimoji="1" lang="en-US" altLang="zh-CN" dirty="0"/>
          </a:p>
          <a:p>
            <a:r>
              <a:rPr kumimoji="1" lang="zh-CN" altLang="en-US" dirty="0"/>
              <a:t>连接：存在约束关系</a:t>
            </a:r>
          </a:p>
        </p:txBody>
      </p:sp>
    </p:spTree>
    <p:extLst>
      <p:ext uri="{BB962C8B-B14F-4D97-AF65-F5344CB8AC3E}">
        <p14:creationId xmlns:p14="http://schemas.microsoft.com/office/powerpoint/2010/main" val="247414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22960" y="286604"/>
            <a:ext cx="7543800" cy="897619"/>
          </a:xfrm>
        </p:spPr>
        <p:txBody>
          <a:bodyPr/>
          <a:lstStyle/>
          <a:p>
            <a:r>
              <a:rPr lang="zh-CN" altLang="en-US" dirty="0"/>
              <a:t>约束图</a:t>
            </a:r>
            <a:endParaRPr lang="en-US" dirty="0"/>
          </a:p>
        </p:txBody>
      </p:sp>
      <p:sp>
        <p:nvSpPr>
          <p:cNvPr id="10243" name="Rectangle 3"/>
          <p:cNvSpPr>
            <a:spLocks noGrp="1" noChangeArrowheads="1"/>
          </p:cNvSpPr>
          <p:nvPr>
            <p:ph idx="1"/>
          </p:nvPr>
        </p:nvSpPr>
        <p:spPr>
          <a:xfrm>
            <a:off x="342900" y="1708879"/>
            <a:ext cx="5257800" cy="4417286"/>
          </a:xfrm>
        </p:spPr>
        <p:txBody>
          <a:bodyPr>
            <a:normAutofit/>
          </a:bodyPr>
          <a:lstStyle/>
          <a:p>
            <a:pPr eaLnBrk="1" hangingPunct="1">
              <a:lnSpc>
                <a:spcPct val="110000"/>
              </a:lnSpc>
              <a:buFont typeface="Wingdings" panose="05000000000000000000" pitchFamily="2" charset="2"/>
              <a:buChar char="n"/>
            </a:pPr>
            <a:r>
              <a:rPr lang="en-US" sz="2400" dirty="0">
                <a:latin typeface="+mn-ea"/>
              </a:rPr>
              <a:t>二元约束满足问题: </a:t>
            </a:r>
            <a:r>
              <a:rPr lang="zh-CN" altLang="en-US" sz="2400" dirty="0">
                <a:latin typeface="+mn-ea"/>
              </a:rPr>
              <a:t>每个约束关联至多两个变量</a:t>
            </a:r>
            <a:endParaRPr lang="en-US" sz="2400" dirty="0"/>
          </a:p>
          <a:p>
            <a:pPr eaLnBrk="1" hangingPunct="1">
              <a:lnSpc>
                <a:spcPct val="90000"/>
              </a:lnSpc>
              <a:buFont typeface="Wingdings" panose="05000000000000000000" pitchFamily="2" charset="2"/>
              <a:buChar char="n"/>
            </a:pPr>
            <a:r>
              <a:rPr lang="zh-CN" altLang="en-US" sz="2400" dirty="0"/>
              <a:t>二元约束图</a:t>
            </a:r>
            <a:r>
              <a:rPr lang="en-US" sz="2400" dirty="0"/>
              <a:t>: </a:t>
            </a:r>
            <a:r>
              <a:rPr lang="zh-CN" altLang="en-US" sz="2400" dirty="0"/>
              <a:t>节点代表变量</a:t>
            </a:r>
            <a:r>
              <a:rPr lang="en-US" sz="2400" dirty="0"/>
              <a:t>, </a:t>
            </a:r>
            <a:r>
              <a:rPr lang="zh-CN" altLang="en-US" sz="2400" dirty="0"/>
              <a:t>边代表约束</a:t>
            </a:r>
            <a:endParaRPr lang="en-US" sz="2400" dirty="0"/>
          </a:p>
          <a:p>
            <a:pPr eaLnBrk="1" hangingPunct="1">
              <a:lnSpc>
                <a:spcPct val="90000"/>
              </a:lnSpc>
              <a:buFont typeface="Wingdings" panose="05000000000000000000" pitchFamily="2" charset="2"/>
              <a:buChar char="n"/>
            </a:pPr>
            <a:r>
              <a:rPr lang="zh-CN" altLang="en-US" sz="2400" dirty="0"/>
              <a:t>约束满足问题求解算法利用图的结构加速搜索（利用约束关系削减搜索空间）</a:t>
            </a:r>
            <a:endParaRPr lang="en-US" altLang="zh-CN" sz="2400" dirty="0"/>
          </a:p>
          <a:p>
            <a:pPr eaLnBrk="1" hangingPunct="1">
              <a:lnSpc>
                <a:spcPct val="90000"/>
              </a:lnSpc>
              <a:buFont typeface="Wingdings" panose="05000000000000000000" pitchFamily="2" charset="2"/>
              <a:buChar char="n"/>
            </a:pPr>
            <a:r>
              <a:rPr lang="zh-CN" altLang="en-US" sz="2400" dirty="0"/>
              <a:t>每一个非二元</a:t>
            </a:r>
            <a:r>
              <a:rPr lang="en-US" altLang="zh-CN" sz="2400" dirty="0"/>
              <a:t>CSP</a:t>
            </a:r>
            <a:r>
              <a:rPr lang="zh-CN" altLang="en-US" sz="2400" dirty="0"/>
              <a:t>可以被转化为一个二元</a:t>
            </a:r>
            <a:r>
              <a:rPr lang="en-US" altLang="zh-CN" sz="2400" dirty="0"/>
              <a:t>CSP</a:t>
            </a:r>
            <a:r>
              <a:rPr lang="zh-CN" altLang="en-US" sz="2400" dirty="0"/>
              <a:t>（可能会增添变量）</a:t>
            </a:r>
            <a:endParaRPr lang="en-US" sz="2400" dirty="0"/>
          </a:p>
        </p:txBody>
      </p:sp>
      <p:pic>
        <p:nvPicPr>
          <p:cNvPr id="10244" name="Picture 4"/>
          <p:cNvPicPr>
            <a:picLocks noChangeAspect="1" noChangeArrowheads="1"/>
          </p:cNvPicPr>
          <p:nvPr/>
        </p:nvPicPr>
        <p:blipFill>
          <a:blip r:embed="rId3" cstate="print"/>
          <a:srcRect/>
          <a:stretch>
            <a:fillRect/>
          </a:stretch>
        </p:blipFill>
        <p:spPr bwMode="auto">
          <a:xfrm>
            <a:off x="5702743" y="1600202"/>
            <a:ext cx="3209461" cy="2903537"/>
          </a:xfrm>
          <a:prstGeom prst="rect">
            <a:avLst/>
          </a:prstGeom>
          <a:noFill/>
          <a:ln w="9525">
            <a:noFill/>
            <a:miter lim="800000"/>
            <a:headEnd/>
            <a:tailEnd/>
          </a:ln>
        </p:spPr>
      </p:pic>
    </p:spTree>
    <p:extLst>
      <p:ext uri="{BB962C8B-B14F-4D97-AF65-F5344CB8AC3E}">
        <p14:creationId xmlns:p14="http://schemas.microsoft.com/office/powerpoint/2010/main" val="169196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举例：密码算术</a:t>
            </a:r>
          </a:p>
        </p:txBody>
      </p:sp>
      <p:sp>
        <p:nvSpPr>
          <p:cNvPr id="11267" name="Rectangle 3"/>
          <p:cNvSpPr>
            <a:spLocks noGrp="1" noChangeArrowheads="1"/>
          </p:cNvSpPr>
          <p:nvPr>
            <p:ph idx="1"/>
          </p:nvPr>
        </p:nvSpPr>
        <p:spPr>
          <a:xfrm>
            <a:off x="342900" y="1600202"/>
            <a:ext cx="3657600" cy="4525963"/>
          </a:xfrm>
        </p:spPr>
        <p:txBody>
          <a:bodyPr/>
          <a:lstStyle/>
          <a:p>
            <a:pPr eaLnBrk="1" hangingPunct="1"/>
            <a:r>
              <a:rPr lang="zh-CN" altLang="en-US" sz="2800" dirty="0"/>
              <a:t>变量</a:t>
            </a:r>
            <a:r>
              <a:rPr lang="en-US" sz="2800" dirty="0"/>
              <a:t>:</a:t>
            </a:r>
          </a:p>
          <a:p>
            <a:pPr eaLnBrk="1" hangingPunct="1"/>
            <a:endParaRPr lang="en-US" sz="2800" dirty="0"/>
          </a:p>
          <a:p>
            <a:pPr eaLnBrk="1" hangingPunct="1"/>
            <a:r>
              <a:rPr lang="zh-CN" altLang="en-US" sz="2800" dirty="0"/>
              <a:t>值域</a:t>
            </a:r>
            <a:r>
              <a:rPr lang="en-US" sz="2800" dirty="0"/>
              <a:t>:</a:t>
            </a:r>
          </a:p>
          <a:p>
            <a:pPr eaLnBrk="1" hangingPunct="1"/>
            <a:endParaRPr lang="en-US" sz="2800" dirty="0"/>
          </a:p>
          <a:p>
            <a:pPr eaLnBrk="1" hangingPunct="1"/>
            <a:r>
              <a:rPr lang="zh-CN" altLang="en-US" sz="2800" dirty="0"/>
              <a:t>约束条件</a:t>
            </a:r>
            <a:r>
              <a:rPr lang="en-US" sz="2800" dirty="0"/>
              <a:t>:</a:t>
            </a:r>
          </a:p>
          <a:p>
            <a:pPr eaLnBrk="1" hangingPunct="1"/>
            <a:endParaRPr lang="en-US" sz="2800" dirty="0"/>
          </a:p>
        </p:txBody>
      </p:sp>
      <p:pic>
        <p:nvPicPr>
          <p:cNvPr id="15364" name="Picture 4"/>
          <p:cNvPicPr>
            <a:picLocks noChangeAspect="1" noChangeArrowheads="1"/>
          </p:cNvPicPr>
          <p:nvPr/>
        </p:nvPicPr>
        <p:blipFill>
          <a:blip r:embed="rId5" cstate="print"/>
          <a:srcRect l="1343" t="1076"/>
          <a:stretch>
            <a:fillRect/>
          </a:stretch>
        </p:blipFill>
        <p:spPr bwMode="auto">
          <a:xfrm>
            <a:off x="4948517" y="3886779"/>
            <a:ext cx="3738283" cy="2473420"/>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l="2014" t="2845"/>
          <a:stretch>
            <a:fillRect/>
          </a:stretch>
        </p:blipFill>
        <p:spPr bwMode="auto">
          <a:xfrm>
            <a:off x="4551830" y="1864662"/>
            <a:ext cx="1462198" cy="1224617"/>
          </a:xfrm>
          <a:prstGeom prst="rect">
            <a:avLst/>
          </a:prstGeom>
          <a:noFill/>
          <a:ln w="9525">
            <a:noFill/>
            <a:miter lim="800000"/>
            <a:headEnd/>
            <a:tailEnd/>
          </a:ln>
        </p:spPr>
      </p:pic>
      <p:pic>
        <p:nvPicPr>
          <p:cNvPr id="15366" name="Picture 6" descr="txp_fig"/>
          <p:cNvPicPr>
            <a:picLocks noChangeAspect="1" noChangeArrowheads="1"/>
          </p:cNvPicPr>
          <p:nvPr>
            <p:custDataLst>
              <p:tags r:id="rId1"/>
            </p:custDataLst>
          </p:nvPr>
        </p:nvPicPr>
        <p:blipFill>
          <a:blip r:embed="rId7" cstate="print"/>
          <a:srcRect/>
          <a:stretch>
            <a:fillRect/>
          </a:stretch>
        </p:blipFill>
        <p:spPr bwMode="auto">
          <a:xfrm>
            <a:off x="800100" y="2281238"/>
            <a:ext cx="3086100" cy="309563"/>
          </a:xfrm>
          <a:prstGeom prst="rect">
            <a:avLst/>
          </a:prstGeom>
          <a:noFill/>
          <a:ln w="9525">
            <a:noFill/>
            <a:miter lim="800000"/>
            <a:headEnd/>
            <a:tailEnd/>
          </a:ln>
        </p:spPr>
      </p:pic>
      <p:pic>
        <p:nvPicPr>
          <p:cNvPr id="15367" name="Picture 7" descr="txp_fig"/>
          <p:cNvPicPr>
            <a:picLocks noChangeAspect="1" noChangeArrowheads="1"/>
          </p:cNvPicPr>
          <p:nvPr>
            <p:custDataLst>
              <p:tags r:id="rId2"/>
            </p:custDataLst>
          </p:nvPr>
        </p:nvPicPr>
        <p:blipFill>
          <a:blip r:embed="rId8" cstate="print"/>
          <a:srcRect/>
          <a:stretch>
            <a:fillRect/>
          </a:stretch>
        </p:blipFill>
        <p:spPr bwMode="auto">
          <a:xfrm>
            <a:off x="751287" y="3238502"/>
            <a:ext cx="2792015" cy="342900"/>
          </a:xfrm>
          <a:prstGeom prst="rect">
            <a:avLst/>
          </a:prstGeom>
          <a:noFill/>
          <a:ln w="9525">
            <a:noFill/>
            <a:miter lim="800000"/>
            <a:headEnd/>
            <a:tailEnd/>
          </a:ln>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343650" y="1359186"/>
            <a:ext cx="2533650" cy="2057630"/>
          </a:xfrm>
          <a:prstGeom prst="rect">
            <a:avLst/>
          </a:prstGeom>
          <a:noFill/>
        </p:spPr>
      </p:pic>
      <p:sp>
        <p:nvSpPr>
          <p:cNvPr id="2" name="矩形 1"/>
          <p:cNvSpPr/>
          <p:nvPr/>
        </p:nvSpPr>
        <p:spPr>
          <a:xfrm>
            <a:off x="57150" y="4315591"/>
            <a:ext cx="4572000" cy="1938992"/>
          </a:xfrm>
          <a:prstGeom prst="rect">
            <a:avLst/>
          </a:prstGeom>
        </p:spPr>
        <p:txBody>
          <a:bodyPr>
            <a:spAutoFit/>
          </a:bodyPr>
          <a:lstStyle/>
          <a:p>
            <a:pPr lvl="1"/>
            <a:r>
              <a:rPr lang="en-US" altLang="zh-CN" sz="2400" dirty="0" err="1">
                <a:solidFill>
                  <a:srgbClr val="BD00B0"/>
                </a:solidFill>
              </a:rPr>
              <a:t>alldiff</a:t>
            </a:r>
            <a:r>
              <a:rPr lang="en-US" altLang="zh-CN" sz="2400" dirty="0">
                <a:solidFill>
                  <a:srgbClr val="BD00B0"/>
                </a:solidFill>
              </a:rPr>
              <a:t>( </a:t>
            </a:r>
            <a:r>
              <a:rPr lang="en-US" altLang="zh-CN" sz="2400" i="1" dirty="0">
                <a:solidFill>
                  <a:srgbClr val="BD00B0"/>
                </a:solidFill>
              </a:rPr>
              <a:t>F,T,U,W,R,O</a:t>
            </a:r>
            <a:r>
              <a:rPr lang="en-US" altLang="zh-CN" sz="2400" dirty="0">
                <a:solidFill>
                  <a:srgbClr val="BD00B0"/>
                </a:solidFill>
              </a:rPr>
              <a:t> )</a:t>
            </a:r>
          </a:p>
          <a:p>
            <a:pPr lvl="1"/>
            <a:r>
              <a:rPr lang="en-US" altLang="zh-CN" sz="2400" i="1" dirty="0">
                <a:solidFill>
                  <a:srgbClr val="BD00B0"/>
                </a:solidFill>
              </a:rPr>
              <a:t>O </a:t>
            </a:r>
            <a:r>
              <a:rPr lang="en-US" altLang="zh-CN" sz="2400" dirty="0">
                <a:solidFill>
                  <a:srgbClr val="BD00B0"/>
                </a:solidFill>
              </a:rPr>
              <a:t>+ </a:t>
            </a:r>
            <a:r>
              <a:rPr lang="en-US" altLang="zh-CN" sz="2400" i="1" dirty="0">
                <a:solidFill>
                  <a:srgbClr val="BD00B0"/>
                </a:solidFill>
              </a:rPr>
              <a:t>O</a:t>
            </a:r>
            <a:r>
              <a:rPr lang="en-US" altLang="zh-CN" sz="2400" dirty="0">
                <a:solidFill>
                  <a:srgbClr val="BD00B0"/>
                </a:solidFill>
              </a:rPr>
              <a:t> = </a:t>
            </a:r>
            <a:r>
              <a:rPr lang="en-US" altLang="zh-CN" sz="2400" i="1" dirty="0">
                <a:solidFill>
                  <a:srgbClr val="BD00B0"/>
                </a:solidFill>
              </a:rPr>
              <a:t>R</a:t>
            </a:r>
            <a:r>
              <a:rPr lang="en-US" altLang="zh-CN" sz="2400" dirty="0">
                <a:solidFill>
                  <a:srgbClr val="BD00B0"/>
                </a:solidFill>
              </a:rPr>
              <a:t> + 10 * </a:t>
            </a:r>
            <a:r>
              <a:rPr lang="en-US" altLang="zh-CN" sz="2400" i="1" dirty="0">
                <a:solidFill>
                  <a:srgbClr val="BD00B0"/>
                </a:solidFill>
              </a:rPr>
              <a:t>X</a:t>
            </a:r>
            <a:r>
              <a:rPr lang="en-US" altLang="zh-CN" sz="2400" baseline="-25000" dirty="0">
                <a:solidFill>
                  <a:srgbClr val="BD00B0"/>
                </a:solidFill>
              </a:rPr>
              <a:t>1</a:t>
            </a:r>
            <a:endParaRPr lang="en-US" altLang="zh-CN" dirty="0"/>
          </a:p>
          <a:p>
            <a:pPr lvl="1"/>
            <a:r>
              <a:rPr lang="en-US" altLang="zh-CN" sz="2400" i="1" dirty="0">
                <a:solidFill>
                  <a:srgbClr val="BD00B0"/>
                </a:solidFill>
              </a:rPr>
              <a:t>X</a:t>
            </a:r>
            <a:r>
              <a:rPr lang="en-US" altLang="zh-CN" sz="2400" baseline="-25000" dirty="0">
                <a:solidFill>
                  <a:srgbClr val="BD00B0"/>
                </a:solidFill>
              </a:rPr>
              <a:t>1</a:t>
            </a:r>
            <a:r>
              <a:rPr lang="en-US" altLang="zh-CN" sz="2400" dirty="0"/>
              <a:t> </a:t>
            </a:r>
            <a:r>
              <a:rPr lang="en-US" altLang="zh-CN" sz="2400" dirty="0">
                <a:solidFill>
                  <a:srgbClr val="BD00B0"/>
                </a:solidFill>
              </a:rPr>
              <a:t>+ </a:t>
            </a:r>
            <a:r>
              <a:rPr lang="en-US" altLang="zh-CN" sz="2400" i="1" dirty="0">
                <a:solidFill>
                  <a:srgbClr val="BD00B0"/>
                </a:solidFill>
              </a:rPr>
              <a:t>W </a:t>
            </a:r>
            <a:r>
              <a:rPr lang="en-US" altLang="zh-CN" sz="2400" dirty="0">
                <a:solidFill>
                  <a:srgbClr val="BD00B0"/>
                </a:solidFill>
              </a:rPr>
              <a:t>+ </a:t>
            </a:r>
            <a:r>
              <a:rPr lang="en-US" altLang="zh-CN" sz="2400" i="1" dirty="0">
                <a:solidFill>
                  <a:srgbClr val="BD00B0"/>
                </a:solidFill>
              </a:rPr>
              <a:t>W</a:t>
            </a:r>
            <a:r>
              <a:rPr lang="en-US" altLang="zh-CN" sz="2400" dirty="0">
                <a:solidFill>
                  <a:srgbClr val="BD00B0"/>
                </a:solidFill>
              </a:rPr>
              <a:t> = </a:t>
            </a:r>
            <a:r>
              <a:rPr lang="en-US" altLang="zh-CN" sz="2400" i="1" dirty="0">
                <a:solidFill>
                  <a:srgbClr val="BD00B0"/>
                </a:solidFill>
              </a:rPr>
              <a:t>U</a:t>
            </a:r>
            <a:r>
              <a:rPr lang="en-US" altLang="zh-CN" sz="2400" dirty="0">
                <a:solidFill>
                  <a:srgbClr val="BD00B0"/>
                </a:solidFill>
              </a:rPr>
              <a:t> + 10 * </a:t>
            </a:r>
            <a:r>
              <a:rPr lang="en-US" altLang="zh-CN" sz="2400" i="1" dirty="0">
                <a:solidFill>
                  <a:srgbClr val="BD00B0"/>
                </a:solidFill>
              </a:rPr>
              <a:t>X</a:t>
            </a:r>
            <a:r>
              <a:rPr lang="en-US" altLang="zh-CN" sz="2400" baseline="-25000" dirty="0">
                <a:solidFill>
                  <a:srgbClr val="BD00B0"/>
                </a:solidFill>
              </a:rPr>
              <a:t>2</a:t>
            </a:r>
          </a:p>
          <a:p>
            <a:pPr lvl="1"/>
            <a:r>
              <a:rPr lang="en-US" altLang="zh-CN" sz="2400" i="1" dirty="0">
                <a:solidFill>
                  <a:srgbClr val="BD00B0"/>
                </a:solidFill>
              </a:rPr>
              <a:t>X</a:t>
            </a:r>
            <a:r>
              <a:rPr lang="en-US" altLang="zh-CN" sz="2400" baseline="-25000" dirty="0">
                <a:solidFill>
                  <a:srgbClr val="BD00B0"/>
                </a:solidFill>
              </a:rPr>
              <a:t>2</a:t>
            </a:r>
            <a:r>
              <a:rPr lang="en-US" altLang="zh-CN" sz="2400" dirty="0"/>
              <a:t> </a:t>
            </a:r>
            <a:r>
              <a:rPr lang="en-US" altLang="zh-CN" sz="2400" dirty="0">
                <a:solidFill>
                  <a:srgbClr val="BD00B0"/>
                </a:solidFill>
              </a:rPr>
              <a:t>+ </a:t>
            </a:r>
            <a:r>
              <a:rPr lang="en-US" altLang="zh-CN" sz="2400" i="1" dirty="0">
                <a:solidFill>
                  <a:srgbClr val="BD00B0"/>
                </a:solidFill>
              </a:rPr>
              <a:t>T </a:t>
            </a:r>
            <a:r>
              <a:rPr lang="en-US" altLang="zh-CN" sz="2400" dirty="0">
                <a:solidFill>
                  <a:srgbClr val="BD00B0"/>
                </a:solidFill>
              </a:rPr>
              <a:t>+ </a:t>
            </a:r>
            <a:r>
              <a:rPr lang="en-US" altLang="zh-CN" sz="2400" i="1" dirty="0">
                <a:solidFill>
                  <a:srgbClr val="BD00B0"/>
                </a:solidFill>
              </a:rPr>
              <a:t>T</a:t>
            </a:r>
            <a:r>
              <a:rPr lang="en-US" altLang="zh-CN" sz="2400" dirty="0">
                <a:solidFill>
                  <a:srgbClr val="BD00B0"/>
                </a:solidFill>
              </a:rPr>
              <a:t> = </a:t>
            </a:r>
            <a:r>
              <a:rPr lang="en-US" altLang="zh-CN" sz="2400" i="1" dirty="0">
                <a:solidFill>
                  <a:srgbClr val="BD00B0"/>
                </a:solidFill>
              </a:rPr>
              <a:t>O</a:t>
            </a:r>
            <a:r>
              <a:rPr lang="en-US" altLang="zh-CN" sz="2400" dirty="0">
                <a:solidFill>
                  <a:srgbClr val="BD00B0"/>
                </a:solidFill>
              </a:rPr>
              <a:t> + 10 * </a:t>
            </a:r>
            <a:r>
              <a:rPr lang="en-US" altLang="zh-CN" sz="2400" i="1" dirty="0">
                <a:solidFill>
                  <a:srgbClr val="BD00B0"/>
                </a:solidFill>
              </a:rPr>
              <a:t>X</a:t>
            </a:r>
            <a:r>
              <a:rPr lang="en-US" altLang="zh-CN" sz="2400" baseline="-25000" dirty="0">
                <a:solidFill>
                  <a:srgbClr val="BD00B0"/>
                </a:solidFill>
              </a:rPr>
              <a:t>3</a:t>
            </a:r>
          </a:p>
          <a:p>
            <a:pPr lvl="1"/>
            <a:r>
              <a:rPr lang="en-US" altLang="zh-CN" sz="2400" i="1" dirty="0">
                <a:solidFill>
                  <a:srgbClr val="BD00B0"/>
                </a:solidFill>
              </a:rPr>
              <a:t>X</a:t>
            </a:r>
            <a:r>
              <a:rPr lang="en-US" altLang="zh-CN" sz="2400" baseline="-25000" dirty="0">
                <a:solidFill>
                  <a:srgbClr val="BD00B0"/>
                </a:solidFill>
              </a:rPr>
              <a:t>3</a:t>
            </a:r>
            <a:r>
              <a:rPr lang="en-US" altLang="zh-CN" sz="2400" dirty="0"/>
              <a:t> </a:t>
            </a:r>
            <a:r>
              <a:rPr lang="en-US" altLang="zh-CN" sz="2400" dirty="0">
                <a:solidFill>
                  <a:srgbClr val="BD00B0"/>
                </a:solidFill>
              </a:rPr>
              <a:t> = </a:t>
            </a:r>
            <a:r>
              <a:rPr lang="en-US" altLang="zh-CN" sz="2400" i="1" dirty="0">
                <a:solidFill>
                  <a:srgbClr val="BD00B0"/>
                </a:solidFill>
              </a:rPr>
              <a:t>F</a:t>
            </a:r>
          </a:p>
        </p:txBody>
      </p:sp>
    </p:spTree>
    <p:extLst>
      <p:ext uri="{BB962C8B-B14F-4D97-AF65-F5344CB8AC3E}">
        <p14:creationId xmlns:p14="http://schemas.microsoft.com/office/powerpoint/2010/main" val="405816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90998" y="342353"/>
            <a:ext cx="8229600" cy="990600"/>
          </a:xfrm>
        </p:spPr>
        <p:txBody>
          <a:bodyPr/>
          <a:lstStyle/>
          <a:p>
            <a:r>
              <a:rPr lang="en-US" dirty="0"/>
              <a:t>举例: </a:t>
            </a:r>
            <a:r>
              <a:rPr lang="zh-CN" altLang="en-US" dirty="0"/>
              <a:t>数独</a:t>
            </a:r>
            <a:r>
              <a:rPr lang="en-US" altLang="zh-CN" dirty="0"/>
              <a:t>(</a:t>
            </a:r>
            <a:r>
              <a:rPr lang="en-US" dirty="0"/>
              <a:t>Sudoku</a:t>
            </a:r>
            <a:r>
              <a:rPr lang="en-US" altLang="zh-CN" dirty="0"/>
              <a:t>)</a:t>
            </a:r>
            <a:endParaRPr lang="en-US" dirty="0"/>
          </a:p>
        </p:txBody>
      </p:sp>
      <p:pic>
        <p:nvPicPr>
          <p:cNvPr id="12291" name="Picture 2" descr="C:\Documents and Settings\Administrator\My Documents\My Pictures\Sudoku_Board_Fig1.jpg"/>
          <p:cNvPicPr>
            <a:picLocks noChangeAspect="1" noChangeArrowheads="1"/>
          </p:cNvPicPr>
          <p:nvPr/>
        </p:nvPicPr>
        <p:blipFill>
          <a:blip r:embed="rId2" cstate="print"/>
          <a:srcRect/>
          <a:stretch>
            <a:fillRect/>
          </a:stretch>
        </p:blipFill>
        <p:spPr bwMode="auto">
          <a:xfrm>
            <a:off x="962027" y="2227859"/>
            <a:ext cx="3038475" cy="4076700"/>
          </a:xfrm>
          <a:prstGeom prst="rect">
            <a:avLst/>
          </a:prstGeom>
          <a:noFill/>
          <a:ln w="9525">
            <a:noFill/>
            <a:miter lim="800000"/>
            <a:headEnd/>
            <a:tailEnd/>
          </a:ln>
        </p:spPr>
      </p:pic>
      <p:sp>
        <p:nvSpPr>
          <p:cNvPr id="5" name="Rectangle 3"/>
          <p:cNvSpPr txBox="1">
            <a:spLocks noChangeArrowheads="1"/>
          </p:cNvSpPr>
          <p:nvPr/>
        </p:nvSpPr>
        <p:spPr bwMode="auto">
          <a:xfrm>
            <a:off x="4857750" y="1884958"/>
            <a:ext cx="3086100" cy="4165005"/>
          </a:xfrm>
          <a:prstGeom prst="rect">
            <a:avLst/>
          </a:prstGeom>
          <a:noFill/>
          <a:ln w="9525">
            <a:noFill/>
            <a:miter lim="800000"/>
            <a:headEnd/>
            <a:tailEnd/>
          </a:ln>
        </p:spPr>
        <p:txBody>
          <a:bodyPr lIns="91436" tIns="45718" rIns="91436" bIns="45718"/>
          <a:lstStyle/>
          <a:p>
            <a:pPr marL="342882" indent="-342882">
              <a:spcBef>
                <a:spcPct val="20000"/>
              </a:spcBef>
              <a:buClr>
                <a:schemeClr val="accent2"/>
              </a:buClr>
              <a:buFont typeface="Wingdings" pitchFamily="2" charset="2"/>
              <a:buChar char="§"/>
              <a:defRPr/>
            </a:pPr>
            <a:r>
              <a:rPr lang="zh-CN" altLang="en-US" sz="2000" kern="0" dirty="0">
                <a:solidFill>
                  <a:schemeClr val="accent2"/>
                </a:solidFill>
                <a:latin typeface="Calibri" pitchFamily="34" charset="0"/>
              </a:rPr>
              <a:t>变量</a:t>
            </a:r>
            <a:r>
              <a:rPr lang="en-US" sz="2000" kern="0" dirty="0">
                <a:solidFill>
                  <a:schemeClr val="accent2"/>
                </a:solidFill>
                <a:latin typeface="Calibri" pitchFamily="34" charset="0"/>
              </a:rPr>
              <a:t>:</a:t>
            </a:r>
          </a:p>
          <a:p>
            <a:pPr marL="800060" lvl="1" indent="-342882">
              <a:spcBef>
                <a:spcPct val="20000"/>
              </a:spcBef>
              <a:buClr>
                <a:schemeClr val="accent2"/>
              </a:buClr>
              <a:buFont typeface="Wingdings" pitchFamily="2" charset="2"/>
              <a:buChar char="§"/>
              <a:defRPr/>
            </a:pPr>
            <a:r>
              <a:rPr lang="zh-CN" altLang="en-US" sz="2000" kern="0" dirty="0">
                <a:solidFill>
                  <a:schemeClr val="accent2"/>
                </a:solidFill>
                <a:latin typeface="Calibri" pitchFamily="34" charset="0"/>
              </a:rPr>
              <a:t>每一个</a:t>
            </a:r>
            <a:r>
              <a:rPr lang="en-US" sz="2000" kern="0" dirty="0">
                <a:solidFill>
                  <a:schemeClr val="accent2"/>
                </a:solidFill>
                <a:latin typeface="Calibri" pitchFamily="34" charset="0"/>
              </a:rPr>
              <a:t> </a:t>
            </a:r>
            <a:r>
              <a:rPr lang="zh-CN" altLang="en-US" sz="2000" kern="0" dirty="0">
                <a:solidFill>
                  <a:schemeClr val="accent2"/>
                </a:solidFill>
                <a:latin typeface="Calibri" pitchFamily="34" charset="0"/>
              </a:rPr>
              <a:t>空白方格</a:t>
            </a:r>
            <a:endParaRPr lang="en-US" sz="2000" kern="0" dirty="0">
              <a:solidFill>
                <a:schemeClr val="accent2"/>
              </a:solidFill>
              <a:latin typeface="Calibri" pitchFamily="34" charset="0"/>
            </a:endParaRPr>
          </a:p>
          <a:p>
            <a:pPr marL="342882" indent="-342882">
              <a:spcBef>
                <a:spcPct val="20000"/>
              </a:spcBef>
              <a:buClr>
                <a:schemeClr val="accent2"/>
              </a:buClr>
              <a:buFont typeface="Wingdings" pitchFamily="2" charset="2"/>
              <a:buChar char="§"/>
              <a:defRPr/>
            </a:pPr>
            <a:r>
              <a:rPr lang="zh-CN" altLang="en-US" sz="2000" kern="0" dirty="0">
                <a:solidFill>
                  <a:schemeClr val="accent2"/>
                </a:solidFill>
                <a:latin typeface="Calibri" pitchFamily="34" charset="0"/>
              </a:rPr>
              <a:t>值域</a:t>
            </a:r>
            <a:r>
              <a:rPr lang="en-US" sz="2000" kern="0" dirty="0">
                <a:solidFill>
                  <a:schemeClr val="accent2"/>
                </a:solidFill>
                <a:latin typeface="Calibri" pitchFamily="34" charset="0"/>
              </a:rPr>
              <a:t>:</a:t>
            </a:r>
          </a:p>
          <a:p>
            <a:pPr marL="800060" lvl="1" indent="-342882">
              <a:spcBef>
                <a:spcPct val="20000"/>
              </a:spcBef>
              <a:buClr>
                <a:schemeClr val="accent2"/>
              </a:buClr>
              <a:buFont typeface="Wingdings" pitchFamily="2" charset="2"/>
              <a:buChar char="§"/>
              <a:defRPr/>
            </a:pPr>
            <a:r>
              <a:rPr lang="en-US" sz="2000" kern="0" dirty="0">
                <a:solidFill>
                  <a:schemeClr val="accent2"/>
                </a:solidFill>
                <a:latin typeface="Calibri" pitchFamily="34" charset="0"/>
              </a:rPr>
              <a:t>{1,2,…,9}</a:t>
            </a:r>
          </a:p>
          <a:p>
            <a:pPr marL="342882" indent="-342882">
              <a:spcBef>
                <a:spcPct val="20000"/>
              </a:spcBef>
              <a:buClr>
                <a:schemeClr val="accent2"/>
              </a:buClr>
              <a:buFont typeface="Wingdings" pitchFamily="2" charset="2"/>
              <a:buChar char="§"/>
              <a:defRPr/>
            </a:pPr>
            <a:r>
              <a:rPr lang="zh-CN" altLang="en-US" sz="2000" kern="0" dirty="0">
                <a:solidFill>
                  <a:schemeClr val="accent2"/>
                </a:solidFill>
                <a:latin typeface="Calibri" pitchFamily="34" charset="0"/>
              </a:rPr>
              <a:t>约束条件</a:t>
            </a:r>
            <a:r>
              <a:rPr lang="en-US" sz="2000" kern="0" dirty="0">
                <a:solidFill>
                  <a:schemeClr val="accent2"/>
                </a:solidFill>
                <a:latin typeface="Calibri" pitchFamily="34" charset="0"/>
              </a:rPr>
              <a:t>:</a:t>
            </a:r>
          </a:p>
          <a:p>
            <a:pPr marL="800060" lvl="1" indent="-342882">
              <a:spcBef>
                <a:spcPct val="20000"/>
              </a:spcBef>
              <a:buClr>
                <a:schemeClr val="accent2"/>
              </a:buClr>
              <a:buFont typeface="Wingdings" pitchFamily="2" charset="2"/>
              <a:buChar char="§"/>
              <a:defRPr/>
            </a:pPr>
            <a:endParaRPr lang="en-US" kern="0" dirty="0">
              <a:solidFill>
                <a:schemeClr val="accent2"/>
              </a:solidFill>
              <a:latin typeface="Calibri" pitchFamily="34" charset="0"/>
              <a:cs typeface="+mn-cs"/>
            </a:endParaRPr>
          </a:p>
          <a:p>
            <a:pPr marL="342882" indent="-342882">
              <a:spcBef>
                <a:spcPct val="20000"/>
              </a:spcBef>
              <a:buClr>
                <a:schemeClr val="accent2"/>
              </a:buClr>
              <a:buFont typeface="Wingdings" pitchFamily="2" charset="2"/>
              <a:buChar char="§"/>
              <a:defRPr/>
            </a:pPr>
            <a:endParaRPr lang="en-US" kern="0" dirty="0">
              <a:solidFill>
                <a:schemeClr val="accent2"/>
              </a:solidFill>
              <a:latin typeface="Calibri" pitchFamily="34" charset="0"/>
              <a:cs typeface="+mn-cs"/>
            </a:endParaRPr>
          </a:p>
        </p:txBody>
      </p:sp>
      <p:grpSp>
        <p:nvGrpSpPr>
          <p:cNvPr id="2" name="Group 49"/>
          <p:cNvGrpSpPr>
            <a:grpSpLocks/>
          </p:cNvGrpSpPr>
          <p:nvPr/>
        </p:nvGrpSpPr>
        <p:grpSpPr bwMode="auto">
          <a:xfrm>
            <a:off x="1314450" y="1503959"/>
            <a:ext cx="2057400" cy="1144588"/>
            <a:chOff x="838200" y="1600200"/>
            <a:chExt cx="2743200" cy="1143794"/>
          </a:xfrm>
        </p:grpSpPr>
        <p:sp>
          <p:nvSpPr>
            <p:cNvPr id="6" name="Rectangle 5"/>
            <p:cNvSpPr/>
            <p:nvPr/>
          </p:nvSpPr>
          <p:spPr>
            <a:xfrm>
              <a:off x="2209800" y="1600200"/>
              <a:ext cx="457200" cy="3807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cxnSp>
          <p:nvCxnSpPr>
            <p:cNvPr id="8" name="Straight Connector 7"/>
            <p:cNvCxnSpPr>
              <a:stCxn id="6" idx="2"/>
            </p:cNvCxnSpPr>
            <p:nvPr/>
          </p:nvCxnSpPr>
          <p:spPr>
            <a:xfrm rot="5400000">
              <a:off x="1257564" y="1561571"/>
              <a:ext cx="761471" cy="16002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a:stCxn id="6" idx="2"/>
            </p:cNvCxnSpPr>
            <p:nvPr/>
          </p:nvCxnSpPr>
          <p:spPr>
            <a:xfrm rot="5400000">
              <a:off x="1448064" y="1752071"/>
              <a:ext cx="761471" cy="12192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6" idx="2"/>
            </p:cNvCxnSpPr>
            <p:nvPr/>
          </p:nvCxnSpPr>
          <p:spPr>
            <a:xfrm rot="5400000">
              <a:off x="1638564" y="1942571"/>
              <a:ext cx="761471" cy="838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6" idx="2"/>
            </p:cNvCxnSpPr>
            <p:nvPr/>
          </p:nvCxnSpPr>
          <p:spPr>
            <a:xfrm rot="5400000">
              <a:off x="1829064" y="2133071"/>
              <a:ext cx="761471" cy="4572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6" idx="2"/>
            </p:cNvCxnSpPr>
            <p:nvPr/>
          </p:nvCxnSpPr>
          <p:spPr>
            <a:xfrm rot="5400000">
              <a:off x="2057665" y="2361670"/>
              <a:ext cx="761471" cy="3175"/>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6" idx="2"/>
            </p:cNvCxnSpPr>
            <p:nvPr/>
          </p:nvCxnSpPr>
          <p:spPr>
            <a:xfrm rot="16200000" flipH="1">
              <a:off x="2438664" y="1980671"/>
              <a:ext cx="761471" cy="762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stCxn id="6" idx="2"/>
            </p:cNvCxnSpPr>
            <p:nvPr/>
          </p:nvCxnSpPr>
          <p:spPr>
            <a:xfrm rot="16200000" flipH="1">
              <a:off x="2629164" y="1790171"/>
              <a:ext cx="761471" cy="1143000"/>
            </a:xfrm>
            <a:prstGeom prst="line">
              <a:avLst/>
            </a:prstGeom>
          </p:spPr>
          <p:style>
            <a:lnRef idx="1">
              <a:schemeClr val="dk1"/>
            </a:lnRef>
            <a:fillRef idx="0">
              <a:schemeClr val="dk1"/>
            </a:fillRef>
            <a:effectRef idx="0">
              <a:schemeClr val="dk1"/>
            </a:effectRef>
            <a:fontRef idx="minor">
              <a:schemeClr val="tx1"/>
            </a:fontRef>
          </p:style>
        </p:cxnSp>
      </p:grpSp>
      <p:grpSp>
        <p:nvGrpSpPr>
          <p:cNvPr id="3" name="Group 50"/>
          <p:cNvGrpSpPr>
            <a:grpSpLocks/>
          </p:cNvGrpSpPr>
          <p:nvPr/>
        </p:nvGrpSpPr>
        <p:grpSpPr bwMode="auto">
          <a:xfrm>
            <a:off x="3713560" y="3104159"/>
            <a:ext cx="686990" cy="2819400"/>
            <a:chOff x="4037806" y="3200400"/>
            <a:chExt cx="915194" cy="2819400"/>
          </a:xfrm>
        </p:grpSpPr>
        <p:sp>
          <p:nvSpPr>
            <p:cNvPr id="21" name="Rectangle 20"/>
            <p:cNvSpPr/>
            <p:nvPr/>
          </p:nvSpPr>
          <p:spPr>
            <a:xfrm rot="5400000">
              <a:off x="4534065" y="4229265"/>
              <a:ext cx="457200" cy="38067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cxnSp>
          <p:nvCxnSpPr>
            <p:cNvPr id="23" name="Straight Connector 22"/>
            <p:cNvCxnSpPr>
              <a:stCxn id="21" idx="2"/>
            </p:cNvCxnSpPr>
            <p:nvPr/>
          </p:nvCxnSpPr>
          <p:spPr>
            <a:xfrm rot="10800000">
              <a:off x="4037806" y="3200400"/>
              <a:ext cx="534524" cy="121920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stCxn id="21" idx="2"/>
            </p:cNvCxnSpPr>
            <p:nvPr/>
          </p:nvCxnSpPr>
          <p:spPr>
            <a:xfrm rot="10800000">
              <a:off x="4037806" y="3581400"/>
              <a:ext cx="534524" cy="8382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a:stCxn id="21" idx="2"/>
            </p:cNvCxnSpPr>
            <p:nvPr/>
          </p:nvCxnSpPr>
          <p:spPr>
            <a:xfrm rot="10800000">
              <a:off x="4037806" y="3962400"/>
              <a:ext cx="534524" cy="4572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a:stCxn id="21" idx="2"/>
            </p:cNvCxnSpPr>
            <p:nvPr/>
          </p:nvCxnSpPr>
          <p:spPr>
            <a:xfrm rot="10800000" flipV="1">
              <a:off x="4037806" y="4419600"/>
              <a:ext cx="534524" cy="16002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a:stCxn id="21" idx="2"/>
            </p:cNvCxnSpPr>
            <p:nvPr/>
          </p:nvCxnSpPr>
          <p:spPr>
            <a:xfrm flipH="1">
              <a:off x="4037806" y="4419600"/>
              <a:ext cx="534524" cy="76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a:stCxn id="21" idx="2"/>
            </p:cNvCxnSpPr>
            <p:nvPr/>
          </p:nvCxnSpPr>
          <p:spPr>
            <a:xfrm rot="10800000" flipV="1">
              <a:off x="4037806" y="4419600"/>
              <a:ext cx="534524" cy="1219200"/>
            </a:xfrm>
            <a:prstGeom prst="line">
              <a:avLst/>
            </a:prstGeom>
          </p:spPr>
          <p:style>
            <a:lnRef idx="1">
              <a:schemeClr val="dk1"/>
            </a:lnRef>
            <a:fillRef idx="0">
              <a:schemeClr val="dk1"/>
            </a:fillRef>
            <a:effectRef idx="0">
              <a:schemeClr val="dk1"/>
            </a:effectRef>
            <a:fontRef idx="minor">
              <a:schemeClr val="tx1"/>
            </a:fontRef>
          </p:style>
        </p:cxnSp>
      </p:grpSp>
      <p:grpSp>
        <p:nvGrpSpPr>
          <p:cNvPr id="4" name="Group 48"/>
          <p:cNvGrpSpPr>
            <a:grpSpLocks/>
          </p:cNvGrpSpPr>
          <p:nvPr/>
        </p:nvGrpSpPr>
        <p:grpSpPr bwMode="auto">
          <a:xfrm>
            <a:off x="3143250" y="1580159"/>
            <a:ext cx="1143000" cy="1828800"/>
            <a:chOff x="3276600" y="1676400"/>
            <a:chExt cx="1524000" cy="1828800"/>
          </a:xfrm>
        </p:grpSpPr>
        <p:sp>
          <p:nvSpPr>
            <p:cNvPr id="33" name="Rectangle 32"/>
            <p:cNvSpPr/>
            <p:nvPr/>
          </p:nvSpPr>
          <p:spPr>
            <a:xfrm rot="5400000">
              <a:off x="4419600" y="16764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cxnSp>
          <p:nvCxnSpPr>
            <p:cNvPr id="34" name="Straight Connector 33"/>
            <p:cNvCxnSpPr>
              <a:stCxn id="33" idx="3"/>
            </p:cNvCxnSpPr>
            <p:nvPr/>
          </p:nvCxnSpPr>
          <p:spPr>
            <a:xfrm rot="5400000">
              <a:off x="3600450" y="1733550"/>
              <a:ext cx="685800" cy="133350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rot="10800000" flipV="1">
              <a:off x="3581400" y="2057400"/>
              <a:ext cx="1028700" cy="68580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rot="10800000" flipV="1">
              <a:off x="3276600" y="2057400"/>
              <a:ext cx="1333500" cy="106680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rot="5400000">
              <a:off x="3600450" y="2114550"/>
              <a:ext cx="1066800" cy="95250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rot="5400000">
              <a:off x="3829050" y="2266950"/>
              <a:ext cx="990600" cy="57150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rot="5400000">
              <a:off x="3429000" y="2362200"/>
              <a:ext cx="1371600" cy="91440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rot="5400000">
              <a:off x="3600450" y="2495550"/>
              <a:ext cx="1447800" cy="571500"/>
            </a:xfrm>
            <a:prstGeom prst="line">
              <a:avLst/>
            </a:prstGeom>
          </p:spPr>
          <p:style>
            <a:lnRef idx="1">
              <a:schemeClr val="dk1"/>
            </a:lnRef>
            <a:fillRef idx="0">
              <a:schemeClr val="dk1"/>
            </a:fillRef>
            <a:effectRef idx="0">
              <a:schemeClr val="dk1"/>
            </a:effectRef>
            <a:fontRef idx="minor">
              <a:schemeClr val="tx1"/>
            </a:fontRef>
          </p:style>
        </p:cxnSp>
      </p:grpSp>
      <p:sp>
        <p:nvSpPr>
          <p:cNvPr id="52" name="TextBox 51"/>
          <p:cNvSpPr txBox="1">
            <a:spLocks noChangeArrowheads="1"/>
          </p:cNvSpPr>
          <p:nvPr/>
        </p:nvSpPr>
        <p:spPr bwMode="auto">
          <a:xfrm>
            <a:off x="5374872" y="4261247"/>
            <a:ext cx="2366495" cy="400105"/>
          </a:xfrm>
          <a:prstGeom prst="rect">
            <a:avLst/>
          </a:prstGeom>
          <a:noFill/>
          <a:ln w="9525">
            <a:noFill/>
            <a:miter lim="800000"/>
            <a:headEnd/>
            <a:tailEnd/>
          </a:ln>
        </p:spPr>
        <p:txBody>
          <a:bodyPr wrap="none" lIns="91436" tIns="45718" rIns="91436" bIns="45718">
            <a:spAutoFit/>
          </a:bodyPr>
          <a:lstStyle/>
          <a:p>
            <a:r>
              <a:rPr lang="zh-CN" altLang="en-US" sz="2000" dirty="0">
                <a:latin typeface="Calibri" pitchFamily="34" charset="0"/>
              </a:rPr>
              <a:t>每行</a:t>
            </a:r>
            <a:r>
              <a:rPr lang="en-US" altLang="zh-CN" sz="2000" dirty="0">
                <a:latin typeface="Calibri" pitchFamily="34" charset="0"/>
              </a:rPr>
              <a:t>9</a:t>
            </a:r>
            <a:r>
              <a:rPr lang="zh-CN" altLang="en-US" sz="2000" dirty="0">
                <a:latin typeface="Calibri" pitchFamily="34" charset="0"/>
              </a:rPr>
              <a:t>个数字都不同</a:t>
            </a:r>
            <a:endParaRPr lang="en-US" sz="2000" dirty="0">
              <a:latin typeface="Calibri" pitchFamily="34" charset="0"/>
            </a:endParaRPr>
          </a:p>
        </p:txBody>
      </p:sp>
      <p:sp>
        <p:nvSpPr>
          <p:cNvPr id="53" name="TextBox 52"/>
          <p:cNvSpPr txBox="1">
            <a:spLocks noChangeArrowheads="1"/>
          </p:cNvSpPr>
          <p:nvPr/>
        </p:nvSpPr>
        <p:spPr bwMode="auto">
          <a:xfrm>
            <a:off x="5374873" y="3784006"/>
            <a:ext cx="2366495" cy="400105"/>
          </a:xfrm>
          <a:prstGeom prst="rect">
            <a:avLst/>
          </a:prstGeom>
          <a:noFill/>
          <a:ln w="9525">
            <a:noFill/>
            <a:miter lim="800000"/>
            <a:headEnd/>
            <a:tailEnd/>
          </a:ln>
        </p:spPr>
        <p:txBody>
          <a:bodyPr wrap="none" lIns="91436" tIns="45718" rIns="91436" bIns="45718">
            <a:spAutoFit/>
          </a:bodyPr>
          <a:lstStyle/>
          <a:p>
            <a:r>
              <a:rPr lang="zh-CN" altLang="en-US" sz="2000" dirty="0">
                <a:latin typeface="Calibri" pitchFamily="34" charset="0"/>
              </a:rPr>
              <a:t>每列</a:t>
            </a:r>
            <a:r>
              <a:rPr lang="en-US" altLang="zh-CN" sz="2000" dirty="0">
                <a:latin typeface="Calibri" pitchFamily="34" charset="0"/>
              </a:rPr>
              <a:t>9</a:t>
            </a:r>
            <a:r>
              <a:rPr lang="zh-CN" altLang="en-US" sz="2000" dirty="0">
                <a:latin typeface="Calibri" pitchFamily="34" charset="0"/>
              </a:rPr>
              <a:t>个数字都不同</a:t>
            </a:r>
            <a:endParaRPr lang="en-US" sz="2000" dirty="0">
              <a:latin typeface="Calibri" pitchFamily="34" charset="0"/>
            </a:endParaRPr>
          </a:p>
        </p:txBody>
      </p:sp>
      <p:sp>
        <p:nvSpPr>
          <p:cNvPr id="54" name="TextBox 53"/>
          <p:cNvSpPr txBox="1">
            <a:spLocks noChangeArrowheads="1"/>
          </p:cNvSpPr>
          <p:nvPr/>
        </p:nvSpPr>
        <p:spPr bwMode="auto">
          <a:xfrm>
            <a:off x="5374874" y="4718447"/>
            <a:ext cx="3245724" cy="707882"/>
          </a:xfrm>
          <a:prstGeom prst="rect">
            <a:avLst/>
          </a:prstGeom>
          <a:noFill/>
          <a:ln w="9525">
            <a:noFill/>
            <a:miter lim="800000"/>
            <a:headEnd/>
            <a:tailEnd/>
          </a:ln>
        </p:spPr>
        <p:txBody>
          <a:bodyPr wrap="square" lIns="91436" tIns="45718" rIns="91436" bIns="45718">
            <a:spAutoFit/>
          </a:bodyPr>
          <a:lstStyle/>
          <a:p>
            <a:r>
              <a:rPr lang="zh-CN" altLang="en-US" sz="2000" dirty="0">
                <a:latin typeface="Calibri" pitchFamily="34" charset="0"/>
              </a:rPr>
              <a:t>每个</a:t>
            </a:r>
            <a:r>
              <a:rPr lang="en-US" altLang="zh-CN" sz="2000" dirty="0">
                <a:latin typeface="Calibri" pitchFamily="34" charset="0"/>
              </a:rPr>
              <a:t>9x9</a:t>
            </a:r>
            <a:r>
              <a:rPr lang="zh-CN" altLang="en-US" sz="2000" dirty="0">
                <a:latin typeface="Calibri" pitchFamily="34" charset="0"/>
              </a:rPr>
              <a:t>大方格里的</a:t>
            </a:r>
            <a:r>
              <a:rPr lang="en-US" altLang="zh-CN" sz="2000" dirty="0">
                <a:latin typeface="Calibri" pitchFamily="34" charset="0"/>
              </a:rPr>
              <a:t>9</a:t>
            </a:r>
            <a:r>
              <a:rPr lang="zh-CN" altLang="en-US" sz="2000" dirty="0">
                <a:latin typeface="Calibri" pitchFamily="34" charset="0"/>
              </a:rPr>
              <a:t>个数字都不同</a:t>
            </a:r>
            <a:endParaRPr lang="en-US" sz="2000" dirty="0">
              <a:latin typeface="Calibri" pitchFamily="34" charset="0"/>
            </a:endParaRPr>
          </a:p>
        </p:txBody>
      </p:sp>
    </p:spTree>
    <p:extLst>
      <p:ext uri="{BB962C8B-B14F-4D97-AF65-F5344CB8AC3E}">
        <p14:creationId xmlns:p14="http://schemas.microsoft.com/office/powerpoint/2010/main" val="11286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88621" y="256983"/>
            <a:ext cx="8615536" cy="990600"/>
          </a:xfrm>
        </p:spPr>
        <p:txBody>
          <a:bodyPr>
            <a:normAutofit fontScale="90000"/>
          </a:bodyPr>
          <a:lstStyle/>
          <a:p>
            <a:pPr eaLnBrk="1" hangingPunct="1"/>
            <a:r>
              <a:rPr lang="zh-CN" altLang="en-US" dirty="0"/>
              <a:t>约束满足问题和约束条件的多样性</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9393" y="1918741"/>
            <a:ext cx="5103432" cy="4175189"/>
          </a:xfrm>
          <a:prstGeom prst="rect">
            <a:avLst/>
          </a:prstGeom>
          <a:noFill/>
        </p:spPr>
      </p:pic>
    </p:spTree>
    <p:extLst>
      <p:ext uri="{BB962C8B-B14F-4D97-AF65-F5344CB8AC3E}">
        <p14:creationId xmlns:p14="http://schemas.microsoft.com/office/powerpoint/2010/main" val="621244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404361"/>
            <a:ext cx="8229600" cy="704911"/>
          </a:xfrm>
        </p:spPr>
        <p:txBody>
          <a:bodyPr>
            <a:normAutofit fontScale="90000"/>
          </a:bodyPr>
          <a:lstStyle/>
          <a:p>
            <a:pPr eaLnBrk="1" hangingPunct="1"/>
            <a:r>
              <a:rPr lang="zh-CN" altLang="en-US" dirty="0"/>
              <a:t>约束满足问题的多样性</a:t>
            </a:r>
            <a:endParaRPr lang="en-US" dirty="0"/>
          </a:p>
        </p:txBody>
      </p:sp>
      <p:sp>
        <p:nvSpPr>
          <p:cNvPr id="14339" name="Rectangle 3"/>
          <p:cNvSpPr>
            <a:spLocks noGrp="1" noChangeArrowheads="1"/>
          </p:cNvSpPr>
          <p:nvPr>
            <p:ph idx="1"/>
          </p:nvPr>
        </p:nvSpPr>
        <p:spPr>
          <a:xfrm>
            <a:off x="171450" y="1397001"/>
            <a:ext cx="5886450" cy="5202617"/>
          </a:xfrm>
        </p:spPr>
        <p:txBody>
          <a:bodyPr>
            <a:normAutofit fontScale="85000" lnSpcReduction="20000"/>
          </a:bodyPr>
          <a:lstStyle/>
          <a:p>
            <a:pPr>
              <a:lnSpc>
                <a:spcPct val="120000"/>
              </a:lnSpc>
            </a:pPr>
            <a:r>
              <a:rPr lang="zh-CN" altLang="en-US" sz="3100" dirty="0"/>
              <a:t>离散变量</a:t>
            </a:r>
            <a:endParaRPr lang="en-US" sz="3100" dirty="0"/>
          </a:p>
          <a:p>
            <a:pPr lvl="1" eaLnBrk="1" hangingPunct="1">
              <a:lnSpc>
                <a:spcPct val="120000"/>
              </a:lnSpc>
            </a:pPr>
            <a:r>
              <a:rPr lang="zh-CN" altLang="en-US" sz="2600" dirty="0"/>
              <a:t>有限值域</a:t>
            </a:r>
            <a:r>
              <a:rPr lang="en-US" sz="2600" dirty="0"/>
              <a:t>, n 变量</a:t>
            </a:r>
            <a:r>
              <a:rPr lang="zh-CN" altLang="en-US" sz="2600" dirty="0"/>
              <a:t>，</a:t>
            </a:r>
            <a:r>
              <a:rPr lang="en-US" sz="2600" dirty="0"/>
              <a:t> 值域大小是 d</a:t>
            </a:r>
          </a:p>
          <a:p>
            <a:pPr lvl="2" eaLnBrk="1" hangingPunct="1">
              <a:lnSpc>
                <a:spcPct val="120000"/>
              </a:lnSpc>
            </a:pPr>
            <a:r>
              <a:rPr lang="en-US" sz="2600" dirty="0">
                <a:latin typeface="Times New Roman" pitchFamily="18" charset="0"/>
              </a:rPr>
              <a:t>O(</a:t>
            </a:r>
            <a:r>
              <a:rPr lang="en-US" sz="2600" i="1" dirty="0" err="1">
                <a:latin typeface="Times New Roman" pitchFamily="18" charset="0"/>
              </a:rPr>
              <a:t>d</a:t>
            </a:r>
            <a:r>
              <a:rPr lang="en-US" sz="2600" i="1" baseline="30000" dirty="0" err="1">
                <a:latin typeface="Times New Roman" pitchFamily="18" charset="0"/>
              </a:rPr>
              <a:t>n</a:t>
            </a:r>
            <a:r>
              <a:rPr lang="en-US" sz="2600" dirty="0">
                <a:latin typeface="Times New Roman" pitchFamily="18" charset="0"/>
              </a:rPr>
              <a:t>)</a:t>
            </a:r>
            <a:r>
              <a:rPr lang="en-US" sz="2600" dirty="0"/>
              <a:t> </a:t>
            </a:r>
            <a:r>
              <a:rPr lang="zh-CN" altLang="en-US" sz="2600" dirty="0"/>
              <a:t>完整的赋值复杂度</a:t>
            </a:r>
            <a:endParaRPr lang="en-US" sz="2600" dirty="0"/>
          </a:p>
          <a:p>
            <a:pPr lvl="2" eaLnBrk="1" hangingPunct="1">
              <a:lnSpc>
                <a:spcPct val="120000"/>
              </a:lnSpc>
            </a:pPr>
            <a:r>
              <a:rPr lang="zh-CN" altLang="en-US" sz="2600" dirty="0"/>
              <a:t>比如</a:t>
            </a:r>
            <a:r>
              <a:rPr lang="en-US" sz="2600" dirty="0"/>
              <a:t>, </a:t>
            </a:r>
            <a:r>
              <a:rPr lang="zh-CN" altLang="en-US" sz="2600" dirty="0"/>
              <a:t>布尔可满足性问题（</a:t>
            </a:r>
            <a:r>
              <a:rPr lang="zh-CN" altLang="zh-CN" sz="2600" dirty="0"/>
              <a:t>S</a:t>
            </a:r>
            <a:r>
              <a:rPr lang="en-US" altLang="zh-CN" sz="2600" dirty="0"/>
              <a:t>AT</a:t>
            </a:r>
            <a:r>
              <a:rPr lang="zh-CN" altLang="en-US" sz="2600" dirty="0"/>
              <a:t>）</a:t>
            </a:r>
            <a:r>
              <a:rPr lang="en-US" sz="2600" dirty="0"/>
              <a:t>, d=2, </a:t>
            </a:r>
            <a:r>
              <a:rPr lang="en-US" sz="2600" b="1" i="1" dirty="0">
                <a:solidFill>
                  <a:srgbClr val="FF0000"/>
                </a:solidFill>
              </a:rPr>
              <a:t> </a:t>
            </a:r>
            <a:r>
              <a:rPr lang="zh-CN" altLang="en-US" sz="2600" b="1" i="1" dirty="0"/>
              <a:t>约束是逻辑子句</a:t>
            </a:r>
            <a:r>
              <a:rPr lang="en-US" sz="2600" dirty="0"/>
              <a:t> (SAT </a:t>
            </a:r>
            <a:r>
              <a:rPr lang="zh-CN" altLang="en-US" sz="2600" dirty="0"/>
              <a:t>是</a:t>
            </a:r>
            <a:r>
              <a:rPr lang="en-US" sz="2600" dirty="0"/>
              <a:t> NP-complete</a:t>
            </a:r>
            <a:r>
              <a:rPr lang="zh-CN" altLang="en-US" sz="2600" dirty="0"/>
              <a:t>问题</a:t>
            </a:r>
            <a:r>
              <a:rPr lang="en-US" sz="2600" dirty="0"/>
              <a:t>)</a:t>
            </a:r>
          </a:p>
          <a:p>
            <a:pPr lvl="1" eaLnBrk="1" hangingPunct="1">
              <a:lnSpc>
                <a:spcPct val="120000"/>
              </a:lnSpc>
            </a:pPr>
            <a:r>
              <a:rPr lang="zh-CN" altLang="en-US" sz="2600" dirty="0"/>
              <a:t>无限值域</a:t>
            </a:r>
            <a:r>
              <a:rPr lang="en-US" sz="2600" dirty="0"/>
              <a:t> (</a:t>
            </a:r>
            <a:r>
              <a:rPr lang="zh-CN" altLang="en-US" sz="2600" dirty="0"/>
              <a:t>整数</a:t>
            </a:r>
            <a:r>
              <a:rPr lang="en-US" sz="2600" dirty="0"/>
              <a:t>, </a:t>
            </a:r>
            <a:r>
              <a:rPr lang="zh-CN" altLang="en-US" sz="2600" dirty="0"/>
              <a:t>字符串</a:t>
            </a:r>
            <a:r>
              <a:rPr lang="en-US" sz="2600" dirty="0"/>
              <a:t>, </a:t>
            </a:r>
            <a:r>
              <a:rPr lang="zh-CN" altLang="en-US" sz="2600" dirty="0"/>
              <a:t>等</a:t>
            </a:r>
            <a:r>
              <a:rPr lang="en-US" sz="2600" dirty="0"/>
              <a:t>.)</a:t>
            </a:r>
          </a:p>
          <a:p>
            <a:pPr lvl="2" eaLnBrk="1" hangingPunct="1">
              <a:lnSpc>
                <a:spcPct val="120000"/>
              </a:lnSpc>
            </a:pPr>
            <a:r>
              <a:rPr lang="zh-CN" altLang="en-US" sz="2600" dirty="0"/>
              <a:t>比如</a:t>
            </a:r>
            <a:r>
              <a:rPr lang="en-US" sz="2600" dirty="0"/>
              <a:t>, </a:t>
            </a:r>
            <a:r>
              <a:rPr lang="zh-CN" altLang="en-US" sz="2600" dirty="0"/>
              <a:t>任务调度</a:t>
            </a:r>
            <a:r>
              <a:rPr lang="en-US" sz="2600" dirty="0"/>
              <a:t>, </a:t>
            </a:r>
            <a:r>
              <a:rPr lang="zh-CN" altLang="en-US" sz="2600" dirty="0"/>
              <a:t>变量是每个任务的开始时间</a:t>
            </a:r>
            <a:endParaRPr lang="en-US" sz="2600" dirty="0"/>
          </a:p>
          <a:p>
            <a:pPr lvl="2" eaLnBrk="1" hangingPunct="1">
              <a:lnSpc>
                <a:spcPct val="120000"/>
              </a:lnSpc>
            </a:pPr>
            <a:r>
              <a:rPr lang="zh-CN" altLang="en-US" sz="2600" dirty="0"/>
              <a:t>线性约束是可解的</a:t>
            </a:r>
            <a:r>
              <a:rPr lang="en-US" sz="2600" dirty="0"/>
              <a:t>, </a:t>
            </a:r>
            <a:r>
              <a:rPr lang="zh-CN" altLang="en-US" sz="2600" dirty="0"/>
              <a:t>非线性约束不可判定</a:t>
            </a:r>
            <a:endParaRPr lang="en-US" sz="2900" dirty="0"/>
          </a:p>
          <a:p>
            <a:pPr eaLnBrk="1" hangingPunct="1">
              <a:lnSpc>
                <a:spcPct val="120000"/>
              </a:lnSpc>
            </a:pPr>
            <a:r>
              <a:rPr lang="zh-CN" altLang="en-US" sz="3100" dirty="0"/>
              <a:t>连续变量</a:t>
            </a:r>
            <a:endParaRPr lang="en-US" sz="3100" dirty="0"/>
          </a:p>
          <a:p>
            <a:pPr lvl="1" eaLnBrk="1" hangingPunct="1">
              <a:lnSpc>
                <a:spcPct val="120000"/>
              </a:lnSpc>
            </a:pPr>
            <a:r>
              <a:rPr lang="zh-CN" altLang="en-US" sz="2600" dirty="0"/>
              <a:t>比如</a:t>
            </a:r>
            <a:r>
              <a:rPr lang="en-US" sz="2600" dirty="0"/>
              <a:t>, </a:t>
            </a:r>
            <a:r>
              <a:rPr lang="zh-CN" altLang="en-US" sz="2600" dirty="0"/>
              <a:t>哈勃望远镜观测的开始和结束时间的分配</a:t>
            </a:r>
            <a:endParaRPr lang="en-US" sz="2600" dirty="0"/>
          </a:p>
          <a:p>
            <a:pPr lvl="1" eaLnBrk="1" hangingPunct="1">
              <a:lnSpc>
                <a:spcPct val="120000"/>
              </a:lnSpc>
            </a:pPr>
            <a:r>
              <a:rPr lang="zh-CN" altLang="en-US" sz="2600" dirty="0"/>
              <a:t>线性约束问题，可用</a:t>
            </a:r>
            <a:r>
              <a:rPr lang="zh-CN" altLang="en-US" sz="2600" b="1" dirty="0"/>
              <a:t>线性规划</a:t>
            </a:r>
            <a:r>
              <a:rPr lang="zh-CN" altLang="en-US" sz="2600" dirty="0"/>
              <a:t>方法有效解决</a:t>
            </a:r>
            <a:endParaRPr lang="en-US" sz="2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0605" y="1364305"/>
            <a:ext cx="2560452" cy="2369495"/>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0606" y="3840356"/>
            <a:ext cx="2560452" cy="2294193"/>
          </a:xfrm>
          <a:prstGeom prst="rect">
            <a:avLst/>
          </a:prstGeom>
          <a:noFill/>
        </p:spPr>
      </p:pic>
    </p:spTree>
    <p:extLst>
      <p:ext uri="{BB962C8B-B14F-4D97-AF65-F5344CB8AC3E}">
        <p14:creationId xmlns:p14="http://schemas.microsoft.com/office/powerpoint/2010/main" val="11374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补充内容：时间复杂度，线性规划问题</a:t>
            </a:r>
          </a:p>
        </p:txBody>
      </p:sp>
      <p:sp>
        <p:nvSpPr>
          <p:cNvPr id="3" name="内容占位符 2"/>
          <p:cNvSpPr>
            <a:spLocks noGrp="1"/>
          </p:cNvSpPr>
          <p:nvPr>
            <p:ph idx="1"/>
          </p:nvPr>
        </p:nvSpPr>
        <p:spPr/>
        <p:txBody>
          <a:bodyPr/>
          <a:lstStyle/>
          <a:p>
            <a:r>
              <a:rPr lang="zh-CN" altLang="en-US" dirty="0"/>
              <a:t>线性规划问题</a:t>
            </a:r>
            <a:endParaRPr lang="en-US" altLang="zh-CN" dirty="0"/>
          </a:p>
          <a:p>
            <a:endParaRPr lang="en-US" altLang="zh-CN" dirty="0"/>
          </a:p>
          <a:p>
            <a:r>
              <a:rPr lang="en-US" altLang="zh-CN" dirty="0"/>
              <a:t>NP-Complete </a:t>
            </a:r>
            <a:r>
              <a:rPr lang="zh-CN" altLang="en-US" dirty="0"/>
              <a:t>（</a:t>
            </a:r>
            <a:r>
              <a:rPr lang="en-US" altLang="zh-CN" dirty="0"/>
              <a:t>NP</a:t>
            </a:r>
            <a:r>
              <a:rPr lang="zh-CN" altLang="en-US" dirty="0"/>
              <a:t>完全问题）</a:t>
            </a:r>
          </a:p>
        </p:txBody>
      </p:sp>
    </p:spTree>
    <p:extLst>
      <p:ext uri="{BB962C8B-B14F-4D97-AF65-F5344CB8AC3E}">
        <p14:creationId xmlns:p14="http://schemas.microsoft.com/office/powerpoint/2010/main" val="3630998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368300"/>
            <a:ext cx="8229600" cy="666021"/>
          </a:xfrm>
        </p:spPr>
        <p:txBody>
          <a:bodyPr>
            <a:normAutofit fontScale="90000"/>
          </a:bodyPr>
          <a:lstStyle/>
          <a:p>
            <a:pPr eaLnBrk="1" hangingPunct="1"/>
            <a:r>
              <a:rPr lang="zh-CN" altLang="en-US" dirty="0"/>
              <a:t>约束条件的多样性</a:t>
            </a:r>
            <a:endParaRPr lang="en-US" dirty="0"/>
          </a:p>
        </p:txBody>
      </p:sp>
      <p:sp>
        <p:nvSpPr>
          <p:cNvPr id="15363" name="Rectangle 3"/>
          <p:cNvSpPr>
            <a:spLocks noGrp="1" noChangeArrowheads="1"/>
          </p:cNvSpPr>
          <p:nvPr>
            <p:ph idx="1"/>
          </p:nvPr>
        </p:nvSpPr>
        <p:spPr>
          <a:xfrm>
            <a:off x="171450" y="1600200"/>
            <a:ext cx="5372100" cy="5257800"/>
          </a:xfrm>
        </p:spPr>
        <p:txBody>
          <a:bodyPr>
            <a:normAutofit fontScale="47500" lnSpcReduction="20000"/>
          </a:bodyPr>
          <a:lstStyle/>
          <a:p>
            <a:pPr eaLnBrk="1" hangingPunct="1">
              <a:lnSpc>
                <a:spcPct val="120000"/>
              </a:lnSpc>
            </a:pPr>
            <a:r>
              <a:rPr lang="zh-CN" altLang="en-US" sz="4300" dirty="0"/>
              <a:t>多样的约束</a:t>
            </a:r>
            <a:endParaRPr lang="en-US" sz="4300" dirty="0"/>
          </a:p>
          <a:p>
            <a:pPr lvl="1" eaLnBrk="1" hangingPunct="1">
              <a:lnSpc>
                <a:spcPct val="120000"/>
              </a:lnSpc>
            </a:pPr>
            <a:r>
              <a:rPr lang="zh-CN" altLang="en-US" sz="3700" dirty="0"/>
              <a:t>一元约束，</a:t>
            </a:r>
            <a:r>
              <a:rPr lang="en-US" sz="3700" dirty="0"/>
              <a:t> </a:t>
            </a:r>
            <a:r>
              <a:rPr lang="zh-CN" altLang="en-US" sz="3700" dirty="0"/>
              <a:t>涉及一个变量</a:t>
            </a:r>
            <a:r>
              <a:rPr lang="en-US" sz="3700" dirty="0"/>
              <a:t>(</a:t>
            </a:r>
            <a:r>
              <a:rPr lang="zh-CN" altLang="en-US" sz="3700" dirty="0"/>
              <a:t>相当于缩减值域</a:t>
            </a:r>
            <a:r>
              <a:rPr lang="en-US" sz="3700" dirty="0"/>
              <a:t>), </a:t>
            </a:r>
            <a:r>
              <a:rPr lang="zh-CN" altLang="en-US" sz="3700" dirty="0"/>
              <a:t>比如</a:t>
            </a:r>
            <a:r>
              <a:rPr lang="en-US" sz="3700" dirty="0"/>
              <a:t>:</a:t>
            </a:r>
          </a:p>
          <a:p>
            <a:pPr eaLnBrk="1" hangingPunct="1">
              <a:lnSpc>
                <a:spcPct val="120000"/>
              </a:lnSpc>
              <a:buFont typeface="Wingdings" pitchFamily="2" charset="2"/>
              <a:buNone/>
            </a:pPr>
            <a:r>
              <a:rPr lang="en-US" sz="5500" dirty="0"/>
              <a:t>	</a:t>
            </a:r>
          </a:p>
          <a:p>
            <a:pPr lvl="1" eaLnBrk="1" hangingPunct="1">
              <a:lnSpc>
                <a:spcPct val="120000"/>
              </a:lnSpc>
            </a:pPr>
            <a:r>
              <a:rPr lang="zh-CN" altLang="en-US" sz="3700" dirty="0"/>
              <a:t>二元约束，</a:t>
            </a:r>
            <a:r>
              <a:rPr lang="en-US" sz="3700" dirty="0"/>
              <a:t> </a:t>
            </a:r>
            <a:r>
              <a:rPr lang="zh-CN" altLang="en-US" sz="3700" dirty="0"/>
              <a:t>涉及成对的变量</a:t>
            </a:r>
            <a:r>
              <a:rPr lang="en-US" sz="3700" dirty="0"/>
              <a:t>, </a:t>
            </a:r>
            <a:r>
              <a:rPr lang="zh-CN" altLang="en-US" sz="3700" dirty="0"/>
              <a:t>例如</a:t>
            </a:r>
            <a:r>
              <a:rPr lang="en-US" sz="3700" dirty="0"/>
              <a:t>:</a:t>
            </a:r>
          </a:p>
          <a:p>
            <a:pPr marL="0" indent="0" eaLnBrk="1" hangingPunct="1">
              <a:lnSpc>
                <a:spcPct val="120000"/>
              </a:lnSpc>
              <a:buNone/>
            </a:pPr>
            <a:endParaRPr lang="en-US" sz="5500" dirty="0"/>
          </a:p>
          <a:p>
            <a:pPr lvl="1" eaLnBrk="1" hangingPunct="1">
              <a:lnSpc>
                <a:spcPct val="120000"/>
              </a:lnSpc>
            </a:pPr>
            <a:r>
              <a:rPr lang="zh-CN" altLang="en-US" sz="3700" dirty="0"/>
              <a:t>高阶约束，涉及三个以上的变量</a:t>
            </a:r>
            <a:r>
              <a:rPr lang="en-US" sz="3700" dirty="0"/>
              <a:t>:</a:t>
            </a:r>
          </a:p>
          <a:p>
            <a:pPr lvl="1" eaLnBrk="1" hangingPunct="1">
              <a:lnSpc>
                <a:spcPct val="120000"/>
              </a:lnSpc>
              <a:buFont typeface="Wingdings" pitchFamily="2" charset="2"/>
              <a:buNone/>
            </a:pPr>
            <a:r>
              <a:rPr lang="en-US" sz="3700" dirty="0"/>
              <a:t>	   </a:t>
            </a:r>
            <a:r>
              <a:rPr lang="zh-CN" altLang="en-US" sz="3700" dirty="0"/>
              <a:t>比如</a:t>
            </a:r>
            <a:r>
              <a:rPr lang="en-US" sz="3700" dirty="0"/>
              <a:t>, </a:t>
            </a:r>
            <a:r>
              <a:rPr lang="zh-CN" altLang="en-US" sz="3700" dirty="0"/>
              <a:t>密码算术问题中的列约束</a:t>
            </a:r>
            <a:endParaRPr lang="en-US" sz="3100" dirty="0"/>
          </a:p>
          <a:p>
            <a:pPr eaLnBrk="1" hangingPunct="1">
              <a:lnSpc>
                <a:spcPct val="120000"/>
              </a:lnSpc>
            </a:pPr>
            <a:r>
              <a:rPr lang="zh-CN" altLang="en-US" sz="4300" dirty="0"/>
              <a:t>偏好约束</a:t>
            </a:r>
            <a:r>
              <a:rPr lang="en-US" sz="4300" dirty="0"/>
              <a:t> (</a:t>
            </a:r>
            <a:r>
              <a:rPr lang="zh-CN" altLang="en-US" sz="4300" dirty="0"/>
              <a:t>软约束</a:t>
            </a:r>
            <a:r>
              <a:rPr lang="en-US" sz="4300" dirty="0"/>
              <a:t>):</a:t>
            </a:r>
          </a:p>
          <a:p>
            <a:pPr lvl="1" eaLnBrk="1" hangingPunct="1">
              <a:lnSpc>
                <a:spcPct val="120000"/>
              </a:lnSpc>
            </a:pPr>
            <a:r>
              <a:rPr lang="zh-CN" altLang="en-US" sz="4300" dirty="0"/>
              <a:t>比如</a:t>
            </a:r>
            <a:r>
              <a:rPr lang="en-US" sz="4300" dirty="0"/>
              <a:t>, </a:t>
            </a:r>
            <a:r>
              <a:rPr lang="zh-CN" altLang="en-US" sz="4300" dirty="0"/>
              <a:t>红色比绿色好</a:t>
            </a:r>
            <a:endParaRPr lang="en-US" sz="4300" dirty="0"/>
          </a:p>
          <a:p>
            <a:pPr lvl="1" eaLnBrk="1" hangingPunct="1">
              <a:lnSpc>
                <a:spcPct val="120000"/>
              </a:lnSpc>
            </a:pPr>
            <a:r>
              <a:rPr lang="zh-CN" altLang="en-US" sz="4300" dirty="0"/>
              <a:t>可用成本函数对赋值组合进行评估</a:t>
            </a:r>
            <a:endParaRPr lang="en-US" sz="4300" dirty="0"/>
          </a:p>
          <a:p>
            <a:pPr lvl="1" eaLnBrk="1" hangingPunct="1">
              <a:lnSpc>
                <a:spcPct val="120000"/>
              </a:lnSpc>
            </a:pPr>
            <a:r>
              <a:rPr lang="en-US" sz="4300" dirty="0"/>
              <a:t> </a:t>
            </a:r>
            <a:r>
              <a:rPr lang="zh-CN" altLang="en-US" sz="4300" dirty="0"/>
              <a:t>这种情况也叫，</a:t>
            </a:r>
            <a:r>
              <a:rPr lang="zh-CN" altLang="en-US" sz="4300" b="1" i="1" dirty="0">
                <a:solidFill>
                  <a:srgbClr val="FF0000"/>
                </a:solidFill>
              </a:rPr>
              <a:t>约束性的优化</a:t>
            </a:r>
            <a:r>
              <a:rPr lang="en-US" sz="4300" b="1" i="1" dirty="0">
                <a:solidFill>
                  <a:srgbClr val="FF0000"/>
                </a:solidFill>
              </a:rPr>
              <a:t> </a:t>
            </a:r>
            <a:r>
              <a:rPr lang="zh-CN" altLang="en-US" sz="4300" dirty="0"/>
              <a:t>问题</a:t>
            </a:r>
            <a:endParaRPr lang="en-US" sz="2800" dirty="0"/>
          </a:p>
          <a:p>
            <a:pPr lvl="1" eaLnBrk="1" hangingPunct="1">
              <a:lnSpc>
                <a:spcPct val="120000"/>
              </a:lnSpc>
              <a:buFont typeface="Wingdings" pitchFamily="2" charset="2"/>
              <a:buNone/>
            </a:pPr>
            <a:r>
              <a:rPr lang="en-US" sz="1900" dirty="0"/>
              <a:t> </a:t>
            </a:r>
          </a:p>
          <a:p>
            <a:pPr eaLnBrk="1" hangingPunct="1">
              <a:lnSpc>
                <a:spcPct val="120000"/>
              </a:lnSpc>
            </a:pPr>
            <a:endParaRPr lang="en-US" sz="2000" dirty="0"/>
          </a:p>
        </p:txBody>
      </p:sp>
      <p:pic>
        <p:nvPicPr>
          <p:cNvPr id="8" name="Picture 7" descr="txp_fig"/>
          <p:cNvPicPr>
            <a:picLocks noChangeAspect="1"/>
          </p:cNvPicPr>
          <p:nvPr>
            <p:custDataLst>
              <p:tags r:id="rId1"/>
            </p:custDataLst>
          </p:nvPr>
        </p:nvPicPr>
        <p:blipFill>
          <a:blip r:embed="rId5" cstate="print"/>
          <a:stretch>
            <a:fillRect/>
          </a:stretch>
        </p:blipFill>
        <p:spPr bwMode="auto">
          <a:xfrm>
            <a:off x="1871396" y="2339891"/>
            <a:ext cx="1249211" cy="277895"/>
          </a:xfrm>
          <a:prstGeom prst="rect">
            <a:avLst/>
          </a:prstGeom>
          <a:noFill/>
          <a:ln/>
          <a:effectLst/>
        </p:spPr>
      </p:pic>
      <p:pic>
        <p:nvPicPr>
          <p:cNvPr id="9" name="Picture 8" descr="txp_fig"/>
          <p:cNvPicPr>
            <a:picLocks noChangeAspect="1"/>
          </p:cNvPicPr>
          <p:nvPr>
            <p:custDataLst>
              <p:tags r:id="rId2"/>
            </p:custDataLst>
          </p:nvPr>
        </p:nvPicPr>
        <p:blipFill>
          <a:blip r:embed="rId6" cstate="print"/>
          <a:stretch>
            <a:fillRect/>
          </a:stretch>
        </p:blipFill>
        <p:spPr bwMode="auto">
          <a:xfrm>
            <a:off x="2057638" y="3382926"/>
            <a:ext cx="1062969" cy="277848"/>
          </a:xfrm>
          <a:prstGeom prst="rect">
            <a:avLst/>
          </a:prstGeom>
          <a:noFill/>
          <a:ln/>
          <a:effec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29491" y="1600200"/>
            <a:ext cx="3714509" cy="3352118"/>
          </a:xfrm>
          <a:prstGeom prst="rect">
            <a:avLst/>
          </a:prstGeom>
          <a:noFill/>
        </p:spPr>
      </p:pic>
    </p:spTree>
    <p:extLst>
      <p:ext uri="{BB962C8B-B14F-4D97-AF65-F5344CB8AC3E}">
        <p14:creationId xmlns:p14="http://schemas.microsoft.com/office/powerpoint/2010/main" val="115695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55600"/>
            <a:ext cx="8229600" cy="990600"/>
          </a:xfrm>
        </p:spPr>
        <p:txBody>
          <a:bodyPr/>
          <a:lstStyle/>
          <a:p>
            <a:pPr eaLnBrk="1" hangingPunct="1"/>
            <a:r>
              <a:rPr lang="zh-CN" altLang="en-US" dirty="0"/>
              <a:t>真实世界中的约束满足问题</a:t>
            </a:r>
            <a:endParaRPr lang="en-US" dirty="0"/>
          </a:p>
        </p:txBody>
      </p:sp>
      <p:sp>
        <p:nvSpPr>
          <p:cNvPr id="16387" name="Rectangle 3"/>
          <p:cNvSpPr>
            <a:spLocks noGrp="1" noChangeArrowheads="1"/>
          </p:cNvSpPr>
          <p:nvPr>
            <p:ph idx="1"/>
          </p:nvPr>
        </p:nvSpPr>
        <p:spPr>
          <a:xfrm>
            <a:off x="88900" y="1748510"/>
            <a:ext cx="8597900" cy="4603229"/>
          </a:xfrm>
        </p:spPr>
        <p:txBody>
          <a:bodyPr>
            <a:normAutofit fontScale="92500" lnSpcReduction="20000"/>
          </a:bodyPr>
          <a:lstStyle/>
          <a:p>
            <a:pPr eaLnBrk="1" hangingPunct="1">
              <a:lnSpc>
                <a:spcPct val="110000"/>
              </a:lnSpc>
            </a:pPr>
            <a:r>
              <a:rPr lang="zh-CN" altLang="en-US" sz="2400" dirty="0"/>
              <a:t>配置问题</a:t>
            </a:r>
            <a:r>
              <a:rPr lang="en-US" sz="2400" dirty="0"/>
              <a:t>: </a:t>
            </a:r>
            <a:r>
              <a:rPr lang="zh-CN" altLang="en-US" sz="2400" dirty="0"/>
              <a:t>比如</a:t>
            </a:r>
            <a:r>
              <a:rPr lang="en-US" sz="2400" dirty="0"/>
              <a:t>, </a:t>
            </a:r>
            <a:r>
              <a:rPr lang="zh-CN" altLang="en-US" sz="2400" dirty="0"/>
              <a:t>哪个老师教哪一门课</a:t>
            </a:r>
            <a:endParaRPr lang="en-US" sz="2400" dirty="0"/>
          </a:p>
          <a:p>
            <a:pPr eaLnBrk="1" hangingPunct="1">
              <a:lnSpc>
                <a:spcPct val="110000"/>
              </a:lnSpc>
            </a:pPr>
            <a:r>
              <a:rPr lang="zh-CN" altLang="en-US" sz="2400" dirty="0"/>
              <a:t>时间表计划问题</a:t>
            </a:r>
            <a:r>
              <a:rPr lang="en-US" sz="2400" dirty="0"/>
              <a:t>: </a:t>
            </a:r>
            <a:r>
              <a:rPr lang="zh-CN" altLang="en-US" sz="2400" dirty="0"/>
              <a:t>比如</a:t>
            </a:r>
            <a:r>
              <a:rPr lang="en-US" sz="2400" dirty="0"/>
              <a:t>, </a:t>
            </a:r>
            <a:r>
              <a:rPr lang="zh-CN" altLang="en-US" sz="2400" dirty="0"/>
              <a:t>哪一门课被安排在哪个时间和地点</a:t>
            </a:r>
            <a:r>
              <a:rPr lang="en-US" sz="2400" dirty="0"/>
              <a:t>?</a:t>
            </a:r>
          </a:p>
          <a:p>
            <a:pPr eaLnBrk="1" hangingPunct="1">
              <a:lnSpc>
                <a:spcPct val="110000"/>
              </a:lnSpc>
            </a:pPr>
            <a:r>
              <a:rPr lang="zh-CN" altLang="en-US" sz="2400" dirty="0"/>
              <a:t>硬件配置</a:t>
            </a:r>
            <a:endParaRPr lang="en-US" sz="2400" dirty="0"/>
          </a:p>
          <a:p>
            <a:pPr eaLnBrk="1" hangingPunct="1">
              <a:lnSpc>
                <a:spcPct val="110000"/>
              </a:lnSpc>
            </a:pPr>
            <a:r>
              <a:rPr lang="zh-CN" altLang="en-US" sz="2400" dirty="0"/>
              <a:t>公交时间调度</a:t>
            </a:r>
            <a:endParaRPr lang="en-US" altLang="zh-CN" sz="2400" dirty="0"/>
          </a:p>
          <a:p>
            <a:pPr eaLnBrk="1" hangingPunct="1">
              <a:lnSpc>
                <a:spcPct val="110000"/>
              </a:lnSpc>
            </a:pPr>
            <a:r>
              <a:rPr lang="zh-CN" altLang="en-US" sz="2400" dirty="0"/>
              <a:t>工厂时间调度</a:t>
            </a:r>
            <a:endParaRPr lang="en-US" sz="2400" dirty="0"/>
          </a:p>
          <a:p>
            <a:pPr eaLnBrk="1" hangingPunct="1">
              <a:lnSpc>
                <a:spcPct val="110000"/>
              </a:lnSpc>
            </a:pPr>
            <a:r>
              <a:rPr lang="zh-CN" altLang="en-US" sz="2400" dirty="0"/>
              <a:t>电路设计规划</a:t>
            </a:r>
            <a:endParaRPr lang="en-US" sz="2400" dirty="0"/>
          </a:p>
          <a:p>
            <a:pPr eaLnBrk="1" hangingPunct="1">
              <a:lnSpc>
                <a:spcPct val="110000"/>
              </a:lnSpc>
            </a:pPr>
            <a:r>
              <a:rPr lang="zh-CN" altLang="en-US" sz="2400" dirty="0"/>
              <a:t>故障诊断</a:t>
            </a:r>
            <a:endParaRPr lang="en-US" altLang="zh-CN" sz="2400" dirty="0"/>
          </a:p>
          <a:p>
            <a:pPr eaLnBrk="1" hangingPunct="1">
              <a:lnSpc>
                <a:spcPct val="110000"/>
              </a:lnSpc>
            </a:pPr>
            <a:r>
              <a:rPr lang="en-US" sz="2400" dirty="0"/>
              <a:t>… </a:t>
            </a:r>
            <a:r>
              <a:rPr lang="zh-CN" altLang="en-US" sz="2400" dirty="0"/>
              <a:t>还有许多</a:t>
            </a:r>
            <a:r>
              <a:rPr lang="en-US" sz="2400" dirty="0"/>
              <a:t>!</a:t>
            </a:r>
          </a:p>
          <a:p>
            <a:pPr marL="0" indent="0" eaLnBrk="1" hangingPunct="1">
              <a:lnSpc>
                <a:spcPct val="90000"/>
              </a:lnSpc>
              <a:buNone/>
            </a:pPr>
            <a:endParaRPr lang="en-US" sz="2400" dirty="0"/>
          </a:p>
          <a:p>
            <a:pPr eaLnBrk="1" hangingPunct="1">
              <a:lnSpc>
                <a:spcPct val="90000"/>
              </a:lnSpc>
            </a:pPr>
            <a:r>
              <a:rPr lang="zh-CN" altLang="en-US" sz="2400" dirty="0"/>
              <a:t>许多真实世界里的问题都涉及</a:t>
            </a:r>
            <a:r>
              <a:rPr lang="zh-CN" altLang="en-US" dirty="0"/>
              <a:t>实数值变量</a:t>
            </a:r>
            <a:r>
              <a:rPr lang="en-US" sz="2400" dirty="0"/>
              <a:t>…</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16774" y="3024711"/>
            <a:ext cx="3954593" cy="2343986"/>
          </a:xfrm>
          <a:prstGeom prst="rect">
            <a:avLst/>
          </a:prstGeom>
          <a:noFill/>
        </p:spPr>
      </p:pic>
    </p:spTree>
    <p:extLst>
      <p:ext uri="{BB962C8B-B14F-4D97-AF65-F5344CB8AC3E}">
        <p14:creationId xmlns:p14="http://schemas.microsoft.com/office/powerpoint/2010/main" val="377293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2562472"/>
          </a:xfrm>
        </p:spPr>
        <p:txBody>
          <a:bodyPr/>
          <a:lstStyle/>
          <a:p>
            <a:r>
              <a:rPr kumimoji="1" lang="zh-CN" altLang="en-US" dirty="0"/>
              <a:t>人工智能导论：</a:t>
            </a:r>
            <a:br>
              <a:rPr kumimoji="1" lang="en-US" altLang="zh-CN" dirty="0"/>
            </a:br>
            <a:r>
              <a:rPr kumimoji="1" lang="zh-CN" altLang="en-US" dirty="0"/>
              <a:t>约束满足问题</a:t>
            </a:r>
          </a:p>
        </p:txBody>
      </p:sp>
      <p:sp>
        <p:nvSpPr>
          <p:cNvPr id="3" name="Subtitle 2"/>
          <p:cNvSpPr>
            <a:spLocks noGrp="1"/>
          </p:cNvSpPr>
          <p:nvPr>
            <p:ph type="subTitle" idx="1"/>
          </p:nvPr>
        </p:nvSpPr>
        <p:spPr/>
        <p:txBody>
          <a:bodyPr/>
          <a:lstStyle/>
          <a:p>
            <a:endParaRPr kumimoji="1" lang="zh-CN" alt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68348" y="3823529"/>
            <a:ext cx="4875652" cy="2407183"/>
          </a:xfrm>
          <a:prstGeom prst="rect">
            <a:avLst/>
          </a:prstGeom>
          <a:noFill/>
        </p:spPr>
      </p:pic>
    </p:spTree>
    <p:extLst>
      <p:ext uri="{BB962C8B-B14F-4D97-AF65-F5344CB8AC3E}">
        <p14:creationId xmlns:p14="http://schemas.microsoft.com/office/powerpoint/2010/main" val="312802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57580"/>
          </a:xfrm>
        </p:spPr>
        <p:txBody>
          <a:bodyPr/>
          <a:lstStyle/>
          <a:p>
            <a:r>
              <a:rPr lang="en-US" dirty="0"/>
              <a:t>求解约束满足问题</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4007" y="2041702"/>
            <a:ext cx="6373525" cy="4111033"/>
          </a:xfrm>
          <a:prstGeom prst="rect">
            <a:avLst/>
          </a:prstGeom>
          <a:noFill/>
        </p:spPr>
      </p:pic>
    </p:spTree>
    <p:extLst>
      <p:ext uri="{BB962C8B-B14F-4D97-AF65-F5344CB8AC3E}">
        <p14:creationId xmlns:p14="http://schemas.microsoft.com/office/powerpoint/2010/main" val="368402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330200"/>
            <a:ext cx="8229600" cy="990600"/>
          </a:xfrm>
        </p:spPr>
        <p:txBody>
          <a:bodyPr/>
          <a:lstStyle/>
          <a:p>
            <a:pPr eaLnBrk="1" hangingPunct="1"/>
            <a:r>
              <a:rPr lang="zh-CN" altLang="en-US" dirty="0"/>
              <a:t>按标准的搜索问题来建立</a:t>
            </a:r>
            <a:endParaRPr lang="en-US" dirty="0"/>
          </a:p>
        </p:txBody>
      </p:sp>
      <p:sp>
        <p:nvSpPr>
          <p:cNvPr id="17411" name="Rectangle 3"/>
          <p:cNvSpPr>
            <a:spLocks noGrp="1" noChangeArrowheads="1"/>
          </p:cNvSpPr>
          <p:nvPr>
            <p:ph idx="1"/>
          </p:nvPr>
        </p:nvSpPr>
        <p:spPr>
          <a:xfrm>
            <a:off x="285750" y="1933730"/>
            <a:ext cx="5185660" cy="4797269"/>
          </a:xfrm>
        </p:spPr>
        <p:txBody>
          <a:bodyPr>
            <a:normAutofit/>
          </a:bodyPr>
          <a:lstStyle/>
          <a:p>
            <a:pPr eaLnBrk="1" hangingPunct="1">
              <a:lnSpc>
                <a:spcPct val="110000"/>
              </a:lnSpc>
            </a:pPr>
            <a:r>
              <a:rPr lang="zh-CN" altLang="en-US" dirty="0"/>
              <a:t>状态反映了变量赋值的当前情况（部分赋值）</a:t>
            </a:r>
            <a:endParaRPr lang="en-US" dirty="0"/>
          </a:p>
          <a:p>
            <a:pPr lvl="1" eaLnBrk="1" hangingPunct="1">
              <a:lnSpc>
                <a:spcPct val="110000"/>
              </a:lnSpc>
            </a:pPr>
            <a:r>
              <a:rPr lang="zh-CN" altLang="en-US" sz="2400" dirty="0"/>
              <a:t>初始状态</a:t>
            </a:r>
            <a:r>
              <a:rPr lang="en-US" sz="2400" dirty="0"/>
              <a:t>: </a:t>
            </a:r>
            <a:r>
              <a:rPr lang="zh-CN" altLang="en-US" sz="2400" dirty="0"/>
              <a:t>没有配值</a:t>
            </a:r>
            <a:r>
              <a:rPr lang="en-US" sz="2400" dirty="0"/>
              <a:t>, {}</a:t>
            </a:r>
          </a:p>
          <a:p>
            <a:pPr lvl="1" eaLnBrk="1" hangingPunct="1">
              <a:lnSpc>
                <a:spcPct val="110000"/>
              </a:lnSpc>
            </a:pPr>
            <a:r>
              <a:rPr lang="zh-CN" altLang="en-US" sz="2400" dirty="0">
                <a:solidFill>
                  <a:srgbClr val="CC00CC"/>
                </a:solidFill>
              </a:rPr>
              <a:t>行动集合</a:t>
            </a:r>
            <a:r>
              <a:rPr lang="en-US" sz="2400" dirty="0">
                <a:solidFill>
                  <a:srgbClr val="CC00CC"/>
                </a:solidFill>
              </a:rPr>
              <a:t>(s)</a:t>
            </a:r>
            <a:r>
              <a:rPr lang="en-US" sz="2400" dirty="0"/>
              <a:t>: </a:t>
            </a:r>
            <a:r>
              <a:rPr lang="zh-CN" altLang="en-US" sz="2400" dirty="0"/>
              <a:t>分配一个值给一个未赋值的变量</a:t>
            </a:r>
            <a:endParaRPr lang="en-US" sz="2400" dirty="0"/>
          </a:p>
          <a:p>
            <a:pPr lvl="1" eaLnBrk="1" hangingPunct="1">
              <a:lnSpc>
                <a:spcPct val="110000"/>
              </a:lnSpc>
            </a:pPr>
            <a:r>
              <a:rPr lang="zh-CN" altLang="en-US" sz="2400" dirty="0">
                <a:solidFill>
                  <a:srgbClr val="CC00CC"/>
                </a:solidFill>
              </a:rPr>
              <a:t>结果状态</a:t>
            </a:r>
            <a:r>
              <a:rPr lang="en-US" sz="2400" dirty="0">
                <a:solidFill>
                  <a:srgbClr val="CC00CC"/>
                </a:solidFill>
              </a:rPr>
              <a:t>(</a:t>
            </a:r>
            <a:r>
              <a:rPr lang="en-US" sz="2400" dirty="0" err="1">
                <a:solidFill>
                  <a:srgbClr val="CC00CC"/>
                </a:solidFill>
              </a:rPr>
              <a:t>s,a</a:t>
            </a:r>
            <a:r>
              <a:rPr lang="en-US" sz="2400" dirty="0">
                <a:solidFill>
                  <a:srgbClr val="CC00CC"/>
                </a:solidFill>
              </a:rPr>
              <a:t>)</a:t>
            </a:r>
            <a:r>
              <a:rPr lang="zh-CN" altLang="en-US" sz="2400" dirty="0">
                <a:solidFill>
                  <a:srgbClr val="CC00CC"/>
                </a:solidFill>
              </a:rPr>
              <a:t>（即转换模型）</a:t>
            </a:r>
            <a:r>
              <a:rPr lang="en-US" sz="2400" dirty="0"/>
              <a:t>: </a:t>
            </a:r>
            <a:r>
              <a:rPr lang="zh-CN" altLang="en-US" sz="2400" dirty="0"/>
              <a:t>该变量被赋了这个值</a:t>
            </a:r>
            <a:endParaRPr lang="en-US" sz="2400" dirty="0"/>
          </a:p>
          <a:p>
            <a:pPr lvl="1" eaLnBrk="1" hangingPunct="1">
              <a:lnSpc>
                <a:spcPct val="110000"/>
              </a:lnSpc>
            </a:pPr>
            <a:r>
              <a:rPr lang="zh-CN" altLang="en-US" sz="2400" dirty="0">
                <a:solidFill>
                  <a:srgbClr val="CC00CC"/>
                </a:solidFill>
              </a:rPr>
              <a:t>目标</a:t>
            </a:r>
            <a:r>
              <a:rPr lang="en-US" sz="2400" dirty="0">
                <a:solidFill>
                  <a:srgbClr val="CC00CC"/>
                </a:solidFill>
              </a:rPr>
              <a:t>-</a:t>
            </a:r>
            <a:r>
              <a:rPr lang="zh-CN" altLang="en-US" sz="2400" dirty="0">
                <a:solidFill>
                  <a:srgbClr val="CC00CC"/>
                </a:solidFill>
              </a:rPr>
              <a:t>检测</a:t>
            </a:r>
            <a:r>
              <a:rPr lang="en-US" sz="2400" dirty="0">
                <a:solidFill>
                  <a:srgbClr val="CC00CC"/>
                </a:solidFill>
              </a:rPr>
              <a:t>(s)</a:t>
            </a:r>
            <a:r>
              <a:rPr lang="en-US" sz="2400" dirty="0"/>
              <a:t>: </a:t>
            </a:r>
            <a:r>
              <a:rPr lang="en-US" sz="2400" dirty="0" err="1"/>
              <a:t>是否所有变量已被赋值</a:t>
            </a:r>
            <a:r>
              <a:rPr lang="en-US" sz="2400" dirty="0"/>
              <a:t> </a:t>
            </a:r>
            <a:r>
              <a:rPr lang="en-US" sz="2400" dirty="0" err="1"/>
              <a:t>并且满足所有约束条件</a:t>
            </a:r>
            <a:endParaRPr lang="en-US" sz="2800" dirty="0"/>
          </a:p>
          <a:p>
            <a:pPr eaLnBrk="1" hangingPunct="1">
              <a:lnSpc>
                <a:spcPct val="110000"/>
              </a:lnSpc>
            </a:pPr>
            <a:r>
              <a:rPr lang="zh-CN" altLang="en-US" dirty="0"/>
              <a:t>我们开始将用最直接的方法，然后逐步改进</a:t>
            </a:r>
            <a:endParaRPr lang="en-US"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71228" y="1828800"/>
            <a:ext cx="3572771" cy="3705835"/>
          </a:xfrm>
          <a:prstGeom prst="rect">
            <a:avLst/>
          </a:prstGeom>
          <a:noFill/>
        </p:spPr>
      </p:pic>
    </p:spTree>
    <p:extLst>
      <p:ext uri="{BB962C8B-B14F-4D97-AF65-F5344CB8AC3E}">
        <p14:creationId xmlns:p14="http://schemas.microsoft.com/office/powerpoint/2010/main" val="11859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zh-CN" altLang="en-US" dirty="0"/>
              <a:t>一般搜索方法</a:t>
            </a:r>
            <a:endParaRPr lang="en-US" dirty="0"/>
          </a:p>
        </p:txBody>
      </p:sp>
      <p:sp>
        <p:nvSpPr>
          <p:cNvPr id="919555" name="Rectangle 3"/>
          <p:cNvSpPr>
            <a:spLocks noGrp="1" noChangeArrowheads="1"/>
          </p:cNvSpPr>
          <p:nvPr>
            <p:ph idx="1"/>
          </p:nvPr>
        </p:nvSpPr>
        <p:spPr/>
        <p:txBody>
          <a:bodyPr>
            <a:normAutofit fontScale="70000" lnSpcReduction="20000"/>
          </a:bodyPr>
          <a:lstStyle/>
          <a:p>
            <a:pPr eaLnBrk="1" hangingPunct="1">
              <a:lnSpc>
                <a:spcPct val="90000"/>
              </a:lnSpc>
            </a:pPr>
            <a:r>
              <a:rPr lang="zh-CN" altLang="en-US" sz="2800" dirty="0"/>
              <a:t>广度优先</a:t>
            </a:r>
            <a:r>
              <a:rPr lang="en-US" altLang="zh-CN" sz="2800" dirty="0"/>
              <a:t>(BFS)</a:t>
            </a:r>
            <a:r>
              <a:rPr lang="zh-CN" altLang="en-US" sz="2800" dirty="0"/>
              <a:t>会怎么样</a:t>
            </a:r>
            <a:r>
              <a:rPr lang="en-US" sz="2800" dirty="0"/>
              <a:t>?</a:t>
            </a:r>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r>
              <a:rPr lang="zh-CN" altLang="en-US" sz="2800" dirty="0"/>
              <a:t>深度优先</a:t>
            </a:r>
            <a:r>
              <a:rPr lang="en-US" altLang="zh-CN" sz="2800" dirty="0"/>
              <a:t>(DFS)</a:t>
            </a:r>
            <a:r>
              <a:rPr lang="zh-CN" altLang="en-US" sz="2800" dirty="0"/>
              <a:t>会怎么样</a:t>
            </a:r>
            <a:r>
              <a:rPr lang="en-US" sz="2800" dirty="0"/>
              <a:t>?</a:t>
            </a:r>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r>
              <a:rPr lang="zh-CN" altLang="en-US" sz="2800" dirty="0"/>
              <a:t>这些最直接的搜索方法在解这个问题时有什么不足</a:t>
            </a:r>
            <a:r>
              <a:rPr lang="en-US" sz="2800" dirty="0"/>
              <a:t>?</a:t>
            </a:r>
          </a:p>
        </p:txBody>
      </p:sp>
      <p:pic>
        <p:nvPicPr>
          <p:cNvPr id="18436" name="Picture 4"/>
          <p:cNvPicPr>
            <a:picLocks noChangeAspect="1" noChangeArrowheads="1"/>
          </p:cNvPicPr>
          <p:nvPr/>
        </p:nvPicPr>
        <p:blipFill>
          <a:blip r:embed="rId3" cstate="print">
            <a:clrChange>
              <a:clrFrom>
                <a:srgbClr val="FFFFFF"/>
              </a:clrFrom>
              <a:clrTo>
                <a:srgbClr val="FFFFFF">
                  <a:alpha val="0"/>
                </a:srgbClr>
              </a:clrTo>
            </a:clrChange>
          </a:blip>
          <a:srcRect l="601" t="1517"/>
          <a:stretch>
            <a:fillRect/>
          </a:stretch>
        </p:blipFill>
        <p:spPr bwMode="auto">
          <a:xfrm>
            <a:off x="4868742" y="1054100"/>
            <a:ext cx="4169018" cy="4191000"/>
          </a:xfrm>
          <a:prstGeom prst="rect">
            <a:avLst/>
          </a:prstGeom>
          <a:noFill/>
          <a:ln w="9525">
            <a:noFill/>
            <a:miter lim="800000"/>
            <a:headEnd/>
            <a:tailEnd/>
          </a:ln>
        </p:spPr>
      </p:pic>
    </p:spTree>
    <p:extLst>
      <p:ext uri="{BB962C8B-B14F-4D97-AF65-F5344CB8AC3E}">
        <p14:creationId xmlns:p14="http://schemas.microsoft.com/office/powerpoint/2010/main" val="40230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55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9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45" y="286605"/>
            <a:ext cx="8484432" cy="582826"/>
          </a:xfrm>
        </p:spPr>
        <p:txBody>
          <a:bodyPr>
            <a:normAutofit fontScale="90000"/>
          </a:bodyPr>
          <a:lstStyle/>
          <a:p>
            <a:r>
              <a:rPr lang="zh-CN" altLang="en-US" sz="4000" dirty="0"/>
              <a:t>视频演示：应用简单的</a:t>
            </a:r>
            <a:r>
              <a:rPr lang="en-US" altLang="zh-CN" sz="4000" dirty="0"/>
              <a:t>DFS</a:t>
            </a:r>
            <a:r>
              <a:rPr lang="zh-CN" altLang="en-US" sz="4000" dirty="0"/>
              <a:t>，图着色问题</a:t>
            </a:r>
            <a:endParaRPr lang="en-US" sz="4000" dirty="0"/>
          </a:p>
        </p:txBody>
      </p:sp>
      <p:pic>
        <p:nvPicPr>
          <p:cNvPr id="3" name="lec05_DFS-CSP-color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2960" y="1319134"/>
            <a:ext cx="7806544" cy="4879090"/>
          </a:xfrm>
          <a:prstGeom prst="rect">
            <a:avLst/>
          </a:prstGeom>
        </p:spPr>
      </p:pic>
    </p:spTree>
    <p:extLst>
      <p:ext uri="{BB962C8B-B14F-4D97-AF65-F5344CB8AC3E}">
        <p14:creationId xmlns:p14="http://schemas.microsoft.com/office/powerpoint/2010/main" val="3530355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14793" y="286604"/>
            <a:ext cx="8051967" cy="1450757"/>
          </a:xfrm>
        </p:spPr>
        <p:txBody>
          <a:bodyPr/>
          <a:lstStyle/>
          <a:p>
            <a:pPr eaLnBrk="1" hangingPunct="1"/>
            <a:r>
              <a:rPr lang="zh-CN" altLang="en-US" dirty="0"/>
              <a:t>回溯搜索（</a:t>
            </a:r>
            <a:r>
              <a:rPr lang="en-US" altLang="zh-CN" dirty="0"/>
              <a:t>Backtracking Search</a:t>
            </a:r>
            <a:r>
              <a:rPr lang="zh-CN" altLang="en-US" dirty="0"/>
              <a:t>）</a:t>
            </a:r>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0202" y="2410050"/>
            <a:ext cx="5460165" cy="3620797"/>
          </a:xfrm>
          <a:prstGeom prst="rect">
            <a:avLst/>
          </a:prstGeom>
          <a:noFill/>
        </p:spPr>
      </p:pic>
    </p:spTree>
    <p:extLst>
      <p:ext uri="{BB962C8B-B14F-4D97-AF65-F5344CB8AC3E}">
        <p14:creationId xmlns:p14="http://schemas.microsoft.com/office/powerpoint/2010/main" val="52826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381000"/>
            <a:ext cx="8229600" cy="458449"/>
          </a:xfrm>
        </p:spPr>
        <p:txBody>
          <a:bodyPr>
            <a:normAutofit fontScale="90000"/>
          </a:bodyPr>
          <a:lstStyle/>
          <a:p>
            <a:r>
              <a:rPr lang="zh-CN" altLang="en-US" dirty="0"/>
              <a:t>回溯搜索</a:t>
            </a:r>
            <a:endParaRPr lang="en-US" dirty="0"/>
          </a:p>
        </p:txBody>
      </p:sp>
      <p:sp>
        <p:nvSpPr>
          <p:cNvPr id="19459" name="Rectangle 3"/>
          <p:cNvSpPr>
            <a:spLocks noGrp="1" noChangeArrowheads="1"/>
          </p:cNvSpPr>
          <p:nvPr>
            <p:ph idx="1"/>
          </p:nvPr>
        </p:nvSpPr>
        <p:spPr>
          <a:xfrm>
            <a:off x="226860" y="839449"/>
            <a:ext cx="7993089" cy="5413750"/>
          </a:xfrm>
        </p:spPr>
        <p:txBody>
          <a:bodyPr>
            <a:normAutofit fontScale="85000" lnSpcReduction="10000"/>
          </a:bodyPr>
          <a:lstStyle/>
          <a:p>
            <a:pPr marL="0" indent="0" eaLnBrk="1" hangingPunct="1">
              <a:lnSpc>
                <a:spcPct val="110000"/>
              </a:lnSpc>
              <a:buNone/>
            </a:pPr>
            <a:r>
              <a:rPr lang="zh-CN" altLang="en-US" sz="2400" dirty="0"/>
              <a:t>回溯搜索是基本的无启发式信息的算法，用来求解</a:t>
            </a:r>
            <a:r>
              <a:rPr lang="en-US" altLang="zh-CN" sz="2400" dirty="0"/>
              <a:t>CSP</a:t>
            </a:r>
            <a:r>
              <a:rPr lang="zh-CN" altLang="en-US" dirty="0"/>
              <a:t>问题</a:t>
            </a:r>
            <a:endParaRPr lang="en-US" altLang="zh-CN" dirty="0"/>
          </a:p>
          <a:p>
            <a:pPr eaLnBrk="1" hangingPunct="1">
              <a:lnSpc>
                <a:spcPct val="110000"/>
              </a:lnSpc>
            </a:pPr>
            <a:r>
              <a:rPr lang="zh-CN" altLang="en-US" sz="2400" dirty="0"/>
              <a:t>想法</a:t>
            </a:r>
            <a:r>
              <a:rPr lang="en-US" sz="2400" dirty="0"/>
              <a:t> 1: </a:t>
            </a:r>
            <a:r>
              <a:rPr lang="zh-CN" altLang="en-US" sz="2400" dirty="0"/>
              <a:t>一次探索一个变量</a:t>
            </a:r>
            <a:endParaRPr lang="en-US" sz="2400" dirty="0"/>
          </a:p>
          <a:p>
            <a:pPr lvl="1" eaLnBrk="1" hangingPunct="1">
              <a:lnSpc>
                <a:spcPct val="110000"/>
              </a:lnSpc>
            </a:pPr>
            <a:r>
              <a:rPr lang="zh-CN" altLang="en-US" sz="2400" dirty="0"/>
              <a:t>变量赋值是可交换的，所以选择一个顺序固定下来</a:t>
            </a:r>
            <a:endParaRPr lang="en-US" altLang="zh-CN" sz="2400" dirty="0"/>
          </a:p>
          <a:p>
            <a:pPr lvl="1">
              <a:lnSpc>
                <a:spcPct val="110000"/>
              </a:lnSpc>
            </a:pPr>
            <a:r>
              <a:rPr lang="zh-CN" altLang="en-US" sz="2400" dirty="0"/>
              <a:t>例如</a:t>
            </a:r>
            <a:r>
              <a:rPr lang="en-US" altLang="zh-CN" sz="2400" dirty="0"/>
              <a:t>., [WA = red then NT = green] </a:t>
            </a:r>
            <a:r>
              <a:rPr lang="zh-CN" altLang="en-US" sz="2400" dirty="0"/>
              <a:t>和</a:t>
            </a:r>
            <a:r>
              <a:rPr lang="en-US" altLang="zh-CN" sz="2400" dirty="0"/>
              <a:t> [NT = green then WA = red] </a:t>
            </a:r>
            <a:r>
              <a:rPr lang="zh-CN" altLang="en-US" sz="2400" dirty="0"/>
              <a:t>是一样的</a:t>
            </a:r>
            <a:endParaRPr lang="en-US" altLang="zh-CN" sz="2400" dirty="0"/>
          </a:p>
          <a:p>
            <a:pPr lvl="1">
              <a:lnSpc>
                <a:spcPct val="110000"/>
              </a:lnSpc>
            </a:pPr>
            <a:r>
              <a:rPr lang="zh-CN" altLang="en-US" sz="2400" dirty="0"/>
              <a:t>在每一步只需考虑给一个变量配值</a:t>
            </a:r>
            <a:r>
              <a:rPr lang="en-US" altLang="zh-CN" sz="2400" dirty="0"/>
              <a:t>: </a:t>
            </a:r>
            <a:r>
              <a:rPr lang="zh-CN" altLang="en-US" sz="2400" dirty="0"/>
              <a:t>减少分支因子数</a:t>
            </a:r>
            <a:r>
              <a:rPr lang="en-US" altLang="zh-CN" sz="2400" dirty="0"/>
              <a:t> b </a:t>
            </a:r>
            <a:r>
              <a:rPr lang="zh-CN" altLang="en-US" sz="2400" dirty="0"/>
              <a:t>从</a:t>
            </a:r>
            <a:r>
              <a:rPr lang="en-US" altLang="zh-CN" sz="2400" dirty="0"/>
              <a:t> </a:t>
            </a:r>
            <a:r>
              <a:rPr lang="en-US" altLang="zh-CN" sz="2400" dirty="0" err="1"/>
              <a:t>nd</a:t>
            </a:r>
            <a:r>
              <a:rPr lang="en-US" altLang="zh-CN" sz="2400" dirty="0"/>
              <a:t> </a:t>
            </a:r>
            <a:r>
              <a:rPr lang="zh-CN" altLang="en-US" sz="2400" dirty="0"/>
              <a:t>到</a:t>
            </a:r>
            <a:r>
              <a:rPr lang="en-US" altLang="zh-CN" sz="2400" dirty="0"/>
              <a:t> d</a:t>
            </a:r>
            <a:endParaRPr lang="en-US" sz="2400" dirty="0"/>
          </a:p>
          <a:p>
            <a:pPr eaLnBrk="1" hangingPunct="1">
              <a:lnSpc>
                <a:spcPct val="110000"/>
              </a:lnSpc>
            </a:pPr>
            <a:r>
              <a:rPr lang="zh-CN" altLang="en-US" sz="2400" dirty="0"/>
              <a:t>想法</a:t>
            </a:r>
            <a:r>
              <a:rPr lang="en-US" sz="2400" dirty="0"/>
              <a:t> 2: </a:t>
            </a:r>
            <a:r>
              <a:rPr lang="zh-CN" altLang="en-US" sz="2400" dirty="0"/>
              <a:t>一边探索一边检查约束条件</a:t>
            </a:r>
            <a:endParaRPr lang="en-US" sz="2400" dirty="0"/>
          </a:p>
          <a:p>
            <a:pPr lvl="1" eaLnBrk="1" hangingPunct="1">
              <a:lnSpc>
                <a:spcPct val="110000"/>
              </a:lnSpc>
            </a:pPr>
            <a:r>
              <a:rPr lang="zh-CN" altLang="en-US" sz="2400" dirty="0"/>
              <a:t>探索过程中检查当前的变量赋值是否满足约束条件，和之前已赋值的不冲突</a:t>
            </a:r>
            <a:endParaRPr lang="en-US" sz="2400" dirty="0"/>
          </a:p>
          <a:p>
            <a:pPr lvl="1" eaLnBrk="1" hangingPunct="1">
              <a:lnSpc>
                <a:spcPct val="110000"/>
              </a:lnSpc>
            </a:pPr>
            <a:r>
              <a:rPr lang="zh-CN" altLang="en-US" sz="2400" dirty="0"/>
              <a:t>也许需要花费一些计算来检查约束条件是否满足</a:t>
            </a:r>
            <a:endParaRPr lang="en-US" sz="2400" dirty="0"/>
          </a:p>
          <a:p>
            <a:pPr lvl="1" eaLnBrk="1" hangingPunct="1">
              <a:lnSpc>
                <a:spcPct val="110000"/>
              </a:lnSpc>
            </a:pPr>
            <a:r>
              <a:rPr lang="zh-CN" altLang="en-US" sz="2400" dirty="0"/>
              <a:t>相当于 </a:t>
            </a:r>
            <a:r>
              <a:rPr lang="en-US" sz="2400" dirty="0"/>
              <a:t>“</a:t>
            </a:r>
            <a:r>
              <a:rPr lang="zh-CN" altLang="en-US" sz="2400" dirty="0"/>
              <a:t>逐步增加的目标测试</a:t>
            </a:r>
            <a:r>
              <a:rPr lang="en-US" sz="2400" dirty="0"/>
              <a:t>”</a:t>
            </a:r>
          </a:p>
          <a:p>
            <a:pPr eaLnBrk="1" hangingPunct="1">
              <a:lnSpc>
                <a:spcPct val="110000"/>
              </a:lnSpc>
            </a:pPr>
            <a:r>
              <a:rPr lang="zh-CN" altLang="en-US" sz="2400" dirty="0"/>
              <a:t>深度优先搜索结合这两点改进，就叫作</a:t>
            </a:r>
            <a:r>
              <a:rPr lang="en-US" sz="2400" dirty="0"/>
              <a:t> </a:t>
            </a:r>
            <a:r>
              <a:rPr lang="zh-CN" altLang="en-US" sz="2600" b="1" i="1" dirty="0">
                <a:solidFill>
                  <a:srgbClr val="FF0000"/>
                </a:solidFill>
              </a:rPr>
              <a:t>回溯搜索</a:t>
            </a:r>
            <a:endParaRPr lang="en-US" sz="1600" dirty="0"/>
          </a:p>
          <a:p>
            <a:pPr>
              <a:lnSpc>
                <a:spcPct val="110000"/>
              </a:lnSpc>
            </a:pPr>
            <a:r>
              <a:rPr lang="zh-CN" altLang="en-US" sz="2400" dirty="0"/>
              <a:t>能够解决</a:t>
            </a:r>
            <a:r>
              <a:rPr lang="en-US" sz="2400" dirty="0"/>
              <a:t> n-</a:t>
            </a:r>
            <a:r>
              <a:rPr lang="zh-CN" altLang="en-US" sz="2400" dirty="0"/>
              <a:t>皇后问题，直至</a:t>
            </a:r>
            <a:r>
              <a:rPr lang="en-US" sz="2400" dirty="0"/>
              <a:t> n </a:t>
            </a:r>
            <a:r>
              <a:rPr lang="en-US" altLang="zh-CN" sz="2400" dirty="0">
                <a:sym typeface="Symbol" pitchFamily="18" charset="2"/>
              </a:rPr>
              <a:t></a:t>
            </a:r>
            <a:r>
              <a:rPr lang="en-US" sz="2400" dirty="0"/>
              <a:t> 25</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7000" y="4645730"/>
            <a:ext cx="2552701" cy="1990573"/>
          </a:xfrm>
          <a:prstGeom prst="rect">
            <a:avLst/>
          </a:prstGeom>
          <a:noFill/>
        </p:spPr>
      </p:pic>
    </p:spTree>
    <p:extLst>
      <p:ext uri="{BB962C8B-B14F-4D97-AF65-F5344CB8AC3E}">
        <p14:creationId xmlns:p14="http://schemas.microsoft.com/office/powerpoint/2010/main" val="273335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4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8436" y="355600"/>
            <a:ext cx="8229600" cy="990600"/>
          </a:xfrm>
        </p:spPr>
        <p:txBody>
          <a:bodyPr/>
          <a:lstStyle/>
          <a:p>
            <a:r>
              <a:rPr lang="zh-CN" altLang="en-US" dirty="0"/>
              <a:t>回溯搜索举例</a:t>
            </a:r>
            <a:endParaRPr lang="en-US" dirty="0"/>
          </a:p>
        </p:txBody>
      </p:sp>
      <p:pic>
        <p:nvPicPr>
          <p:cNvPr id="21508" name="Picture 4"/>
          <p:cNvPicPr>
            <a:picLocks noChangeAspect="1" noChangeArrowheads="1"/>
          </p:cNvPicPr>
          <p:nvPr/>
        </p:nvPicPr>
        <p:blipFill>
          <a:blip r:embed="rId2" cstate="print"/>
          <a:srcRect/>
          <a:stretch>
            <a:fillRect/>
          </a:stretch>
        </p:blipFill>
        <p:spPr bwMode="auto">
          <a:xfrm>
            <a:off x="4373236" y="1447801"/>
            <a:ext cx="873919" cy="960437"/>
          </a:xfrm>
          <a:prstGeom prst="rect">
            <a:avLst/>
          </a:prstGeom>
          <a:noFill/>
          <a:ln w="9525">
            <a:noFill/>
            <a:miter lim="800000"/>
            <a:headEnd/>
            <a:tailEnd/>
          </a:ln>
        </p:spPr>
      </p:pic>
      <p:pic>
        <p:nvPicPr>
          <p:cNvPr id="921605" name="Picture 5"/>
          <p:cNvPicPr>
            <a:picLocks noChangeAspect="1" noChangeArrowheads="1"/>
          </p:cNvPicPr>
          <p:nvPr/>
        </p:nvPicPr>
        <p:blipFill>
          <a:blip r:embed="rId3" cstate="print"/>
          <a:srcRect l="983" t="1931"/>
          <a:stretch>
            <a:fillRect/>
          </a:stretch>
        </p:blipFill>
        <p:spPr bwMode="auto">
          <a:xfrm>
            <a:off x="3401686" y="1474414"/>
            <a:ext cx="2884815" cy="2048811"/>
          </a:xfrm>
          <a:prstGeom prst="rect">
            <a:avLst/>
          </a:prstGeom>
          <a:noFill/>
          <a:ln w="9525">
            <a:noFill/>
            <a:miter lim="800000"/>
            <a:headEnd/>
            <a:tailEnd/>
          </a:ln>
        </p:spPr>
      </p:pic>
      <p:pic>
        <p:nvPicPr>
          <p:cNvPr id="921606" name="Picture 6"/>
          <p:cNvPicPr>
            <a:picLocks noChangeAspect="1" noChangeArrowheads="1"/>
          </p:cNvPicPr>
          <p:nvPr/>
        </p:nvPicPr>
        <p:blipFill>
          <a:blip r:embed="rId4" cstate="print"/>
          <a:srcRect l="645" t="615"/>
          <a:stretch>
            <a:fillRect/>
          </a:stretch>
        </p:blipFill>
        <p:spPr bwMode="auto">
          <a:xfrm>
            <a:off x="2769675" y="1474414"/>
            <a:ext cx="3400985" cy="3365315"/>
          </a:xfrm>
          <a:prstGeom prst="rect">
            <a:avLst/>
          </a:prstGeom>
          <a:noFill/>
          <a:ln w="9525">
            <a:noFill/>
            <a:miter lim="800000"/>
            <a:headEnd/>
            <a:tailEnd/>
          </a:ln>
        </p:spPr>
      </p:pic>
      <p:pic>
        <p:nvPicPr>
          <p:cNvPr id="921607" name="Picture 7"/>
          <p:cNvPicPr>
            <a:picLocks noChangeAspect="1" noChangeArrowheads="1"/>
          </p:cNvPicPr>
          <p:nvPr/>
        </p:nvPicPr>
        <p:blipFill>
          <a:blip r:embed="rId5" cstate="print"/>
          <a:srcRect l="578" t="520"/>
          <a:stretch>
            <a:fillRect/>
          </a:stretch>
        </p:blipFill>
        <p:spPr bwMode="auto">
          <a:xfrm>
            <a:off x="876300" y="1483378"/>
            <a:ext cx="5291979" cy="4684059"/>
          </a:xfrm>
          <a:prstGeom prst="rect">
            <a:avLst/>
          </a:prstGeom>
          <a:noFill/>
          <a:ln w="9525">
            <a:noFill/>
            <a:miter lim="800000"/>
            <a:headEnd/>
            <a:tailEnd/>
          </a:ln>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00702" y="3962401"/>
            <a:ext cx="3428999" cy="2673903"/>
          </a:xfrm>
          <a:prstGeom prst="rect">
            <a:avLst/>
          </a:prstGeom>
          <a:noFill/>
        </p:spPr>
      </p:pic>
    </p:spTree>
    <p:extLst>
      <p:ext uri="{BB962C8B-B14F-4D97-AF65-F5344CB8AC3E}">
        <p14:creationId xmlns:p14="http://schemas.microsoft.com/office/powerpoint/2010/main" val="16401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026" y="304800"/>
            <a:ext cx="8229600" cy="514266"/>
          </a:xfrm>
        </p:spPr>
        <p:txBody>
          <a:bodyPr>
            <a:normAutofit fontScale="90000"/>
          </a:bodyPr>
          <a:lstStyle/>
          <a:p>
            <a:r>
              <a:rPr lang="zh-CN" altLang="en-US" dirty="0"/>
              <a:t>回溯搜索</a:t>
            </a:r>
            <a:endParaRPr lang="en-US" dirty="0"/>
          </a:p>
        </p:txBody>
      </p:sp>
      <p:sp>
        <p:nvSpPr>
          <p:cNvPr id="2" name="TextBox 1"/>
          <p:cNvSpPr txBox="1"/>
          <p:nvPr/>
        </p:nvSpPr>
        <p:spPr>
          <a:xfrm>
            <a:off x="228600" y="1143000"/>
            <a:ext cx="8801100" cy="4708981"/>
          </a:xfrm>
          <a:prstGeom prst="rect">
            <a:avLst/>
          </a:prstGeom>
          <a:noFill/>
        </p:spPr>
        <p:txBody>
          <a:bodyPr wrap="square" rtlCol="0">
            <a:spAutoFit/>
          </a:bodyPr>
          <a:lstStyle/>
          <a:p>
            <a:r>
              <a:rPr lang="en-US" sz="2000" b="1" dirty="0">
                <a:solidFill>
                  <a:srgbClr val="CC00CC"/>
                </a:solidFill>
              </a:rPr>
              <a:t>function</a:t>
            </a:r>
            <a:r>
              <a:rPr lang="en-US" sz="2000" b="1" dirty="0"/>
              <a:t> </a:t>
            </a:r>
            <a:r>
              <a:rPr lang="en-US" sz="2000" dirty="0">
                <a:solidFill>
                  <a:srgbClr val="008000"/>
                </a:solidFill>
              </a:rPr>
              <a:t>BACKTRACKING-SEARCH</a:t>
            </a:r>
            <a:r>
              <a:rPr lang="en-US" sz="2000" dirty="0"/>
              <a:t>(</a:t>
            </a:r>
            <a:r>
              <a:rPr lang="en-US" sz="2000" dirty="0" err="1">
                <a:solidFill>
                  <a:srgbClr val="0000FF"/>
                </a:solidFill>
              </a:rPr>
              <a:t>csp</a:t>
            </a:r>
            <a:r>
              <a:rPr lang="en-US" sz="2000" dirty="0"/>
              <a:t>) </a:t>
            </a:r>
            <a:r>
              <a:rPr lang="en-US" sz="2000" b="1" dirty="0">
                <a:solidFill>
                  <a:srgbClr val="CC00CC"/>
                </a:solidFill>
              </a:rPr>
              <a:t>returns</a:t>
            </a:r>
            <a:r>
              <a:rPr lang="en-US" sz="2000" b="1" dirty="0"/>
              <a:t> </a:t>
            </a:r>
            <a:r>
              <a:rPr lang="en-US" sz="2000" dirty="0"/>
              <a:t>a solution, or failure </a:t>
            </a:r>
          </a:p>
          <a:p>
            <a:r>
              <a:rPr lang="en-US" sz="2000" b="1" dirty="0"/>
              <a:t>    </a:t>
            </a:r>
            <a:r>
              <a:rPr lang="en-US" sz="2000" b="1" dirty="0">
                <a:solidFill>
                  <a:srgbClr val="CC00CC"/>
                </a:solidFill>
              </a:rPr>
              <a:t>return</a:t>
            </a:r>
            <a:r>
              <a:rPr lang="en-US" sz="2000" b="1" dirty="0"/>
              <a:t> </a:t>
            </a:r>
            <a:r>
              <a:rPr lang="en-US" sz="2000" dirty="0">
                <a:solidFill>
                  <a:srgbClr val="008000"/>
                </a:solidFill>
              </a:rPr>
              <a:t>BACKTRACK</a:t>
            </a:r>
            <a:r>
              <a:rPr lang="en-US" sz="2000" dirty="0"/>
              <a:t>({ }, </a:t>
            </a:r>
            <a:r>
              <a:rPr lang="en-US" sz="2000" dirty="0" err="1">
                <a:solidFill>
                  <a:srgbClr val="0000FF"/>
                </a:solidFill>
              </a:rPr>
              <a:t>csp</a:t>
            </a:r>
            <a:r>
              <a:rPr lang="en-US" sz="2000" dirty="0"/>
              <a:t>) </a:t>
            </a:r>
          </a:p>
          <a:p>
            <a:r>
              <a:rPr lang="en-US" sz="2000" b="1" dirty="0">
                <a:solidFill>
                  <a:srgbClr val="CC00CC"/>
                </a:solidFill>
              </a:rPr>
              <a:t>function</a:t>
            </a:r>
            <a:r>
              <a:rPr lang="en-US" sz="2000" b="1" dirty="0"/>
              <a:t> </a:t>
            </a:r>
            <a:r>
              <a:rPr lang="en-US" sz="2000" dirty="0">
                <a:solidFill>
                  <a:srgbClr val="008000"/>
                </a:solidFill>
              </a:rPr>
              <a:t>BACKTRACK</a:t>
            </a:r>
            <a:r>
              <a:rPr lang="en-US" sz="2000" dirty="0"/>
              <a:t>(</a:t>
            </a:r>
            <a:r>
              <a:rPr lang="en-US" sz="2000" dirty="0" err="1">
                <a:solidFill>
                  <a:srgbClr val="0000FF"/>
                </a:solidFill>
              </a:rPr>
              <a:t>assignment</a:t>
            </a:r>
            <a:r>
              <a:rPr lang="en-US" sz="2000" dirty="0" err="1"/>
              <a:t>,</a:t>
            </a:r>
            <a:r>
              <a:rPr lang="en-US" sz="2000" dirty="0" err="1">
                <a:solidFill>
                  <a:srgbClr val="0000FF"/>
                </a:solidFill>
              </a:rPr>
              <a:t>csp</a:t>
            </a:r>
            <a:r>
              <a:rPr lang="en-US" sz="2000" dirty="0"/>
              <a:t>) </a:t>
            </a:r>
            <a:r>
              <a:rPr lang="en-US" sz="2000" b="1" dirty="0">
                <a:solidFill>
                  <a:srgbClr val="CC00CC"/>
                </a:solidFill>
              </a:rPr>
              <a:t>returns</a:t>
            </a:r>
            <a:r>
              <a:rPr lang="en-US" sz="2000" b="1" dirty="0"/>
              <a:t> </a:t>
            </a:r>
            <a:r>
              <a:rPr lang="en-US" sz="2000" dirty="0"/>
              <a:t>a solution, or failure</a:t>
            </a:r>
            <a:br>
              <a:rPr lang="en-US" sz="2000" dirty="0"/>
            </a:br>
            <a:r>
              <a:rPr lang="en-US" sz="2000" dirty="0"/>
              <a:t>    </a:t>
            </a:r>
            <a:r>
              <a:rPr lang="en-US" sz="2000" b="1" dirty="0">
                <a:solidFill>
                  <a:srgbClr val="CC00CC"/>
                </a:solidFill>
              </a:rPr>
              <a:t>if</a:t>
            </a:r>
            <a:r>
              <a:rPr lang="en-US" sz="2000" b="1" dirty="0"/>
              <a:t> </a:t>
            </a:r>
            <a:r>
              <a:rPr lang="en-US" sz="2000" dirty="0">
                <a:solidFill>
                  <a:srgbClr val="0000FF"/>
                </a:solidFill>
              </a:rPr>
              <a:t>assignment</a:t>
            </a:r>
            <a:r>
              <a:rPr lang="en-US" sz="2000" dirty="0"/>
              <a:t> </a:t>
            </a:r>
            <a:r>
              <a:rPr lang="zh-CN" altLang="en-US" sz="2000" dirty="0"/>
              <a:t>是完全的</a:t>
            </a:r>
            <a:r>
              <a:rPr lang="en-US" sz="2000" dirty="0"/>
              <a:t> </a:t>
            </a:r>
            <a:r>
              <a:rPr lang="en-US" sz="2000" b="1" dirty="0">
                <a:solidFill>
                  <a:srgbClr val="CC00CC"/>
                </a:solidFill>
              </a:rPr>
              <a:t>then return </a:t>
            </a:r>
            <a:r>
              <a:rPr lang="en-US" sz="2000" dirty="0">
                <a:solidFill>
                  <a:srgbClr val="0000FF"/>
                </a:solidFill>
              </a:rPr>
              <a:t>assignment</a:t>
            </a:r>
            <a:br>
              <a:rPr lang="en-US" sz="2000" dirty="0"/>
            </a:br>
            <a:r>
              <a:rPr lang="en-US" sz="2000" dirty="0"/>
              <a:t>    </a:t>
            </a:r>
            <a:r>
              <a:rPr lang="en-US" sz="2000" dirty="0" err="1">
                <a:solidFill>
                  <a:srgbClr val="0000FF"/>
                </a:solidFill>
              </a:rPr>
              <a:t>var</a:t>
            </a:r>
            <a:r>
              <a:rPr lang="en-US" sz="2000" dirty="0"/>
              <a:t> ← </a:t>
            </a:r>
            <a:r>
              <a:rPr lang="zh-CN" altLang="en-US" sz="2000" b="1" dirty="0">
                <a:solidFill>
                  <a:srgbClr val="008000"/>
                </a:solidFill>
              </a:rPr>
              <a:t>选择</a:t>
            </a:r>
            <a:r>
              <a:rPr lang="en-US" sz="2000" b="1" dirty="0">
                <a:solidFill>
                  <a:srgbClr val="008000"/>
                </a:solidFill>
              </a:rPr>
              <a:t>-</a:t>
            </a:r>
            <a:r>
              <a:rPr lang="zh-CN" altLang="en-US" sz="2000" b="1" dirty="0">
                <a:solidFill>
                  <a:srgbClr val="008000"/>
                </a:solidFill>
              </a:rPr>
              <a:t>未赋值的</a:t>
            </a:r>
            <a:r>
              <a:rPr lang="en-US" sz="2000" b="1" dirty="0">
                <a:solidFill>
                  <a:srgbClr val="008000"/>
                </a:solidFill>
              </a:rPr>
              <a:t>-</a:t>
            </a:r>
            <a:r>
              <a:rPr lang="zh-CN" altLang="en-US" sz="2000" b="1" dirty="0">
                <a:solidFill>
                  <a:srgbClr val="008000"/>
                </a:solidFill>
              </a:rPr>
              <a:t>变量</a:t>
            </a:r>
            <a:r>
              <a:rPr lang="en-US" sz="2000" dirty="0"/>
              <a:t>(</a:t>
            </a:r>
            <a:r>
              <a:rPr lang="en-US" sz="2000" dirty="0" err="1">
                <a:solidFill>
                  <a:srgbClr val="0000FF"/>
                </a:solidFill>
              </a:rPr>
              <a:t>csp</a:t>
            </a:r>
            <a:r>
              <a:rPr lang="en-US" sz="2000" dirty="0" err="1"/>
              <a:t>,</a:t>
            </a:r>
            <a:r>
              <a:rPr lang="en-US" sz="2000" dirty="0" err="1">
                <a:solidFill>
                  <a:srgbClr val="0000FF"/>
                </a:solidFill>
              </a:rPr>
              <a:t>assignment</a:t>
            </a:r>
            <a:r>
              <a:rPr lang="en-US" sz="2000" dirty="0"/>
              <a:t>)</a:t>
            </a:r>
          </a:p>
          <a:p>
            <a:r>
              <a:rPr lang="en-US" sz="2000" b="1" dirty="0"/>
              <a:t>    </a:t>
            </a:r>
            <a:r>
              <a:rPr lang="en-US" sz="2000" b="1" dirty="0">
                <a:solidFill>
                  <a:srgbClr val="CC00CC"/>
                </a:solidFill>
              </a:rPr>
              <a:t>for each </a:t>
            </a:r>
            <a:r>
              <a:rPr lang="en-US" sz="2000" dirty="0">
                <a:solidFill>
                  <a:srgbClr val="0000FF"/>
                </a:solidFill>
              </a:rPr>
              <a:t>value</a:t>
            </a:r>
            <a:r>
              <a:rPr lang="en-US" sz="2000" dirty="0"/>
              <a:t> </a:t>
            </a:r>
            <a:r>
              <a:rPr lang="en-US" sz="2000" b="1" dirty="0">
                <a:solidFill>
                  <a:srgbClr val="CC00CC"/>
                </a:solidFill>
              </a:rPr>
              <a:t>in</a:t>
            </a:r>
            <a:r>
              <a:rPr lang="en-US" sz="2000" b="1" dirty="0"/>
              <a:t> </a:t>
            </a:r>
            <a:r>
              <a:rPr lang="zh-CN" altLang="en-US" sz="2000" b="1" dirty="0">
                <a:solidFill>
                  <a:srgbClr val="008000"/>
                </a:solidFill>
              </a:rPr>
              <a:t>排序</a:t>
            </a:r>
            <a:r>
              <a:rPr lang="en-US" sz="2000" b="1" dirty="0">
                <a:solidFill>
                  <a:srgbClr val="008000"/>
                </a:solidFill>
              </a:rPr>
              <a:t>-</a:t>
            </a:r>
            <a:r>
              <a:rPr lang="zh-CN" altLang="en-US" sz="2000" b="1" dirty="0">
                <a:solidFill>
                  <a:srgbClr val="008000"/>
                </a:solidFill>
              </a:rPr>
              <a:t>值域中的值</a:t>
            </a:r>
            <a:r>
              <a:rPr lang="en-US" sz="2000" dirty="0"/>
              <a:t>(</a:t>
            </a:r>
            <a:r>
              <a:rPr lang="en-US" sz="2000" dirty="0" err="1">
                <a:solidFill>
                  <a:srgbClr val="0000FF"/>
                </a:solidFill>
              </a:rPr>
              <a:t>var</a:t>
            </a:r>
            <a:r>
              <a:rPr lang="en-US" sz="2000" dirty="0" err="1"/>
              <a:t>,</a:t>
            </a:r>
            <a:r>
              <a:rPr lang="en-US" sz="2000" dirty="0" err="1">
                <a:solidFill>
                  <a:srgbClr val="0000FF"/>
                </a:solidFill>
              </a:rPr>
              <a:t>assignment,csp</a:t>
            </a:r>
            <a:r>
              <a:rPr lang="en-US" sz="2000" dirty="0"/>
              <a:t>) </a:t>
            </a:r>
            <a:r>
              <a:rPr lang="en-US" sz="2000" b="1" dirty="0">
                <a:solidFill>
                  <a:srgbClr val="CC00CC"/>
                </a:solidFill>
              </a:rPr>
              <a:t>do</a:t>
            </a:r>
            <a:r>
              <a:rPr lang="en-US" sz="2000" b="1" dirty="0"/>
              <a:t> </a:t>
            </a:r>
            <a:endParaRPr lang="en-US" sz="2000" dirty="0"/>
          </a:p>
          <a:p>
            <a:r>
              <a:rPr lang="en-US" sz="2000" b="1" dirty="0"/>
              <a:t>           </a:t>
            </a:r>
            <a:r>
              <a:rPr lang="en-US" sz="2000" b="1" dirty="0">
                <a:solidFill>
                  <a:srgbClr val="CC00CC"/>
                </a:solidFill>
              </a:rPr>
              <a:t> if </a:t>
            </a:r>
            <a:r>
              <a:rPr lang="en-US" sz="2000" dirty="0">
                <a:solidFill>
                  <a:srgbClr val="0000FF"/>
                </a:solidFill>
              </a:rPr>
              <a:t>value</a:t>
            </a:r>
            <a:r>
              <a:rPr lang="en-US" sz="2000" dirty="0"/>
              <a:t> </a:t>
            </a:r>
            <a:r>
              <a:rPr lang="zh-CN" altLang="en-US" sz="2000" dirty="0"/>
              <a:t>是一致的</a:t>
            </a:r>
            <a:r>
              <a:rPr lang="en-US" sz="2000" dirty="0"/>
              <a:t> with </a:t>
            </a:r>
            <a:r>
              <a:rPr lang="en-US" sz="2000" dirty="0">
                <a:solidFill>
                  <a:srgbClr val="0000FF"/>
                </a:solidFill>
              </a:rPr>
              <a:t>assignment</a:t>
            </a:r>
            <a:r>
              <a:rPr lang="en-US" sz="2000" dirty="0"/>
              <a:t> </a:t>
            </a:r>
            <a:r>
              <a:rPr lang="en-US" sz="2000" b="1" dirty="0">
                <a:solidFill>
                  <a:srgbClr val="CC00CC"/>
                </a:solidFill>
              </a:rPr>
              <a:t>then</a:t>
            </a:r>
            <a:br>
              <a:rPr lang="en-US" sz="2000" b="1" dirty="0"/>
            </a:br>
            <a:r>
              <a:rPr lang="en-US" sz="2000" b="1" dirty="0"/>
              <a:t>                    </a:t>
            </a:r>
            <a:r>
              <a:rPr lang="zh-CN" altLang="en-US" sz="2000" dirty="0"/>
              <a:t>添加</a:t>
            </a:r>
            <a:r>
              <a:rPr lang="en-US" sz="2000" dirty="0"/>
              <a:t> {</a:t>
            </a:r>
            <a:r>
              <a:rPr lang="en-US" sz="2000" dirty="0" err="1">
                <a:solidFill>
                  <a:srgbClr val="0000FF"/>
                </a:solidFill>
              </a:rPr>
              <a:t>var</a:t>
            </a:r>
            <a:r>
              <a:rPr lang="en-US" sz="2000" dirty="0"/>
              <a:t> = </a:t>
            </a:r>
            <a:r>
              <a:rPr lang="en-US" sz="2000" dirty="0">
                <a:solidFill>
                  <a:srgbClr val="0000FF"/>
                </a:solidFill>
              </a:rPr>
              <a:t>value</a:t>
            </a:r>
            <a:r>
              <a:rPr lang="en-US" sz="2000" dirty="0"/>
              <a:t>} to </a:t>
            </a:r>
            <a:r>
              <a:rPr lang="en-US" sz="2000" dirty="0">
                <a:solidFill>
                  <a:srgbClr val="0000FF"/>
                </a:solidFill>
              </a:rPr>
              <a:t>assignment</a:t>
            </a:r>
            <a:br>
              <a:rPr lang="en-US" sz="2000" dirty="0"/>
            </a:br>
            <a:r>
              <a:rPr lang="en-US" sz="2000" dirty="0"/>
              <a:t>                   </a:t>
            </a:r>
            <a:r>
              <a:rPr lang="en-US" sz="2000" dirty="0">
                <a:solidFill>
                  <a:srgbClr val="0000FF"/>
                </a:solidFill>
              </a:rPr>
              <a:t> </a:t>
            </a:r>
            <a:r>
              <a:rPr lang="zh-CN" altLang="en-US" sz="2000" dirty="0">
                <a:solidFill>
                  <a:srgbClr val="0000FF"/>
                </a:solidFill>
              </a:rPr>
              <a:t>推断结果</a:t>
            </a:r>
            <a:r>
              <a:rPr lang="en-US" sz="2000" dirty="0">
                <a:solidFill>
                  <a:srgbClr val="0000FF"/>
                </a:solidFill>
              </a:rPr>
              <a:t> </a:t>
            </a:r>
            <a:r>
              <a:rPr lang="en-US" sz="2000" dirty="0"/>
              <a:t>←</a:t>
            </a:r>
            <a:r>
              <a:rPr lang="zh-CN" altLang="en-US" sz="2000" b="1" dirty="0">
                <a:solidFill>
                  <a:srgbClr val="008000"/>
                </a:solidFill>
              </a:rPr>
              <a:t>推断</a:t>
            </a:r>
            <a:r>
              <a:rPr lang="en-US" sz="2000" dirty="0"/>
              <a:t>(</a:t>
            </a:r>
            <a:r>
              <a:rPr lang="en-US" sz="2000" dirty="0" err="1">
                <a:solidFill>
                  <a:srgbClr val="0000FF"/>
                </a:solidFill>
              </a:rPr>
              <a:t>csp,var,assignment</a:t>
            </a:r>
            <a:r>
              <a:rPr lang="en-US" sz="2000" dirty="0"/>
              <a:t>) </a:t>
            </a:r>
          </a:p>
          <a:p>
            <a:r>
              <a:rPr lang="en-US" sz="2000" b="1" dirty="0"/>
              <a:t>                    </a:t>
            </a:r>
            <a:r>
              <a:rPr lang="en-US" sz="2000" b="1" dirty="0">
                <a:solidFill>
                  <a:srgbClr val="CC00CC"/>
                </a:solidFill>
              </a:rPr>
              <a:t>if</a:t>
            </a:r>
            <a:r>
              <a:rPr lang="en-US" sz="2000" b="1" dirty="0"/>
              <a:t> </a:t>
            </a:r>
            <a:r>
              <a:rPr lang="zh-CN" altLang="en-US" sz="2000" dirty="0">
                <a:solidFill>
                  <a:srgbClr val="0000FF"/>
                </a:solidFill>
              </a:rPr>
              <a:t>推断结果</a:t>
            </a:r>
            <a:r>
              <a:rPr lang="en-US" sz="2000" dirty="0"/>
              <a:t> ̸= failure</a:t>
            </a:r>
            <a:r>
              <a:rPr lang="en-US" sz="2000" dirty="0">
                <a:solidFill>
                  <a:srgbClr val="CC00CC"/>
                </a:solidFill>
              </a:rPr>
              <a:t> </a:t>
            </a:r>
            <a:r>
              <a:rPr lang="en-US" sz="2000" b="1" dirty="0">
                <a:solidFill>
                  <a:srgbClr val="CC00CC"/>
                </a:solidFill>
              </a:rPr>
              <a:t>then </a:t>
            </a:r>
          </a:p>
          <a:p>
            <a:r>
              <a:rPr lang="en-US" sz="2000" b="1" dirty="0"/>
              <a:t>                            </a:t>
            </a:r>
            <a:r>
              <a:rPr lang="zh-CN" altLang="en-US" sz="2000" dirty="0"/>
              <a:t>添加</a:t>
            </a:r>
            <a:r>
              <a:rPr lang="en-US" sz="2000" dirty="0"/>
              <a:t> </a:t>
            </a:r>
            <a:r>
              <a:rPr lang="zh-CN" altLang="en-US" sz="2000" dirty="0">
                <a:solidFill>
                  <a:srgbClr val="0000FF"/>
                </a:solidFill>
              </a:rPr>
              <a:t>推断结果</a:t>
            </a:r>
            <a:r>
              <a:rPr lang="en-US" sz="2000" dirty="0"/>
              <a:t> to </a:t>
            </a:r>
            <a:r>
              <a:rPr lang="en-US" sz="2000" dirty="0">
                <a:solidFill>
                  <a:srgbClr val="0000FF"/>
                </a:solidFill>
              </a:rPr>
              <a:t>assignment</a:t>
            </a:r>
            <a:br>
              <a:rPr lang="en-US" sz="2000" dirty="0"/>
            </a:br>
            <a:r>
              <a:rPr lang="en-US" sz="2000" dirty="0"/>
              <a:t>                            </a:t>
            </a:r>
            <a:r>
              <a:rPr lang="en-US" sz="2000" dirty="0">
                <a:solidFill>
                  <a:srgbClr val="0000FF"/>
                </a:solidFill>
              </a:rPr>
              <a:t>result</a:t>
            </a:r>
            <a:r>
              <a:rPr lang="en-US" sz="2000" dirty="0"/>
              <a:t> ← </a:t>
            </a:r>
            <a:r>
              <a:rPr lang="en-US" sz="2000" dirty="0">
                <a:solidFill>
                  <a:srgbClr val="008000"/>
                </a:solidFill>
              </a:rPr>
              <a:t>BACKTRACK</a:t>
            </a:r>
            <a:r>
              <a:rPr lang="en-US" sz="2000" dirty="0"/>
              <a:t>(</a:t>
            </a:r>
            <a:r>
              <a:rPr lang="en-US" sz="2000" dirty="0">
                <a:solidFill>
                  <a:srgbClr val="0000FF"/>
                </a:solidFill>
              </a:rPr>
              <a:t>assignment, </a:t>
            </a:r>
            <a:r>
              <a:rPr lang="en-US" sz="2000" dirty="0" err="1">
                <a:solidFill>
                  <a:srgbClr val="0000FF"/>
                </a:solidFill>
              </a:rPr>
              <a:t>csp</a:t>
            </a:r>
            <a:r>
              <a:rPr lang="en-US" sz="2000" dirty="0"/>
              <a:t>) </a:t>
            </a:r>
          </a:p>
          <a:p>
            <a:r>
              <a:rPr lang="en-US" sz="2000" b="1" dirty="0"/>
              <a:t>                            </a:t>
            </a:r>
            <a:r>
              <a:rPr lang="en-US" sz="2000" b="1" dirty="0">
                <a:solidFill>
                  <a:srgbClr val="CC00CC"/>
                </a:solidFill>
              </a:rPr>
              <a:t>if</a:t>
            </a:r>
            <a:r>
              <a:rPr lang="en-US" sz="2000" b="1" dirty="0"/>
              <a:t> </a:t>
            </a:r>
            <a:r>
              <a:rPr lang="en-US" sz="2000" dirty="0">
                <a:solidFill>
                  <a:srgbClr val="0000FF"/>
                </a:solidFill>
              </a:rPr>
              <a:t>result</a:t>
            </a:r>
            <a:r>
              <a:rPr lang="en-US" sz="2000" dirty="0"/>
              <a:t> ̸= failure </a:t>
            </a:r>
            <a:r>
              <a:rPr lang="en-US" sz="2000" b="1" dirty="0">
                <a:solidFill>
                  <a:srgbClr val="CC00CC"/>
                </a:solidFill>
              </a:rPr>
              <a:t>then return </a:t>
            </a:r>
            <a:r>
              <a:rPr lang="en-US" sz="2000" dirty="0">
                <a:solidFill>
                  <a:srgbClr val="0000FF"/>
                </a:solidFill>
              </a:rPr>
              <a:t>result</a:t>
            </a:r>
            <a:br>
              <a:rPr lang="en-US" sz="2000" dirty="0"/>
            </a:br>
            <a:r>
              <a:rPr lang="en-US" sz="2000" dirty="0"/>
              <a:t>                    </a:t>
            </a:r>
            <a:r>
              <a:rPr lang="zh-CN" altLang="en-US" sz="2000" dirty="0"/>
              <a:t>移除</a:t>
            </a:r>
            <a:r>
              <a:rPr lang="en-US" sz="2000" dirty="0"/>
              <a:t> {</a:t>
            </a:r>
            <a:r>
              <a:rPr lang="en-US" sz="2000" dirty="0" err="1">
                <a:solidFill>
                  <a:srgbClr val="0000FF"/>
                </a:solidFill>
              </a:rPr>
              <a:t>var</a:t>
            </a:r>
            <a:r>
              <a:rPr lang="en-US" sz="2000" dirty="0"/>
              <a:t> = </a:t>
            </a:r>
            <a:r>
              <a:rPr lang="en-US" sz="2000" dirty="0">
                <a:solidFill>
                  <a:srgbClr val="0000FF"/>
                </a:solidFill>
              </a:rPr>
              <a:t>value</a:t>
            </a:r>
            <a:r>
              <a:rPr lang="en-US" sz="2000" dirty="0"/>
              <a:t>} and </a:t>
            </a:r>
            <a:r>
              <a:rPr lang="zh-CN" altLang="en-US" sz="2000" dirty="0">
                <a:solidFill>
                  <a:srgbClr val="0000FF"/>
                </a:solidFill>
              </a:rPr>
              <a:t>推断结果</a:t>
            </a:r>
            <a:r>
              <a:rPr lang="en-US" sz="2000" dirty="0"/>
              <a:t> from </a:t>
            </a:r>
            <a:r>
              <a:rPr lang="en-US" sz="2000" dirty="0">
                <a:solidFill>
                  <a:srgbClr val="0000FF"/>
                </a:solidFill>
              </a:rPr>
              <a:t>assignment</a:t>
            </a:r>
            <a:r>
              <a:rPr lang="en-US" sz="2000" dirty="0"/>
              <a:t> </a:t>
            </a:r>
          </a:p>
          <a:p>
            <a:r>
              <a:rPr lang="en-US" sz="2000" b="1" dirty="0"/>
              <a:t>    </a:t>
            </a:r>
            <a:r>
              <a:rPr lang="en-US" sz="2000" b="1" dirty="0">
                <a:solidFill>
                  <a:srgbClr val="CC00CC"/>
                </a:solidFill>
              </a:rPr>
              <a:t>return</a:t>
            </a:r>
            <a:r>
              <a:rPr lang="en-US" sz="2000" b="1" dirty="0"/>
              <a:t> </a:t>
            </a:r>
            <a:r>
              <a:rPr lang="en-US" sz="2000" dirty="0"/>
              <a:t>failure </a:t>
            </a:r>
          </a:p>
        </p:txBody>
      </p:sp>
      <p:sp>
        <p:nvSpPr>
          <p:cNvPr id="7" name="Rectangle 6"/>
          <p:cNvSpPr/>
          <p:nvPr/>
        </p:nvSpPr>
        <p:spPr>
          <a:xfrm>
            <a:off x="457200" y="1447800"/>
            <a:ext cx="3644900"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35730" y="1794470"/>
            <a:ext cx="8023896"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4230" y="2058524"/>
            <a:ext cx="5931169"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53864" y="2378405"/>
            <a:ext cx="7064536"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63496" y="2670373"/>
            <a:ext cx="8210604"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49930" y="2990254"/>
            <a:ext cx="5258769"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299167" y="3296179"/>
            <a:ext cx="4212633" cy="381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308799" y="3588146"/>
            <a:ext cx="6120701" cy="989669"/>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716168" y="4536080"/>
            <a:ext cx="5586332" cy="669789"/>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286707" y="5141925"/>
            <a:ext cx="6574593" cy="387878"/>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42900" y="5442350"/>
            <a:ext cx="1917700" cy="425028"/>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24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52413"/>
            <a:ext cx="8229600" cy="482105"/>
          </a:xfrm>
        </p:spPr>
        <p:txBody>
          <a:bodyPr>
            <a:normAutofit fontScale="90000"/>
          </a:bodyPr>
          <a:lstStyle/>
          <a:p>
            <a:r>
              <a:rPr lang="zh-CN" altLang="en-US" dirty="0"/>
              <a:t>回溯搜索演示</a:t>
            </a:r>
            <a:r>
              <a:rPr lang="en-US" altLang="zh-CN" dirty="0"/>
              <a:t>—</a:t>
            </a:r>
            <a:r>
              <a:rPr lang="zh-CN" altLang="en-US" dirty="0"/>
              <a:t>着色问题</a:t>
            </a:r>
            <a:endParaRPr lang="en-US" dirty="0"/>
          </a:p>
        </p:txBody>
      </p:sp>
      <p:pic>
        <p:nvPicPr>
          <p:cNvPr id="3" name="lec05_backtracking-CSP-color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 y="734519"/>
            <a:ext cx="8597900" cy="6123482"/>
          </a:xfrm>
          <a:prstGeom prst="rect">
            <a:avLst/>
          </a:prstGeom>
        </p:spPr>
      </p:pic>
    </p:spTree>
    <p:extLst>
      <p:ext uri="{BB962C8B-B14F-4D97-AF65-F5344CB8AC3E}">
        <p14:creationId xmlns:p14="http://schemas.microsoft.com/office/powerpoint/2010/main" val="1291955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85750" y="368300"/>
            <a:ext cx="8229600" cy="990600"/>
          </a:xfrm>
        </p:spPr>
        <p:txBody>
          <a:bodyPr/>
          <a:lstStyle/>
          <a:p>
            <a:pPr eaLnBrk="1" hangingPunct="1"/>
            <a:r>
              <a:rPr lang="zh-CN" altLang="en-US" dirty="0"/>
              <a:t>回溯搜索的改进</a:t>
            </a:r>
            <a:endParaRPr lang="en-US" dirty="0"/>
          </a:p>
        </p:txBody>
      </p:sp>
      <p:sp>
        <p:nvSpPr>
          <p:cNvPr id="22531" name="Rectangle 3"/>
          <p:cNvSpPr>
            <a:spLocks noGrp="1" noChangeArrowheads="1"/>
          </p:cNvSpPr>
          <p:nvPr>
            <p:ph idx="1"/>
          </p:nvPr>
        </p:nvSpPr>
        <p:spPr>
          <a:xfrm>
            <a:off x="285750" y="1843790"/>
            <a:ext cx="6138951" cy="4328411"/>
          </a:xfrm>
        </p:spPr>
        <p:txBody>
          <a:bodyPr>
            <a:normAutofit fontScale="92500" lnSpcReduction="20000"/>
          </a:bodyPr>
          <a:lstStyle/>
          <a:p>
            <a:pPr marL="0" indent="0" eaLnBrk="1" hangingPunct="1">
              <a:lnSpc>
                <a:spcPct val="110000"/>
              </a:lnSpc>
              <a:buNone/>
            </a:pPr>
            <a:r>
              <a:rPr lang="zh-CN" altLang="en-US" sz="2800" dirty="0"/>
              <a:t>改进思想能极大提升搜索速度，并且适用于多方面的问题</a:t>
            </a:r>
            <a:endParaRPr lang="en-US" sz="2800" dirty="0"/>
          </a:p>
          <a:p>
            <a:pPr lvl="1" eaLnBrk="1" hangingPunct="1"/>
            <a:endParaRPr lang="en-US" sz="2400" dirty="0"/>
          </a:p>
          <a:p>
            <a:pPr eaLnBrk="1" hangingPunct="1"/>
            <a:r>
              <a:rPr lang="zh-CN" altLang="en-US" sz="2800" dirty="0">
                <a:solidFill>
                  <a:srgbClr val="0000FF"/>
                </a:solidFill>
              </a:rPr>
              <a:t>排序</a:t>
            </a:r>
            <a:r>
              <a:rPr lang="en-US" altLang="zh-CN" sz="2800" dirty="0">
                <a:solidFill>
                  <a:srgbClr val="0000FF"/>
                </a:solidFill>
              </a:rPr>
              <a:t>(ordering)</a:t>
            </a:r>
            <a:r>
              <a:rPr lang="en-US" sz="2800" dirty="0"/>
              <a:t>:</a:t>
            </a:r>
          </a:p>
          <a:p>
            <a:pPr lvl="1" eaLnBrk="1" hangingPunct="1"/>
            <a:r>
              <a:rPr lang="zh-CN" altLang="en-US" sz="2400" dirty="0"/>
              <a:t>下一轮挑选哪个变量进行赋值</a:t>
            </a:r>
            <a:r>
              <a:rPr lang="en-US" sz="2400" dirty="0"/>
              <a:t>?</a:t>
            </a:r>
          </a:p>
          <a:p>
            <a:pPr lvl="1" eaLnBrk="1" hangingPunct="1"/>
            <a:r>
              <a:rPr lang="zh-CN" altLang="en-US" sz="2400" dirty="0"/>
              <a:t>挑选值时，有什么顺序上的考虑</a:t>
            </a:r>
            <a:r>
              <a:rPr lang="en-US" sz="2400" dirty="0"/>
              <a:t>?</a:t>
            </a:r>
          </a:p>
          <a:p>
            <a:pPr lvl="1" eaLnBrk="1" hangingPunct="1"/>
            <a:endParaRPr lang="en-US" sz="2400" dirty="0"/>
          </a:p>
          <a:p>
            <a:pPr eaLnBrk="1" hangingPunct="1">
              <a:lnSpc>
                <a:spcPct val="120000"/>
              </a:lnSpc>
            </a:pPr>
            <a:r>
              <a:rPr lang="zh-CN" altLang="en-US" sz="2800" dirty="0">
                <a:solidFill>
                  <a:srgbClr val="0000FF"/>
                </a:solidFill>
              </a:rPr>
              <a:t>过滤</a:t>
            </a:r>
            <a:r>
              <a:rPr lang="en-US" altLang="zh-CN" sz="2800" dirty="0">
                <a:solidFill>
                  <a:srgbClr val="0000FF"/>
                </a:solidFill>
              </a:rPr>
              <a:t>(filtering)</a:t>
            </a:r>
            <a:r>
              <a:rPr lang="en-US" sz="2800" dirty="0"/>
              <a:t>: </a:t>
            </a:r>
            <a:r>
              <a:rPr lang="zh-CN" altLang="en-US" sz="2800" dirty="0"/>
              <a:t>我们能否提前预测不可避免的失败</a:t>
            </a:r>
            <a:r>
              <a:rPr lang="en-US" sz="2800" dirty="0"/>
              <a:t>?</a:t>
            </a:r>
          </a:p>
          <a:p>
            <a:pPr lvl="1" eaLnBrk="1" hangingPunct="1"/>
            <a:endParaRPr lang="en-US" sz="2400" dirty="0"/>
          </a:p>
          <a:p>
            <a:pPr eaLnBrk="1" hangingPunct="1"/>
            <a:r>
              <a:rPr lang="zh-CN" altLang="en-US" sz="2800" dirty="0">
                <a:solidFill>
                  <a:srgbClr val="0000FF"/>
                </a:solidFill>
              </a:rPr>
              <a:t>结构</a:t>
            </a:r>
            <a:r>
              <a:rPr lang="en-US" sz="2800" dirty="0"/>
              <a:t>: 我们能否利用问题的结构?</a:t>
            </a:r>
          </a:p>
          <a:p>
            <a:pPr lvl="1" eaLnBrk="1" hangingPunct="1"/>
            <a:endParaRPr lang="en-US" sz="2400"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4701" y="2463800"/>
            <a:ext cx="2858999" cy="2745546"/>
          </a:xfrm>
          <a:prstGeom prst="rect">
            <a:avLst/>
          </a:prstGeom>
          <a:noFill/>
          <a:ln w="9525">
            <a:noFill/>
            <a:miter lim="800000"/>
            <a:headEnd/>
            <a:tailEnd/>
          </a:ln>
          <a:effectLst/>
        </p:spPr>
      </p:pic>
    </p:spTree>
    <p:extLst>
      <p:ext uri="{BB962C8B-B14F-4D97-AF65-F5344CB8AC3E}">
        <p14:creationId xmlns:p14="http://schemas.microsoft.com/office/powerpoint/2010/main" val="169760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标准的（一般的）搜索问题</a:t>
            </a:r>
            <a:endParaRPr lang="en-US" dirty="0"/>
          </a:p>
        </p:txBody>
      </p:sp>
      <p:sp>
        <p:nvSpPr>
          <p:cNvPr id="3" name="Content Placeholder 2"/>
          <p:cNvSpPr>
            <a:spLocks noGrp="1"/>
          </p:cNvSpPr>
          <p:nvPr>
            <p:ph idx="1"/>
          </p:nvPr>
        </p:nvSpPr>
        <p:spPr>
          <a:xfrm>
            <a:off x="304800" y="1905002"/>
            <a:ext cx="8667750" cy="3546873"/>
          </a:xfrm>
        </p:spPr>
        <p:txBody>
          <a:bodyPr>
            <a:normAutofit lnSpcReduction="10000"/>
          </a:bodyPr>
          <a:lstStyle/>
          <a:p>
            <a:r>
              <a:rPr lang="zh-CN" altLang="en-US" dirty="0"/>
              <a:t>标准的搜索问题</a:t>
            </a:r>
            <a:r>
              <a:rPr lang="en-US" dirty="0"/>
              <a:t>:</a:t>
            </a:r>
          </a:p>
          <a:p>
            <a:pPr lvl="1"/>
            <a:r>
              <a:rPr lang="zh-CN" altLang="en-US" dirty="0"/>
              <a:t>状态是一个</a:t>
            </a:r>
            <a:r>
              <a:rPr lang="en-US" dirty="0"/>
              <a:t> </a:t>
            </a:r>
            <a:r>
              <a:rPr lang="zh-CN" altLang="en-US" b="1" i="1" dirty="0">
                <a:solidFill>
                  <a:srgbClr val="FF0000"/>
                </a:solidFill>
              </a:rPr>
              <a:t>黑盒</a:t>
            </a:r>
            <a:r>
              <a:rPr lang="en-US" dirty="0"/>
              <a:t>: </a:t>
            </a:r>
            <a:r>
              <a:rPr lang="zh-CN" altLang="en-US" dirty="0"/>
              <a:t>任意的数据结构（不知道是什么结构）</a:t>
            </a:r>
            <a:endParaRPr lang="en-US" dirty="0"/>
          </a:p>
          <a:p>
            <a:pPr lvl="1"/>
            <a:r>
              <a:rPr lang="zh-CN" altLang="en-US" dirty="0"/>
              <a:t>目标检测</a:t>
            </a:r>
            <a:r>
              <a:rPr lang="en-US" dirty="0"/>
              <a:t> </a:t>
            </a:r>
            <a:r>
              <a:rPr lang="zh-CN" altLang="en-US" dirty="0"/>
              <a:t>是一个在状态上的黑盒检测</a:t>
            </a:r>
            <a:endParaRPr lang="en-US" dirty="0"/>
          </a:p>
          <a:p>
            <a:pPr lvl="1"/>
            <a:r>
              <a:rPr lang="zh-CN" altLang="en-US" dirty="0"/>
              <a:t>行动是黑盒数据结构</a:t>
            </a:r>
            <a:endParaRPr lang="en-US" dirty="0"/>
          </a:p>
          <a:p>
            <a:pPr lvl="1"/>
            <a:r>
              <a:rPr lang="zh-CN" altLang="en-US" dirty="0"/>
              <a:t>转换模型是一个黑盒函数</a:t>
            </a:r>
            <a:endParaRPr lang="en-US" dirty="0"/>
          </a:p>
          <a:p>
            <a:r>
              <a:rPr lang="zh-CN" altLang="en-US" dirty="0"/>
              <a:t>这样的结果，对于每一新的问题，就需要：</a:t>
            </a:r>
            <a:endParaRPr lang="en-US" dirty="0"/>
          </a:p>
          <a:p>
            <a:pPr lvl="1"/>
            <a:r>
              <a:rPr lang="zh-CN" altLang="en-US" dirty="0"/>
              <a:t>编写新的程序</a:t>
            </a:r>
            <a:endParaRPr lang="en-US" dirty="0"/>
          </a:p>
          <a:p>
            <a:pPr lvl="1"/>
            <a:r>
              <a:rPr lang="zh-CN" altLang="en-US" dirty="0"/>
              <a:t>根据特定问题，重新设计新的启发信息</a:t>
            </a:r>
            <a:endParaRPr lang="en-US" dirty="0"/>
          </a:p>
          <a:p>
            <a:pPr lvl="1"/>
            <a:r>
              <a:rPr lang="zh-CN" altLang="en-US" dirty="0"/>
              <a:t>缺乏通用目的的启发式信息</a:t>
            </a:r>
            <a:endParaRPr lang="en-US" dirty="0"/>
          </a:p>
          <a:p>
            <a:r>
              <a:rPr lang="zh-CN" altLang="en-US" dirty="0"/>
              <a:t>解决方案</a:t>
            </a:r>
            <a:r>
              <a:rPr lang="en-US" dirty="0"/>
              <a:t>: </a:t>
            </a:r>
            <a:r>
              <a:rPr lang="zh-CN" altLang="en-US" dirty="0"/>
              <a:t>对于状态，行动，目标使用形式化的表达。</a:t>
            </a:r>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3650" y="1905002"/>
            <a:ext cx="2628900" cy="2045108"/>
          </a:xfrm>
          <a:prstGeom prst="rect">
            <a:avLst/>
          </a:prstGeom>
          <a:noFill/>
        </p:spPr>
      </p:pic>
    </p:spTree>
    <p:extLst>
      <p:ext uri="{BB962C8B-B14F-4D97-AF65-F5344CB8AC3E}">
        <p14:creationId xmlns:p14="http://schemas.microsoft.com/office/powerpoint/2010/main" val="42853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5378"/>
          </a:xfrm>
        </p:spPr>
        <p:txBody>
          <a:bodyPr/>
          <a:lstStyle/>
          <a:p>
            <a:r>
              <a:rPr lang="en-US" dirty="0"/>
              <a:t>排序</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2952" y="1371982"/>
            <a:ext cx="7664051" cy="4904612"/>
          </a:xfrm>
          <a:prstGeom prst="rect">
            <a:avLst/>
          </a:prstGeom>
          <a:noFill/>
        </p:spPr>
      </p:pic>
    </p:spTree>
    <p:extLst>
      <p:ext uri="{BB962C8B-B14F-4D97-AF65-F5344CB8AC3E}">
        <p14:creationId xmlns:p14="http://schemas.microsoft.com/office/powerpoint/2010/main" val="2881305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2594" y="4546601"/>
            <a:ext cx="2823917" cy="1804096"/>
          </a:xfrm>
          <a:prstGeom prst="rect">
            <a:avLst/>
          </a:prstGeom>
          <a:noFill/>
        </p:spPr>
      </p:pic>
      <p:sp>
        <p:nvSpPr>
          <p:cNvPr id="23554" name="Rectangle 2"/>
          <p:cNvSpPr>
            <a:spLocks noGrp="1" noChangeArrowheads="1"/>
          </p:cNvSpPr>
          <p:nvPr>
            <p:ph type="title"/>
          </p:nvPr>
        </p:nvSpPr>
        <p:spPr>
          <a:xfrm>
            <a:off x="203200" y="241300"/>
            <a:ext cx="8229600" cy="625996"/>
          </a:xfrm>
        </p:spPr>
        <p:txBody>
          <a:bodyPr>
            <a:normAutofit fontScale="90000"/>
          </a:bodyPr>
          <a:lstStyle/>
          <a:p>
            <a:pPr eaLnBrk="1" hangingPunct="1"/>
            <a:r>
              <a:rPr lang="zh-CN" altLang="en-US" dirty="0"/>
              <a:t>变量排序</a:t>
            </a:r>
            <a:endParaRPr lang="en-US" dirty="0"/>
          </a:p>
        </p:txBody>
      </p:sp>
      <p:sp>
        <p:nvSpPr>
          <p:cNvPr id="923651" name="Rectangle 3"/>
          <p:cNvSpPr>
            <a:spLocks noGrp="1" noChangeArrowheads="1"/>
          </p:cNvSpPr>
          <p:nvPr>
            <p:ph idx="1"/>
          </p:nvPr>
        </p:nvSpPr>
        <p:spPr>
          <a:xfrm>
            <a:off x="0" y="1079500"/>
            <a:ext cx="8826500" cy="5587999"/>
          </a:xfrm>
        </p:spPr>
        <p:txBody>
          <a:bodyPr>
            <a:normAutofit/>
          </a:bodyPr>
          <a:lstStyle/>
          <a:p>
            <a:r>
              <a:rPr lang="en-US" sz="2600" dirty="0"/>
              <a:t> </a:t>
            </a:r>
            <a:r>
              <a:rPr lang="en-US" sz="2600" dirty="0" err="1">
                <a:solidFill>
                  <a:srgbClr val="0000FF"/>
                </a:solidFill>
              </a:rPr>
              <a:t>var</a:t>
            </a:r>
            <a:r>
              <a:rPr lang="en-US" sz="2600" dirty="0"/>
              <a:t> ← </a:t>
            </a:r>
            <a:r>
              <a:rPr lang="zh-CN" altLang="en-US" sz="2600" b="1" dirty="0">
                <a:solidFill>
                  <a:srgbClr val="008000"/>
                </a:solidFill>
              </a:rPr>
              <a:t>选择</a:t>
            </a:r>
            <a:r>
              <a:rPr lang="en-US" sz="2600" b="1" dirty="0">
                <a:solidFill>
                  <a:srgbClr val="008000"/>
                </a:solidFill>
              </a:rPr>
              <a:t>-</a:t>
            </a:r>
            <a:r>
              <a:rPr lang="zh-CN" altLang="en-US" sz="2600" b="1" dirty="0">
                <a:solidFill>
                  <a:srgbClr val="008000"/>
                </a:solidFill>
              </a:rPr>
              <a:t>未赋值的</a:t>
            </a:r>
            <a:r>
              <a:rPr lang="en-US" sz="2600" b="1" dirty="0">
                <a:solidFill>
                  <a:srgbClr val="008000"/>
                </a:solidFill>
              </a:rPr>
              <a:t>-</a:t>
            </a:r>
            <a:r>
              <a:rPr lang="zh-CN" altLang="en-US" sz="2600" b="1" dirty="0">
                <a:solidFill>
                  <a:srgbClr val="008000"/>
                </a:solidFill>
              </a:rPr>
              <a:t>变量</a:t>
            </a:r>
            <a:r>
              <a:rPr lang="en-US" sz="2600" dirty="0"/>
              <a:t>(</a:t>
            </a:r>
            <a:r>
              <a:rPr lang="en-US" sz="2600" dirty="0" err="1">
                <a:solidFill>
                  <a:srgbClr val="0000FF"/>
                </a:solidFill>
              </a:rPr>
              <a:t>csp</a:t>
            </a:r>
            <a:r>
              <a:rPr lang="en-US" sz="2600" dirty="0" err="1"/>
              <a:t>,</a:t>
            </a:r>
            <a:r>
              <a:rPr lang="en-US" sz="2600" dirty="0" err="1">
                <a:solidFill>
                  <a:srgbClr val="0000FF"/>
                </a:solidFill>
              </a:rPr>
              <a:t>assignment</a:t>
            </a:r>
            <a:r>
              <a:rPr lang="en-US" sz="2600" dirty="0"/>
              <a:t>)</a:t>
            </a:r>
          </a:p>
          <a:p>
            <a:pPr eaLnBrk="1" hangingPunct="1"/>
            <a:r>
              <a:rPr lang="zh-CN" altLang="en-US" sz="2600" dirty="0"/>
              <a:t>变量排序</a:t>
            </a:r>
            <a:r>
              <a:rPr lang="en-US" sz="2600" dirty="0"/>
              <a:t>: </a:t>
            </a:r>
            <a:r>
              <a:rPr lang="zh-CN" altLang="en-US" sz="2600" b="1" i="1" dirty="0">
                <a:solidFill>
                  <a:srgbClr val="FF0000"/>
                </a:solidFill>
              </a:rPr>
              <a:t>最小剩余值</a:t>
            </a:r>
            <a:r>
              <a:rPr lang="en-US" sz="2600" b="1" i="1" dirty="0">
                <a:solidFill>
                  <a:srgbClr val="FF0000"/>
                </a:solidFill>
              </a:rPr>
              <a:t> </a:t>
            </a:r>
            <a:r>
              <a:rPr lang="en-US" sz="2600" dirty="0"/>
              <a:t>(</a:t>
            </a:r>
            <a:r>
              <a:rPr lang="en-US" altLang="zh-CN" sz="2600" dirty="0"/>
              <a:t>Minimum remaining values -- </a:t>
            </a:r>
            <a:r>
              <a:rPr lang="en-US" sz="2600" dirty="0"/>
              <a:t>MRV)</a:t>
            </a:r>
            <a:r>
              <a:rPr lang="zh-CN" altLang="en-US" sz="2600" dirty="0"/>
              <a:t>原则</a:t>
            </a:r>
            <a:r>
              <a:rPr lang="en-US" sz="2600" dirty="0"/>
              <a:t>:</a:t>
            </a:r>
          </a:p>
          <a:p>
            <a:pPr lvl="1" eaLnBrk="1" hangingPunct="1"/>
            <a:r>
              <a:rPr lang="zh-CN" altLang="en-US" sz="2200" dirty="0"/>
              <a:t>先选择其值域中所剩合理可选的值最少的变量</a:t>
            </a:r>
            <a:endParaRPr lang="en-US" sz="2200" dirty="0"/>
          </a:p>
          <a:p>
            <a:pPr lvl="1" eaLnBrk="1" hangingPunct="1"/>
            <a:endParaRPr lang="en-US" sz="2400" dirty="0"/>
          </a:p>
          <a:p>
            <a:pPr lvl="1" eaLnBrk="1" hangingPunct="1"/>
            <a:endParaRPr lang="en-US" sz="2400" dirty="0"/>
          </a:p>
          <a:p>
            <a:pPr lvl="1" eaLnBrk="1" hangingPunct="1"/>
            <a:endParaRPr lang="en-US" sz="2400" dirty="0"/>
          </a:p>
          <a:p>
            <a:pPr marL="457165" lvl="1" indent="0" eaLnBrk="1" hangingPunct="1">
              <a:buNone/>
            </a:pPr>
            <a:endParaRPr lang="en-US" sz="2400" dirty="0"/>
          </a:p>
          <a:p>
            <a:pPr eaLnBrk="1" hangingPunct="1"/>
            <a:r>
              <a:rPr lang="zh-CN" altLang="en-US" sz="2200" dirty="0"/>
              <a:t>为什么是最少而不是最大</a:t>
            </a:r>
            <a:r>
              <a:rPr lang="en-US" sz="2200" dirty="0"/>
              <a:t>?</a:t>
            </a:r>
          </a:p>
          <a:p>
            <a:pPr eaLnBrk="1" hangingPunct="1"/>
            <a:r>
              <a:rPr lang="en-US" sz="2200" dirty="0"/>
              <a:t>“</a:t>
            </a:r>
            <a:r>
              <a:rPr lang="zh-CN" altLang="en-US" sz="2200" dirty="0"/>
              <a:t>快速失败</a:t>
            </a:r>
            <a:r>
              <a:rPr lang="en-US" sz="2200" dirty="0"/>
              <a:t>” </a:t>
            </a:r>
            <a:r>
              <a:rPr lang="zh-CN" altLang="en-US" sz="2200" dirty="0"/>
              <a:t>排序</a:t>
            </a:r>
            <a:endParaRPr lang="en-US" sz="2200" dirty="0"/>
          </a:p>
          <a:p>
            <a:pPr eaLnBrk="1" hangingPunct="1"/>
            <a:r>
              <a:rPr lang="zh-CN" altLang="en-US" sz="2200" b="1" i="1" dirty="0"/>
              <a:t>使用</a:t>
            </a:r>
            <a:r>
              <a:rPr lang="zh-CN" altLang="en-US" sz="2200" b="1" i="1" dirty="0">
                <a:solidFill>
                  <a:srgbClr val="FF0000"/>
                </a:solidFill>
              </a:rPr>
              <a:t>连接度数启发信息 </a:t>
            </a:r>
            <a:r>
              <a:rPr lang="zh-CN" altLang="en-US" sz="2200" b="1" i="1" dirty="0">
                <a:solidFill>
                  <a:srgbClr val="292934"/>
                </a:solidFill>
              </a:rPr>
              <a:t>打破一样的情况</a:t>
            </a:r>
            <a:endParaRPr lang="en-US" sz="2200" b="1" i="1" dirty="0">
              <a:solidFill>
                <a:srgbClr val="292934"/>
              </a:solidFill>
            </a:endParaRPr>
          </a:p>
          <a:p>
            <a:pPr lvl="1"/>
            <a:r>
              <a:rPr lang="zh-CN" altLang="en-US" sz="1900" dirty="0"/>
              <a:t>选择和其他变量连接数最多的变量（受约束最多的）</a:t>
            </a:r>
            <a:endParaRPr lang="en-US" sz="1900" dirty="0"/>
          </a:p>
        </p:txBody>
      </p:sp>
      <p:pic>
        <p:nvPicPr>
          <p:cNvPr id="23556" name="Picture 4"/>
          <p:cNvPicPr>
            <a:picLocks noChangeAspect="1" noChangeArrowheads="1"/>
          </p:cNvPicPr>
          <p:nvPr/>
        </p:nvPicPr>
        <p:blipFill>
          <a:blip r:embed="rId4" cstate="print"/>
          <a:srcRect l="476" t="2130"/>
          <a:stretch>
            <a:fillRect/>
          </a:stretch>
        </p:blipFill>
        <p:spPr bwMode="auto">
          <a:xfrm>
            <a:off x="842304" y="2796279"/>
            <a:ext cx="6326492" cy="1441824"/>
          </a:xfrm>
          <a:prstGeom prst="rect">
            <a:avLst/>
          </a:prstGeom>
          <a:noFill/>
          <a:ln w="9525">
            <a:noFill/>
            <a:miter lim="800000"/>
            <a:headEnd/>
            <a:tailEnd/>
          </a:ln>
        </p:spPr>
      </p:pic>
      <p:sp>
        <p:nvSpPr>
          <p:cNvPr id="6" name="Rectangle 5"/>
          <p:cNvSpPr/>
          <p:nvPr/>
        </p:nvSpPr>
        <p:spPr>
          <a:xfrm>
            <a:off x="2590800" y="2714103"/>
            <a:ext cx="165735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7" name="Rectangle 6"/>
          <p:cNvSpPr/>
          <p:nvPr/>
        </p:nvSpPr>
        <p:spPr>
          <a:xfrm>
            <a:off x="4057650" y="2714103"/>
            <a:ext cx="17145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8" name="Rectangle 7"/>
          <p:cNvSpPr/>
          <p:nvPr/>
        </p:nvSpPr>
        <p:spPr>
          <a:xfrm>
            <a:off x="5772150" y="2714103"/>
            <a:ext cx="1714500" cy="162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Tree>
    <p:extLst>
      <p:ext uri="{BB962C8B-B14F-4D97-AF65-F5344CB8AC3E}">
        <p14:creationId xmlns:p14="http://schemas.microsoft.com/office/powerpoint/2010/main" val="33198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365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65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365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36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82" y="286604"/>
            <a:ext cx="8769246" cy="1450757"/>
          </a:xfrm>
        </p:spPr>
        <p:txBody>
          <a:bodyPr>
            <a:normAutofit/>
          </a:bodyPr>
          <a:lstStyle/>
          <a:p>
            <a:r>
              <a:rPr lang="zh-CN" altLang="en-US" dirty="0"/>
              <a:t>图着色演示</a:t>
            </a:r>
            <a:r>
              <a:rPr lang="en-US" dirty="0"/>
              <a:t>: </a:t>
            </a:r>
            <a:r>
              <a:rPr lang="en-US" dirty="0" err="1"/>
              <a:t>backtracking+MRV</a:t>
            </a:r>
            <a:r>
              <a:rPr lang="en-US" dirty="0"/>
              <a:t> </a:t>
            </a:r>
          </a:p>
        </p:txBody>
      </p:sp>
    </p:spTree>
    <p:extLst>
      <p:ext uri="{BB962C8B-B14F-4D97-AF65-F5344CB8AC3E}">
        <p14:creationId xmlns:p14="http://schemas.microsoft.com/office/powerpoint/2010/main" val="1255750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39637" y="4673600"/>
            <a:ext cx="3181943" cy="2031998"/>
          </a:xfrm>
          <a:prstGeom prst="rect">
            <a:avLst/>
          </a:prstGeom>
          <a:noFill/>
        </p:spPr>
      </p:pic>
      <p:sp>
        <p:nvSpPr>
          <p:cNvPr id="25602" name="Rectangle 2"/>
          <p:cNvSpPr>
            <a:spLocks noGrp="1" noChangeArrowheads="1"/>
          </p:cNvSpPr>
          <p:nvPr>
            <p:ph type="title"/>
          </p:nvPr>
        </p:nvSpPr>
        <p:spPr>
          <a:xfrm>
            <a:off x="101601" y="241300"/>
            <a:ext cx="8229600" cy="990600"/>
          </a:xfrm>
        </p:spPr>
        <p:txBody>
          <a:bodyPr/>
          <a:lstStyle/>
          <a:p>
            <a:pPr eaLnBrk="1" hangingPunct="1"/>
            <a:r>
              <a:rPr lang="zh-CN" altLang="en-US" dirty="0"/>
              <a:t>对值的排序选择</a:t>
            </a:r>
            <a:endParaRPr lang="en-US" dirty="0"/>
          </a:p>
        </p:txBody>
      </p:sp>
      <p:sp>
        <p:nvSpPr>
          <p:cNvPr id="25603" name="Rectangle 3"/>
          <p:cNvSpPr>
            <a:spLocks noGrp="1" noChangeArrowheads="1"/>
          </p:cNvSpPr>
          <p:nvPr>
            <p:ph idx="1"/>
          </p:nvPr>
        </p:nvSpPr>
        <p:spPr>
          <a:xfrm>
            <a:off x="0" y="1778000"/>
            <a:ext cx="7302500" cy="4927598"/>
          </a:xfrm>
        </p:spPr>
        <p:txBody>
          <a:bodyPr>
            <a:normAutofit/>
          </a:bodyPr>
          <a:lstStyle/>
          <a:p>
            <a:pPr>
              <a:lnSpc>
                <a:spcPct val="90000"/>
              </a:lnSpc>
            </a:pPr>
            <a:r>
              <a:rPr lang="en-US" b="1" dirty="0">
                <a:solidFill>
                  <a:srgbClr val="CC00CC"/>
                </a:solidFill>
              </a:rPr>
              <a:t>for each </a:t>
            </a:r>
            <a:r>
              <a:rPr lang="en-US" dirty="0">
                <a:solidFill>
                  <a:srgbClr val="0000FF"/>
                </a:solidFill>
              </a:rPr>
              <a:t>value</a:t>
            </a:r>
            <a:r>
              <a:rPr lang="en-US" dirty="0"/>
              <a:t> </a:t>
            </a:r>
            <a:r>
              <a:rPr lang="en-US" b="1" dirty="0">
                <a:solidFill>
                  <a:srgbClr val="CC00CC"/>
                </a:solidFill>
              </a:rPr>
              <a:t>in</a:t>
            </a:r>
            <a:r>
              <a:rPr lang="en-US" b="1" dirty="0"/>
              <a:t> </a:t>
            </a:r>
            <a:r>
              <a:rPr lang="zh-CN" altLang="en-US" b="1" dirty="0">
                <a:solidFill>
                  <a:srgbClr val="008000"/>
                </a:solidFill>
              </a:rPr>
              <a:t>排序</a:t>
            </a:r>
            <a:r>
              <a:rPr lang="en-US" b="1" dirty="0">
                <a:solidFill>
                  <a:srgbClr val="008000"/>
                </a:solidFill>
              </a:rPr>
              <a:t>-</a:t>
            </a:r>
            <a:r>
              <a:rPr lang="zh-CN" altLang="en-US" b="1" dirty="0">
                <a:solidFill>
                  <a:srgbClr val="008000"/>
                </a:solidFill>
              </a:rPr>
              <a:t>值域里的值</a:t>
            </a:r>
            <a:r>
              <a:rPr lang="en-US" dirty="0"/>
              <a:t>(</a:t>
            </a:r>
            <a:r>
              <a:rPr lang="en-US" dirty="0" err="1">
                <a:solidFill>
                  <a:srgbClr val="0000FF"/>
                </a:solidFill>
              </a:rPr>
              <a:t>var</a:t>
            </a:r>
            <a:r>
              <a:rPr lang="en-US" dirty="0" err="1"/>
              <a:t>,</a:t>
            </a:r>
            <a:r>
              <a:rPr lang="en-US" dirty="0" err="1">
                <a:solidFill>
                  <a:srgbClr val="0000FF"/>
                </a:solidFill>
              </a:rPr>
              <a:t>assignment,csp</a:t>
            </a:r>
            <a:r>
              <a:rPr lang="en-US" dirty="0"/>
              <a:t>) </a:t>
            </a:r>
            <a:r>
              <a:rPr lang="en-US" b="1" dirty="0">
                <a:solidFill>
                  <a:srgbClr val="CC00CC"/>
                </a:solidFill>
              </a:rPr>
              <a:t>do</a:t>
            </a:r>
          </a:p>
          <a:p>
            <a:pPr>
              <a:lnSpc>
                <a:spcPct val="90000"/>
              </a:lnSpc>
            </a:pPr>
            <a:endParaRPr lang="en-US" sz="1800" b="1" dirty="0">
              <a:solidFill>
                <a:srgbClr val="CC00CC"/>
              </a:solidFill>
            </a:endParaRPr>
          </a:p>
          <a:p>
            <a:pPr>
              <a:lnSpc>
                <a:spcPct val="90000"/>
              </a:lnSpc>
            </a:pPr>
            <a:r>
              <a:rPr lang="zh-CN" altLang="en-US" b="1" i="1" dirty="0">
                <a:solidFill>
                  <a:srgbClr val="FF0000"/>
                </a:solidFill>
              </a:rPr>
              <a:t>选择最小制约的值 </a:t>
            </a:r>
            <a:r>
              <a:rPr lang="en-US" dirty="0"/>
              <a:t>(Least Constraining Value -- LCV)</a:t>
            </a:r>
          </a:p>
          <a:p>
            <a:pPr lvl="1" eaLnBrk="1" hangingPunct="1">
              <a:lnSpc>
                <a:spcPct val="90000"/>
              </a:lnSpc>
            </a:pPr>
            <a:r>
              <a:rPr lang="en-US" dirty="0"/>
              <a:t> </a:t>
            </a:r>
            <a:r>
              <a:rPr lang="zh-CN" altLang="en-US" dirty="0"/>
              <a:t>选择对剩下的变量在选值的时候约束最小的值</a:t>
            </a:r>
            <a:endParaRPr lang="en-US" dirty="0"/>
          </a:p>
          <a:p>
            <a:pPr lvl="1" eaLnBrk="1" hangingPunct="1">
              <a:lnSpc>
                <a:spcPct val="90000"/>
              </a:lnSpc>
            </a:pPr>
            <a:r>
              <a:rPr lang="zh-CN" altLang="en-US" dirty="0"/>
              <a:t>这可能需要花费些计算时间</a:t>
            </a:r>
            <a:r>
              <a:rPr lang="en-US" dirty="0"/>
              <a:t>!  </a:t>
            </a:r>
          </a:p>
          <a:p>
            <a:pPr lvl="1" eaLnBrk="1" hangingPunct="1">
              <a:lnSpc>
                <a:spcPct val="90000"/>
              </a:lnSpc>
            </a:pPr>
            <a:endParaRPr lang="en-US" dirty="0"/>
          </a:p>
          <a:p>
            <a:pPr eaLnBrk="1" hangingPunct="1">
              <a:lnSpc>
                <a:spcPct val="90000"/>
              </a:lnSpc>
            </a:pPr>
            <a:r>
              <a:rPr lang="zh-CN" altLang="en-US" dirty="0"/>
              <a:t>为什么最小而不是最大制约的</a:t>
            </a:r>
            <a:r>
              <a:rPr lang="en-US" dirty="0"/>
              <a:t>?</a:t>
            </a:r>
          </a:p>
          <a:p>
            <a:pPr eaLnBrk="1" hangingPunct="1">
              <a:lnSpc>
                <a:spcPct val="90000"/>
              </a:lnSpc>
            </a:pPr>
            <a:endParaRPr lang="en-US" dirty="0"/>
          </a:p>
          <a:p>
            <a:pPr eaLnBrk="1" hangingPunct="1">
              <a:lnSpc>
                <a:spcPct val="90000"/>
              </a:lnSpc>
            </a:pPr>
            <a:r>
              <a:rPr lang="zh-CN" altLang="en-US" dirty="0"/>
              <a:t>结合这些排序上的改进，能够解决</a:t>
            </a:r>
            <a:endParaRPr lang="en-US" dirty="0"/>
          </a:p>
          <a:p>
            <a:pPr>
              <a:lnSpc>
                <a:spcPct val="90000"/>
              </a:lnSpc>
              <a:spcBef>
                <a:spcPts val="272"/>
              </a:spcBef>
              <a:buNone/>
            </a:pPr>
            <a:r>
              <a:rPr lang="en-US" dirty="0"/>
              <a:t>	1000</a:t>
            </a:r>
            <a:r>
              <a:rPr lang="en-US" altLang="zh-CN" dirty="0"/>
              <a:t>-</a:t>
            </a:r>
            <a:r>
              <a:rPr lang="zh-CN" altLang="en-US" dirty="0"/>
              <a:t>皇后问题</a:t>
            </a:r>
            <a:endParaRPr lang="en-US" dirty="0"/>
          </a:p>
        </p:txBody>
      </p:sp>
      <p:pic>
        <p:nvPicPr>
          <p:cNvPr id="25604" name="Picture 4"/>
          <p:cNvPicPr>
            <a:picLocks noChangeAspect="1" noChangeArrowheads="1"/>
          </p:cNvPicPr>
          <p:nvPr/>
        </p:nvPicPr>
        <p:blipFill>
          <a:blip r:embed="rId4" cstate="print"/>
          <a:srcRect l="288" t="900"/>
          <a:stretch>
            <a:fillRect/>
          </a:stretch>
        </p:blipFill>
        <p:spPr bwMode="auto">
          <a:xfrm>
            <a:off x="6139637" y="1777999"/>
            <a:ext cx="3004363" cy="2730141"/>
          </a:xfrm>
          <a:prstGeom prst="rect">
            <a:avLst/>
          </a:prstGeom>
          <a:noFill/>
          <a:ln w="9525">
            <a:noFill/>
            <a:miter lim="800000"/>
            <a:headEnd/>
            <a:tailEnd/>
          </a:ln>
        </p:spPr>
      </p:pic>
    </p:spTree>
    <p:extLst>
      <p:ext uri="{BB962C8B-B14F-4D97-AF65-F5344CB8AC3E}">
        <p14:creationId xmlns:p14="http://schemas.microsoft.com/office/powerpoint/2010/main" val="32375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过滤</a:t>
            </a:r>
            <a:r>
              <a:rPr lang="zh-CN" altLang="en-US" dirty="0"/>
              <a:t>（</a:t>
            </a:r>
            <a:r>
              <a:rPr lang="en-US" altLang="zh-CN" dirty="0"/>
              <a:t>Filtering</a:t>
            </a:r>
            <a:r>
              <a:rPr lang="zh-CN" altLang="en-US" dirty="0"/>
              <a: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48322" y="3102962"/>
            <a:ext cx="3257456" cy="2434519"/>
          </a:xfrm>
          <a:prstGeom prst="rect">
            <a:avLst/>
          </a:prstGeom>
          <a:noFill/>
        </p:spPr>
      </p:pic>
      <p:sp>
        <p:nvSpPr>
          <p:cNvPr id="4" name="TextBox 2"/>
          <p:cNvSpPr txBox="1"/>
          <p:nvPr/>
        </p:nvSpPr>
        <p:spPr>
          <a:xfrm>
            <a:off x="228600" y="2111114"/>
            <a:ext cx="5173019" cy="1569660"/>
          </a:xfrm>
          <a:prstGeom prst="rect">
            <a:avLst/>
          </a:prstGeom>
          <a:noFill/>
        </p:spPr>
        <p:txBody>
          <a:bodyPr wrap="none" rtlCol="0">
            <a:spAutoFit/>
          </a:bodyPr>
          <a:lstStyle/>
          <a:p>
            <a:r>
              <a:rPr lang="zh-CN" altLang="en-US" sz="2400" dirty="0">
                <a:solidFill>
                  <a:srgbClr val="0000FF"/>
                </a:solidFill>
              </a:rPr>
              <a:t>推理</a:t>
            </a:r>
            <a:r>
              <a:rPr lang="en-US" sz="2400" dirty="0">
                <a:solidFill>
                  <a:srgbClr val="0000FF"/>
                </a:solidFill>
              </a:rPr>
              <a:t> </a:t>
            </a:r>
            <a:r>
              <a:rPr lang="en-US" sz="2400" dirty="0"/>
              <a:t>←</a:t>
            </a:r>
            <a:r>
              <a:rPr lang="en-US" sz="2400" b="1" dirty="0">
                <a:solidFill>
                  <a:srgbClr val="008000"/>
                </a:solidFill>
              </a:rPr>
              <a:t>INFERENCE</a:t>
            </a:r>
            <a:r>
              <a:rPr lang="en-US" sz="2400" dirty="0"/>
              <a:t>(</a:t>
            </a:r>
            <a:r>
              <a:rPr lang="en-US" sz="2400" dirty="0" err="1">
                <a:solidFill>
                  <a:srgbClr val="0000FF"/>
                </a:solidFill>
              </a:rPr>
              <a:t>csp,var,assignment</a:t>
            </a:r>
            <a:r>
              <a:rPr lang="en-US" sz="2400" dirty="0"/>
              <a:t>) </a:t>
            </a:r>
          </a:p>
          <a:p>
            <a:r>
              <a:rPr lang="en-US" sz="2400" b="1" dirty="0">
                <a:solidFill>
                  <a:srgbClr val="CC00CC"/>
                </a:solidFill>
              </a:rPr>
              <a:t>if</a:t>
            </a:r>
            <a:r>
              <a:rPr lang="en-US" sz="2400" b="1" dirty="0"/>
              <a:t> </a:t>
            </a:r>
            <a:r>
              <a:rPr lang="zh-CN" altLang="en-US" sz="2400" dirty="0">
                <a:solidFill>
                  <a:srgbClr val="0000FF"/>
                </a:solidFill>
              </a:rPr>
              <a:t>推理</a:t>
            </a:r>
            <a:r>
              <a:rPr lang="en-US" sz="2400" dirty="0"/>
              <a:t> ̸= </a:t>
            </a:r>
            <a:r>
              <a:rPr lang="zh-CN" altLang="en-US" sz="2400" dirty="0"/>
              <a:t>失败</a:t>
            </a:r>
            <a:r>
              <a:rPr lang="en-US" sz="2400" dirty="0">
                <a:solidFill>
                  <a:srgbClr val="CC00CC"/>
                </a:solidFill>
              </a:rPr>
              <a:t> </a:t>
            </a:r>
            <a:r>
              <a:rPr lang="en-US" sz="2400" b="1" dirty="0">
                <a:solidFill>
                  <a:srgbClr val="CC00CC"/>
                </a:solidFill>
              </a:rPr>
              <a:t>then </a:t>
            </a:r>
          </a:p>
          <a:p>
            <a:r>
              <a:rPr lang="en-US" sz="2400" b="1" dirty="0"/>
              <a:t>         </a:t>
            </a:r>
            <a:r>
              <a:rPr lang="zh-CN" altLang="en-US" sz="2400" dirty="0"/>
              <a:t>添加</a:t>
            </a:r>
            <a:r>
              <a:rPr lang="en-US" sz="2400" dirty="0"/>
              <a:t> </a:t>
            </a:r>
            <a:r>
              <a:rPr lang="zh-CN" altLang="en-US" sz="2400" dirty="0">
                <a:solidFill>
                  <a:srgbClr val="0000FF"/>
                </a:solidFill>
              </a:rPr>
              <a:t>推理</a:t>
            </a:r>
            <a:r>
              <a:rPr lang="en-US" sz="2400" dirty="0"/>
              <a:t> </a:t>
            </a:r>
            <a:r>
              <a:rPr lang="zh-CN" altLang="en-US" sz="2400" dirty="0"/>
              <a:t>到</a:t>
            </a:r>
            <a:r>
              <a:rPr lang="en-US" sz="2400" dirty="0"/>
              <a:t> </a:t>
            </a:r>
            <a:r>
              <a:rPr lang="en-US" sz="2400" dirty="0">
                <a:solidFill>
                  <a:srgbClr val="0000FF"/>
                </a:solidFill>
              </a:rPr>
              <a:t>assignment</a:t>
            </a:r>
          </a:p>
          <a:p>
            <a:r>
              <a:rPr lang="en-US" sz="2400" dirty="0">
                <a:solidFill>
                  <a:srgbClr val="0000FF"/>
                </a:solidFill>
              </a:rPr>
              <a:t>         …</a:t>
            </a:r>
            <a:endParaRPr lang="en-US" sz="2400" dirty="0"/>
          </a:p>
        </p:txBody>
      </p:sp>
    </p:spTree>
    <p:extLst>
      <p:ext uri="{BB962C8B-B14F-4D97-AF65-F5344CB8AC3E}">
        <p14:creationId xmlns:p14="http://schemas.microsoft.com/office/powerpoint/2010/main" val="2999371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49494" y="203200"/>
            <a:ext cx="8229600" cy="692720"/>
          </a:xfrm>
        </p:spPr>
        <p:txBody>
          <a:bodyPr>
            <a:noAutofit/>
          </a:bodyPr>
          <a:lstStyle/>
          <a:p>
            <a:pPr eaLnBrk="1" hangingPunct="1"/>
            <a:r>
              <a:rPr lang="zh-CN" altLang="en-US" sz="4000" dirty="0"/>
              <a:t>过滤</a:t>
            </a:r>
            <a:r>
              <a:rPr lang="en-US" sz="4000" dirty="0"/>
              <a:t>: </a:t>
            </a:r>
            <a:r>
              <a:rPr lang="zh-CN" altLang="en-US" sz="4000" dirty="0"/>
              <a:t>前向检查法</a:t>
            </a:r>
            <a:r>
              <a:rPr lang="en-US" altLang="zh-CN" sz="4000" dirty="0"/>
              <a:t>(Forward Checking)</a:t>
            </a:r>
            <a:endParaRPr lang="en-US" sz="4000" dirty="0"/>
          </a:p>
        </p:txBody>
      </p:sp>
      <p:sp>
        <p:nvSpPr>
          <p:cNvPr id="26627" name="Rectangle 3"/>
          <p:cNvSpPr>
            <a:spLocks noGrp="1" noChangeArrowheads="1"/>
          </p:cNvSpPr>
          <p:nvPr>
            <p:ph idx="1"/>
          </p:nvPr>
        </p:nvSpPr>
        <p:spPr>
          <a:xfrm>
            <a:off x="304800" y="914402"/>
            <a:ext cx="8534400" cy="4998840"/>
          </a:xfrm>
        </p:spPr>
        <p:txBody>
          <a:bodyPr>
            <a:normAutofit/>
          </a:bodyPr>
          <a:lstStyle/>
          <a:p>
            <a:pPr eaLnBrk="1" hangingPunct="1"/>
            <a:r>
              <a:rPr lang="zh-CN" altLang="en-US" sz="2000" dirty="0"/>
              <a:t>过滤：搜索中</a:t>
            </a:r>
            <a:r>
              <a:rPr lang="en-US" altLang="zh-CN" sz="2000" dirty="0"/>
              <a:t>, </a:t>
            </a:r>
            <a:r>
              <a:rPr lang="zh-CN" altLang="en-US" sz="2000" dirty="0"/>
              <a:t>持续</a:t>
            </a:r>
            <a:r>
              <a:rPr lang="zh-CN" altLang="en-US" dirty="0"/>
              <a:t>检</a:t>
            </a:r>
            <a:r>
              <a:rPr lang="zh-CN" altLang="en-US" sz="2000" dirty="0"/>
              <a:t>测未赋值变量的值域，去掉违反约束条件的值</a:t>
            </a:r>
            <a:endParaRPr lang="en-US" sz="2000" dirty="0"/>
          </a:p>
          <a:p>
            <a:pPr eaLnBrk="1" hangingPunct="1"/>
            <a:r>
              <a:rPr lang="zh-CN" altLang="en-US" sz="2000" dirty="0"/>
              <a:t>简单的过滤</a:t>
            </a:r>
            <a:r>
              <a:rPr lang="en-US" sz="2000" dirty="0"/>
              <a:t>: </a:t>
            </a:r>
            <a:r>
              <a:rPr lang="zh-CN" altLang="en-US" sz="2000" b="1" i="1" dirty="0">
                <a:solidFill>
                  <a:srgbClr val="FF0000"/>
                </a:solidFill>
              </a:rPr>
              <a:t>向前检查法</a:t>
            </a:r>
            <a:endParaRPr lang="en-US" sz="2000" b="1" i="1" dirty="0">
              <a:solidFill>
                <a:srgbClr val="FF0000"/>
              </a:solidFill>
            </a:endParaRPr>
          </a:p>
          <a:p>
            <a:pPr lvl="1"/>
            <a:r>
              <a:rPr lang="en-US" sz="1800" dirty="0"/>
              <a:t> </a:t>
            </a:r>
            <a:r>
              <a:rPr lang="zh-CN" altLang="en-US" sz="1800" dirty="0"/>
              <a:t>当添加对一个变量的赋值后，划掉剩下变量值域中违反约束条件的值</a:t>
            </a:r>
            <a:endParaRPr lang="en-US" sz="1800" dirty="0"/>
          </a:p>
        </p:txBody>
      </p:sp>
      <p:pic>
        <p:nvPicPr>
          <p:cNvPr id="23" name="Picture 4"/>
          <p:cNvPicPr>
            <a:picLocks noChangeAspect="1" noChangeArrowheads="1"/>
          </p:cNvPicPr>
          <p:nvPr/>
        </p:nvPicPr>
        <p:blipFill>
          <a:blip r:embed="rId3" cstate="print"/>
          <a:srcRect r="9502" b="67024"/>
          <a:stretch>
            <a:fillRect/>
          </a:stretch>
        </p:blipFill>
        <p:spPr bwMode="auto">
          <a:xfrm>
            <a:off x="1371600" y="2438400"/>
            <a:ext cx="5657850" cy="1219200"/>
          </a:xfrm>
          <a:prstGeom prst="rect">
            <a:avLst/>
          </a:prstGeom>
          <a:noFill/>
          <a:ln w="9525">
            <a:noFill/>
            <a:miter lim="800000"/>
            <a:headEnd/>
            <a:tailEnd/>
          </a:ln>
        </p:spPr>
      </p:pic>
      <p:sp>
        <p:nvSpPr>
          <p:cNvPr id="21" name="Rectangle 20"/>
          <p:cNvSpPr/>
          <p:nvPr/>
        </p:nvSpPr>
        <p:spPr>
          <a:xfrm>
            <a:off x="8579094" y="1"/>
            <a:ext cx="564906" cy="1661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6628" name="Picture 4"/>
          <p:cNvPicPr>
            <a:picLocks noChangeAspect="1" noChangeArrowheads="1"/>
          </p:cNvPicPr>
          <p:nvPr/>
        </p:nvPicPr>
        <p:blipFill>
          <a:blip r:embed="rId3" cstate="print"/>
          <a:srcRect t="35036" r="14557"/>
          <a:stretch>
            <a:fillRect/>
          </a:stretch>
        </p:blipFill>
        <p:spPr bwMode="auto">
          <a:xfrm>
            <a:off x="1885951" y="3657602"/>
            <a:ext cx="5341844" cy="2401889"/>
          </a:xfrm>
          <a:prstGeom prst="rect">
            <a:avLst/>
          </a:prstGeom>
          <a:noFill/>
          <a:ln w="9525">
            <a:noFill/>
            <a:miter lim="800000"/>
            <a:headEnd/>
            <a:tailEnd/>
          </a:ln>
        </p:spPr>
      </p:pic>
      <p:sp>
        <p:nvSpPr>
          <p:cNvPr id="26639" name="Text Box 23"/>
          <p:cNvSpPr txBox="1">
            <a:spLocks noChangeArrowheads="1"/>
          </p:cNvSpPr>
          <p:nvPr/>
        </p:nvSpPr>
        <p:spPr bwMode="auto">
          <a:xfrm>
            <a:off x="1885951" y="2756650"/>
            <a:ext cx="605470" cy="323163"/>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WA</a:t>
            </a:r>
          </a:p>
        </p:txBody>
      </p:sp>
      <p:sp>
        <p:nvSpPr>
          <p:cNvPr id="26640" name="Text Box 24"/>
          <p:cNvSpPr txBox="1">
            <a:spLocks noChangeArrowheads="1"/>
          </p:cNvSpPr>
          <p:nvPr/>
        </p:nvSpPr>
        <p:spPr bwMode="auto">
          <a:xfrm>
            <a:off x="2339791" y="2891121"/>
            <a:ext cx="383031" cy="323163"/>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SA</a:t>
            </a:r>
          </a:p>
        </p:txBody>
      </p:sp>
      <p:sp>
        <p:nvSpPr>
          <p:cNvPr id="26641" name="Text Box 25"/>
          <p:cNvSpPr txBox="1">
            <a:spLocks noChangeArrowheads="1"/>
          </p:cNvSpPr>
          <p:nvPr/>
        </p:nvSpPr>
        <p:spPr bwMode="auto">
          <a:xfrm>
            <a:off x="2339791" y="2643470"/>
            <a:ext cx="517709" cy="323163"/>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NT</a:t>
            </a:r>
          </a:p>
        </p:txBody>
      </p:sp>
      <p:sp>
        <p:nvSpPr>
          <p:cNvPr id="26642" name="Text Box 26"/>
          <p:cNvSpPr txBox="1">
            <a:spLocks noChangeArrowheads="1"/>
          </p:cNvSpPr>
          <p:nvPr/>
        </p:nvSpPr>
        <p:spPr bwMode="auto">
          <a:xfrm>
            <a:off x="2618817" y="2680450"/>
            <a:ext cx="339329" cy="323851"/>
          </a:xfrm>
          <a:prstGeom prst="rect">
            <a:avLst/>
          </a:prstGeom>
          <a:noFill/>
          <a:ln w="9525">
            <a:noFill/>
            <a:miter lim="800000"/>
            <a:headEnd/>
            <a:tailEnd/>
          </a:ln>
        </p:spPr>
        <p:txBody>
          <a:bodyPr lIns="91438" tIns="45719" rIns="91438" bIns="45719">
            <a:spAutoFit/>
          </a:bodyPr>
          <a:lstStyle/>
          <a:p>
            <a:pPr>
              <a:spcBef>
                <a:spcPct val="50000"/>
              </a:spcBef>
            </a:pPr>
            <a:r>
              <a:rPr lang="en-US" sz="1500" dirty="0">
                <a:latin typeface="Calibri" pitchFamily="34" charset="0"/>
              </a:rPr>
              <a:t>Q</a:t>
            </a:r>
          </a:p>
        </p:txBody>
      </p:sp>
      <p:sp>
        <p:nvSpPr>
          <p:cNvPr id="26643" name="Text Box 27"/>
          <p:cNvSpPr txBox="1">
            <a:spLocks noChangeArrowheads="1"/>
          </p:cNvSpPr>
          <p:nvPr/>
        </p:nvSpPr>
        <p:spPr bwMode="auto">
          <a:xfrm>
            <a:off x="2622176" y="2985253"/>
            <a:ext cx="578224" cy="276997"/>
          </a:xfrm>
          <a:prstGeom prst="rect">
            <a:avLst/>
          </a:prstGeom>
          <a:noFill/>
          <a:ln w="9525">
            <a:noFill/>
            <a:miter lim="800000"/>
            <a:headEnd/>
            <a:tailEnd/>
          </a:ln>
        </p:spPr>
        <p:txBody>
          <a:bodyPr wrap="square" lIns="91438" tIns="45719" rIns="91438" bIns="45719">
            <a:spAutoFit/>
          </a:bodyPr>
          <a:lstStyle/>
          <a:p>
            <a:pPr>
              <a:spcBef>
                <a:spcPct val="50000"/>
              </a:spcBef>
            </a:pPr>
            <a:r>
              <a:rPr lang="en-US" sz="1200" dirty="0">
                <a:latin typeface="Calibri" pitchFamily="34" charset="0"/>
              </a:rPr>
              <a:t>NSW</a:t>
            </a:r>
          </a:p>
        </p:txBody>
      </p:sp>
      <p:sp>
        <p:nvSpPr>
          <p:cNvPr id="26644" name="Text Box 28"/>
          <p:cNvSpPr txBox="1">
            <a:spLocks noChangeArrowheads="1"/>
          </p:cNvSpPr>
          <p:nvPr/>
        </p:nvSpPr>
        <p:spPr bwMode="auto">
          <a:xfrm>
            <a:off x="2642348" y="3177990"/>
            <a:ext cx="558052" cy="323851"/>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V</a:t>
            </a:r>
          </a:p>
        </p:txBody>
      </p:sp>
      <p:sp>
        <p:nvSpPr>
          <p:cNvPr id="925725" name="Rectangle 29"/>
          <p:cNvSpPr>
            <a:spLocks noChangeArrowheads="1"/>
          </p:cNvSpPr>
          <p:nvPr/>
        </p:nvSpPr>
        <p:spPr bwMode="auto">
          <a:xfrm>
            <a:off x="1714500" y="4648200"/>
            <a:ext cx="6286500" cy="1447800"/>
          </a:xfrm>
          <a:prstGeom prst="rect">
            <a:avLst/>
          </a:prstGeom>
          <a:solidFill>
            <a:schemeClr val="bg1"/>
          </a:solidFill>
          <a:ln w="9525">
            <a:noFill/>
            <a:miter lim="800000"/>
            <a:headEnd/>
            <a:tailEnd/>
          </a:ln>
        </p:spPr>
        <p:txBody>
          <a:bodyPr wrap="none" lIns="91436" tIns="45718" rIns="91436" bIns="45718" anchor="ctr"/>
          <a:lstStyle/>
          <a:p>
            <a:endParaRPr lang="en-US"/>
          </a:p>
        </p:txBody>
      </p:sp>
      <p:sp>
        <p:nvSpPr>
          <p:cNvPr id="925726" name="Rectangle 30"/>
          <p:cNvSpPr>
            <a:spLocks noChangeArrowheads="1"/>
          </p:cNvSpPr>
          <p:nvPr/>
        </p:nvSpPr>
        <p:spPr bwMode="auto">
          <a:xfrm>
            <a:off x="1714500" y="5105400"/>
            <a:ext cx="6286500" cy="1066800"/>
          </a:xfrm>
          <a:prstGeom prst="rect">
            <a:avLst/>
          </a:prstGeom>
          <a:solidFill>
            <a:schemeClr val="bg1"/>
          </a:solidFill>
          <a:ln w="9525">
            <a:noFill/>
            <a:miter lim="800000"/>
            <a:headEnd/>
            <a:tailEnd/>
          </a:ln>
        </p:spPr>
        <p:txBody>
          <a:bodyPr wrap="none" lIns="91436" tIns="45718" rIns="91436" bIns="45718" anchor="ctr"/>
          <a:lstStyle/>
          <a:p>
            <a:endParaRPr lang="en-US"/>
          </a:p>
        </p:txBody>
      </p:sp>
      <p:sp>
        <p:nvSpPr>
          <p:cNvPr id="925727" name="Rectangle 31"/>
          <p:cNvSpPr>
            <a:spLocks noChangeArrowheads="1"/>
          </p:cNvSpPr>
          <p:nvPr/>
        </p:nvSpPr>
        <p:spPr bwMode="auto">
          <a:xfrm>
            <a:off x="1714500" y="5629835"/>
            <a:ext cx="6286500" cy="533400"/>
          </a:xfrm>
          <a:prstGeom prst="rect">
            <a:avLst/>
          </a:prstGeom>
          <a:solidFill>
            <a:schemeClr val="bg1"/>
          </a:solidFill>
          <a:ln w="9525">
            <a:noFill/>
            <a:miter lim="800000"/>
            <a:headEnd/>
            <a:tailEnd/>
          </a:ln>
        </p:spPr>
        <p:txBody>
          <a:bodyPr wrap="none" lIns="91436" tIns="45718" rIns="91436" bIns="45718" anchor="ctr"/>
          <a:lstStyle/>
          <a:p>
            <a:endParaRPr lang="en-US"/>
          </a:p>
        </p:txBody>
      </p:sp>
      <p:sp>
        <p:nvSpPr>
          <p:cNvPr id="925728" name="Rectangle 32"/>
          <p:cNvSpPr>
            <a:spLocks noChangeArrowheads="1"/>
          </p:cNvSpPr>
          <p:nvPr/>
        </p:nvSpPr>
        <p:spPr bwMode="auto">
          <a:xfrm>
            <a:off x="2971800" y="2372580"/>
            <a:ext cx="4114800" cy="1295400"/>
          </a:xfrm>
          <a:prstGeom prst="rect">
            <a:avLst/>
          </a:prstGeom>
          <a:solidFill>
            <a:schemeClr val="bg1"/>
          </a:solidFill>
          <a:ln w="9525">
            <a:noFill/>
            <a:miter lim="800000"/>
            <a:headEnd/>
            <a:tailEnd/>
          </a:ln>
        </p:spPr>
        <p:txBody>
          <a:bodyPr wrap="none" lIns="91436" tIns="45718" rIns="91436" bIns="45718" anchor="ctr"/>
          <a:lstStyle/>
          <a:p>
            <a:endParaRPr lang="en-US"/>
          </a:p>
        </p:txBody>
      </p:sp>
      <p:sp>
        <p:nvSpPr>
          <p:cNvPr id="925729" name="Rectangle 33"/>
          <p:cNvSpPr>
            <a:spLocks noChangeArrowheads="1"/>
          </p:cNvSpPr>
          <p:nvPr/>
        </p:nvSpPr>
        <p:spPr bwMode="auto">
          <a:xfrm>
            <a:off x="4286250" y="2343720"/>
            <a:ext cx="2914650" cy="1295400"/>
          </a:xfrm>
          <a:prstGeom prst="rect">
            <a:avLst/>
          </a:prstGeom>
          <a:solidFill>
            <a:schemeClr val="bg1"/>
          </a:solidFill>
          <a:ln w="9525">
            <a:noFill/>
            <a:miter lim="800000"/>
            <a:headEnd/>
            <a:tailEnd/>
          </a:ln>
        </p:spPr>
        <p:txBody>
          <a:bodyPr wrap="none" lIns="91436" tIns="45718" rIns="91436" bIns="45718" anchor="ctr"/>
          <a:lstStyle/>
          <a:p>
            <a:endParaRPr lang="en-US"/>
          </a:p>
        </p:txBody>
      </p:sp>
      <p:sp>
        <p:nvSpPr>
          <p:cNvPr id="925730" name="Rectangle 34"/>
          <p:cNvSpPr>
            <a:spLocks noChangeArrowheads="1"/>
          </p:cNvSpPr>
          <p:nvPr/>
        </p:nvSpPr>
        <p:spPr bwMode="auto">
          <a:xfrm>
            <a:off x="5614148" y="2343720"/>
            <a:ext cx="1714500" cy="1295400"/>
          </a:xfrm>
          <a:prstGeom prst="rect">
            <a:avLst/>
          </a:prstGeom>
          <a:solidFill>
            <a:schemeClr val="bg1"/>
          </a:solidFill>
          <a:ln w="9525">
            <a:noFill/>
            <a:miter lim="800000"/>
            <a:headEnd/>
            <a:tailEnd/>
          </a:ln>
        </p:spPr>
        <p:txBody>
          <a:bodyPr wrap="none" lIns="91436" tIns="45718" rIns="91436" bIns="45718" anchor="ctr"/>
          <a:lstStyle/>
          <a:p>
            <a:endParaRPr lang="en-US"/>
          </a:p>
        </p:txBody>
      </p:sp>
    </p:spTree>
    <p:extLst>
      <p:ext uri="{BB962C8B-B14F-4D97-AF65-F5344CB8AC3E}">
        <p14:creationId xmlns:p14="http://schemas.microsoft.com/office/powerpoint/2010/main" val="19448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257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257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257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257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257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257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25" grpId="0" animBg="1"/>
      <p:bldP spid="925726" grpId="0" animBg="1"/>
      <p:bldP spid="925727" grpId="0" animBg="1"/>
      <p:bldP spid="925728" grpId="0" animBg="1"/>
      <p:bldP spid="925729" grpId="0" animBg="1"/>
      <p:bldP spid="9257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21"/>
            <a:ext cx="9144000" cy="745096"/>
          </a:xfrm>
        </p:spPr>
        <p:txBody>
          <a:bodyPr>
            <a:normAutofit/>
          </a:bodyPr>
          <a:lstStyle/>
          <a:p>
            <a:r>
              <a:rPr lang="zh-CN" altLang="en-US" sz="3600" dirty="0"/>
              <a:t>图着色问题演示</a:t>
            </a:r>
            <a:r>
              <a:rPr lang="en-US" sz="3600" dirty="0"/>
              <a:t>– </a:t>
            </a:r>
            <a:r>
              <a:rPr lang="zh-CN" altLang="en-US" sz="3600" dirty="0"/>
              <a:t>回溯搜索</a:t>
            </a:r>
            <a:r>
              <a:rPr lang="en-US" altLang="zh-CN" sz="3600" dirty="0"/>
              <a:t>+</a:t>
            </a:r>
            <a:r>
              <a:rPr lang="zh-CN" altLang="en-US" sz="3600" dirty="0"/>
              <a:t>前向检查法</a:t>
            </a:r>
            <a:endParaRPr lang="en-US" sz="3600" dirty="0"/>
          </a:p>
        </p:txBody>
      </p:sp>
      <p:pic>
        <p:nvPicPr>
          <p:cNvPr id="4" name="lec05_backtracking-forwardChecking-CSP-color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4636" y="727075"/>
            <a:ext cx="7731593" cy="5276544"/>
          </a:xfrm>
          <a:prstGeom prst="rect">
            <a:avLst/>
          </a:prstGeom>
        </p:spPr>
      </p:pic>
    </p:spTree>
    <p:extLst>
      <p:ext uri="{BB962C8B-B14F-4D97-AF65-F5344CB8AC3E}">
        <p14:creationId xmlns:p14="http://schemas.microsoft.com/office/powerpoint/2010/main" val="223650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04850"/>
          </a:xfrm>
        </p:spPr>
        <p:txBody>
          <a:bodyPr>
            <a:normAutofit/>
          </a:bodyPr>
          <a:lstStyle/>
          <a:p>
            <a:r>
              <a:rPr lang="zh-CN" altLang="en-US" sz="3200" dirty="0"/>
              <a:t>复杂的图</a:t>
            </a:r>
            <a:endParaRPr lang="en-US" sz="3200" dirty="0"/>
          </a:p>
        </p:txBody>
      </p:sp>
      <p:pic>
        <p:nvPicPr>
          <p:cNvPr id="4" name="lec05_backtracking-forwardChecking-complexGraph-CSP-color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9587" y="844758"/>
            <a:ext cx="7345180" cy="4742487"/>
          </a:xfrm>
          <a:prstGeom prst="rect">
            <a:avLst/>
          </a:prstGeom>
        </p:spPr>
      </p:pic>
    </p:spTree>
    <p:extLst>
      <p:ext uri="{BB962C8B-B14F-4D97-AF65-F5344CB8AC3E}">
        <p14:creationId xmlns:p14="http://schemas.microsoft.com/office/powerpoint/2010/main" val="2067427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zh-CN" altLang="en-US" sz="2700" dirty="0"/>
              <a:t>更复杂的推理</a:t>
            </a:r>
            <a:endParaRPr lang="en-US" sz="2700" dirty="0"/>
          </a:p>
        </p:txBody>
      </p:sp>
      <p:sp>
        <p:nvSpPr>
          <p:cNvPr id="32771" name="Content Placeholder 2"/>
          <p:cNvSpPr>
            <a:spLocks noGrp="1"/>
          </p:cNvSpPr>
          <p:nvPr>
            <p:ph idx="1"/>
          </p:nvPr>
        </p:nvSpPr>
        <p:spPr>
          <a:xfrm>
            <a:off x="363255" y="1845734"/>
            <a:ext cx="8003505" cy="4023360"/>
          </a:xfrm>
        </p:spPr>
        <p:txBody>
          <a:bodyPr/>
          <a:lstStyle/>
          <a:p>
            <a:pPr marL="0" indent="0">
              <a:buNone/>
            </a:pPr>
            <a:r>
              <a:rPr lang="zh-CN" altLang="en-US" dirty="0"/>
              <a:t>维护弧的一致性 </a:t>
            </a:r>
            <a:r>
              <a:rPr lang="en-US" altLang="zh-CN" dirty="0"/>
              <a:t>-- </a:t>
            </a:r>
            <a:r>
              <a:rPr lang="en-US" dirty="0"/>
              <a:t>MAC (maintaining </a:t>
            </a:r>
            <a:r>
              <a:rPr lang="en-US" b="1" i="1" dirty="0">
                <a:solidFill>
                  <a:srgbClr val="FF0000"/>
                </a:solidFill>
              </a:rPr>
              <a:t>arc consistency</a:t>
            </a:r>
            <a:r>
              <a:rPr lang="en-US" dirty="0"/>
              <a:t>) </a:t>
            </a:r>
            <a:r>
              <a:rPr lang="zh-CN" altLang="en-US" dirty="0"/>
              <a:t>算法 （请见书的第</a:t>
            </a:r>
            <a:r>
              <a:rPr lang="en-US" altLang="zh-CN" dirty="0"/>
              <a:t> 6.2 </a:t>
            </a:r>
            <a:r>
              <a:rPr lang="zh-CN" altLang="en-US" dirty="0"/>
              <a:t>章节）。</a:t>
            </a:r>
            <a:endParaRPr lang="en-US" altLang="zh-CN" dirty="0"/>
          </a:p>
          <a:p>
            <a:pPr marL="0" indent="0">
              <a:buNone/>
            </a:pPr>
            <a:r>
              <a:rPr lang="zh-CN" altLang="en-US" dirty="0"/>
              <a:t>可以比 “前向检查法” 更早地检测出许多失败的情况。</a:t>
            </a:r>
            <a:endParaRPr lang="en-US" dirty="0"/>
          </a:p>
          <a:p>
            <a:pPr marL="0" indent="0">
              <a:buNone/>
            </a:pPr>
            <a:r>
              <a:rPr lang="zh-CN" altLang="en-US" dirty="0"/>
              <a:t>我们会在稍后简单介绍相关的定义和应用。</a:t>
            </a:r>
          </a:p>
        </p:txBody>
      </p:sp>
    </p:spTree>
    <p:extLst>
      <p:ext uri="{BB962C8B-B14F-4D97-AF65-F5344CB8AC3E}">
        <p14:creationId xmlns:p14="http://schemas.microsoft.com/office/powerpoint/2010/main" val="2621827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52400"/>
            <a:ext cx="8229600" cy="342275"/>
          </a:xfrm>
        </p:spPr>
        <p:txBody>
          <a:bodyPr>
            <a:normAutofit fontScale="90000"/>
          </a:bodyPr>
          <a:lstStyle/>
          <a:p>
            <a:r>
              <a:rPr lang="zh-CN" altLang="en-US" sz="2400" dirty="0"/>
              <a:t>图着色问题演示：回溯算法</a:t>
            </a:r>
            <a:r>
              <a:rPr lang="en-US" sz="2400" dirty="0"/>
              <a:t> + </a:t>
            </a:r>
            <a:r>
              <a:rPr lang="zh-CN" altLang="en-US" sz="2400" dirty="0"/>
              <a:t>前向检查</a:t>
            </a:r>
            <a:r>
              <a:rPr lang="en-US" sz="2400" dirty="0"/>
              <a:t> + </a:t>
            </a:r>
            <a:r>
              <a:rPr lang="zh-CN" altLang="en-US" sz="2400" dirty="0"/>
              <a:t>变量排序</a:t>
            </a:r>
            <a:endParaRPr lang="en-US" sz="2400" dirty="0"/>
          </a:p>
        </p:txBody>
      </p:sp>
      <p:pic>
        <p:nvPicPr>
          <p:cNvPr id="2" name="lec05_backtracking-forwardChecking-MRV-ComplexG-CSP-color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1" y="494675"/>
            <a:ext cx="8229600" cy="5207000"/>
          </a:xfrm>
          <a:prstGeom prst="rect">
            <a:avLst/>
          </a:prstGeom>
        </p:spPr>
      </p:pic>
    </p:spTree>
    <p:extLst>
      <p:ext uri="{BB962C8B-B14F-4D97-AF65-F5344CB8AC3E}">
        <p14:creationId xmlns:p14="http://schemas.microsoft.com/office/powerpoint/2010/main" val="1130758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表达法</a:t>
            </a:r>
            <a:endParaRPr lang="en-US" dirty="0"/>
          </a:p>
        </p:txBody>
      </p:sp>
      <p:pic>
        <p:nvPicPr>
          <p:cNvPr id="4" name="Picture 3" descr="atomic-factored-structur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54" y="1835433"/>
            <a:ext cx="8569446" cy="3204833"/>
          </a:xfrm>
          <a:prstGeom prst="rect">
            <a:avLst/>
          </a:prstGeom>
        </p:spPr>
      </p:pic>
      <p:sp>
        <p:nvSpPr>
          <p:cNvPr id="5" name="TextBox 4"/>
          <p:cNvSpPr txBox="1"/>
          <p:nvPr/>
        </p:nvSpPr>
        <p:spPr>
          <a:xfrm>
            <a:off x="244570" y="5086351"/>
            <a:ext cx="1114408" cy="646331"/>
          </a:xfrm>
          <a:prstGeom prst="rect">
            <a:avLst/>
          </a:prstGeom>
          <a:noFill/>
        </p:spPr>
        <p:txBody>
          <a:bodyPr wrap="none" rtlCol="0">
            <a:spAutoFit/>
          </a:bodyPr>
          <a:lstStyle/>
          <a:p>
            <a:r>
              <a:rPr lang="zh-CN" altLang="en-US" b="1" dirty="0">
                <a:solidFill>
                  <a:srgbClr val="FF0000"/>
                </a:solidFill>
              </a:rPr>
              <a:t>搜索</a:t>
            </a:r>
            <a:r>
              <a:rPr lang="en-US" b="1" dirty="0">
                <a:solidFill>
                  <a:srgbClr val="FF0000"/>
                </a:solidFill>
              </a:rPr>
              <a:t>, </a:t>
            </a:r>
          </a:p>
          <a:p>
            <a:r>
              <a:rPr lang="zh-CN" altLang="en-US" b="1" dirty="0">
                <a:solidFill>
                  <a:srgbClr val="FF0000"/>
                </a:solidFill>
              </a:rPr>
              <a:t>博弈问题</a:t>
            </a:r>
            <a:endParaRPr lang="en-US" b="1" dirty="0">
              <a:solidFill>
                <a:srgbClr val="FF0000"/>
              </a:solidFill>
            </a:endParaRPr>
          </a:p>
        </p:txBody>
      </p:sp>
      <p:sp>
        <p:nvSpPr>
          <p:cNvPr id="6" name="TextBox 5"/>
          <p:cNvSpPr txBox="1"/>
          <p:nvPr/>
        </p:nvSpPr>
        <p:spPr>
          <a:xfrm>
            <a:off x="3117051" y="5086350"/>
            <a:ext cx="2712249" cy="923330"/>
          </a:xfrm>
          <a:prstGeom prst="rect">
            <a:avLst/>
          </a:prstGeom>
          <a:noFill/>
        </p:spPr>
        <p:txBody>
          <a:bodyPr wrap="square" rtlCol="0">
            <a:spAutoFit/>
          </a:bodyPr>
          <a:lstStyle/>
          <a:p>
            <a:r>
              <a:rPr lang="en-US" b="1" dirty="0">
                <a:solidFill>
                  <a:srgbClr val="FF0000"/>
                </a:solidFill>
              </a:rPr>
              <a:t>CSPs, </a:t>
            </a:r>
            <a:r>
              <a:rPr lang="zh-CN" altLang="en-US" b="1" dirty="0">
                <a:solidFill>
                  <a:srgbClr val="FF0000"/>
                </a:solidFill>
              </a:rPr>
              <a:t>规划</a:t>
            </a:r>
            <a:r>
              <a:rPr lang="en-US" b="1" dirty="0">
                <a:solidFill>
                  <a:srgbClr val="FF0000"/>
                </a:solidFill>
              </a:rPr>
              <a:t>,</a:t>
            </a:r>
          </a:p>
          <a:p>
            <a:r>
              <a:rPr lang="zh-CN" altLang="en-US" b="1" dirty="0">
                <a:solidFill>
                  <a:srgbClr val="FF0000"/>
                </a:solidFill>
              </a:rPr>
              <a:t>命题逻辑</a:t>
            </a:r>
            <a:r>
              <a:rPr lang="en-US" b="1" dirty="0">
                <a:solidFill>
                  <a:srgbClr val="FF0000"/>
                </a:solidFill>
              </a:rPr>
              <a:t>, </a:t>
            </a:r>
          </a:p>
          <a:p>
            <a:r>
              <a:rPr lang="zh-CN" altLang="en-US" b="1" dirty="0">
                <a:solidFill>
                  <a:srgbClr val="FF0000"/>
                </a:solidFill>
              </a:rPr>
              <a:t>贝叶斯网络</a:t>
            </a:r>
            <a:r>
              <a:rPr lang="en-US" b="1" dirty="0">
                <a:solidFill>
                  <a:srgbClr val="FF0000"/>
                </a:solidFill>
              </a:rPr>
              <a:t>, </a:t>
            </a:r>
            <a:r>
              <a:rPr lang="zh-CN" altLang="en-US" b="1" dirty="0">
                <a:solidFill>
                  <a:srgbClr val="FF0000"/>
                </a:solidFill>
              </a:rPr>
              <a:t>神经网络</a:t>
            </a:r>
            <a:endParaRPr lang="en-US" b="1" dirty="0">
              <a:solidFill>
                <a:srgbClr val="FF0000"/>
              </a:solidFill>
            </a:endParaRPr>
          </a:p>
        </p:txBody>
      </p:sp>
      <p:sp>
        <p:nvSpPr>
          <p:cNvPr id="7" name="TextBox 6"/>
          <p:cNvSpPr txBox="1"/>
          <p:nvPr/>
        </p:nvSpPr>
        <p:spPr>
          <a:xfrm>
            <a:off x="6172200" y="5100504"/>
            <a:ext cx="1226618" cy="923330"/>
          </a:xfrm>
          <a:prstGeom prst="rect">
            <a:avLst/>
          </a:prstGeom>
          <a:noFill/>
        </p:spPr>
        <p:txBody>
          <a:bodyPr wrap="none" rtlCol="0">
            <a:spAutoFit/>
          </a:bodyPr>
          <a:lstStyle/>
          <a:p>
            <a:r>
              <a:rPr lang="zh-CN" altLang="en-US" b="1" dirty="0">
                <a:solidFill>
                  <a:srgbClr val="FF0000"/>
                </a:solidFill>
              </a:rPr>
              <a:t>一阶逻辑</a:t>
            </a:r>
            <a:r>
              <a:rPr lang="en-US" b="1" dirty="0">
                <a:solidFill>
                  <a:srgbClr val="FF0000"/>
                </a:solidFill>
              </a:rPr>
              <a:t>, </a:t>
            </a:r>
          </a:p>
          <a:p>
            <a:r>
              <a:rPr lang="zh-CN" altLang="en-US" b="1" dirty="0">
                <a:solidFill>
                  <a:srgbClr val="FF0000"/>
                </a:solidFill>
              </a:rPr>
              <a:t>数据库</a:t>
            </a:r>
            <a:r>
              <a:rPr lang="en-US" b="1" dirty="0">
                <a:solidFill>
                  <a:srgbClr val="FF0000"/>
                </a:solidFill>
              </a:rPr>
              <a:t>,</a:t>
            </a:r>
          </a:p>
          <a:p>
            <a:r>
              <a:rPr lang="zh-CN" altLang="en-US" b="1" dirty="0">
                <a:solidFill>
                  <a:srgbClr val="FF0000"/>
                </a:solidFill>
              </a:rPr>
              <a:t>概率程序</a:t>
            </a:r>
            <a:endParaRPr lang="en-US" b="1" dirty="0">
              <a:solidFill>
                <a:srgbClr val="FF0000"/>
              </a:solidFill>
            </a:endParaRPr>
          </a:p>
        </p:txBody>
      </p:sp>
    </p:spTree>
    <p:extLst>
      <p:ext uri="{BB962C8B-B14F-4D97-AF65-F5344CB8AC3E}">
        <p14:creationId xmlns:p14="http://schemas.microsoft.com/office/powerpoint/2010/main" val="889833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355600"/>
            <a:ext cx="8229600" cy="990600"/>
          </a:xfrm>
        </p:spPr>
        <p:txBody>
          <a:bodyPr/>
          <a:lstStyle/>
          <a:p>
            <a:r>
              <a:rPr lang="zh-CN" altLang="en-US" dirty="0"/>
              <a:t>利用问题的结构</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91583" y="2192712"/>
            <a:ext cx="4583033" cy="3877795"/>
          </a:xfrm>
          <a:prstGeom prst="rect">
            <a:avLst/>
          </a:prstGeom>
          <a:noFill/>
        </p:spPr>
      </p:pic>
    </p:spTree>
    <p:extLst>
      <p:ext uri="{BB962C8B-B14F-4D97-AF65-F5344CB8AC3E}">
        <p14:creationId xmlns:p14="http://schemas.microsoft.com/office/powerpoint/2010/main" val="3295993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67905" y="368300"/>
            <a:ext cx="8229600" cy="486139"/>
          </a:xfrm>
        </p:spPr>
        <p:txBody>
          <a:bodyPr>
            <a:normAutofit fontScale="90000"/>
          </a:bodyPr>
          <a:lstStyle/>
          <a:p>
            <a:pPr eaLnBrk="1" hangingPunct="1"/>
            <a:r>
              <a:rPr lang="zh-CN" altLang="en-US" dirty="0"/>
              <a:t>问题结构</a:t>
            </a:r>
            <a:endParaRPr lang="en-US" dirty="0"/>
          </a:p>
        </p:txBody>
      </p:sp>
      <p:sp>
        <p:nvSpPr>
          <p:cNvPr id="16387" name="Rectangle 3"/>
          <p:cNvSpPr>
            <a:spLocks noGrp="1" noChangeArrowheads="1"/>
          </p:cNvSpPr>
          <p:nvPr>
            <p:ph idx="1"/>
          </p:nvPr>
        </p:nvSpPr>
        <p:spPr>
          <a:xfrm>
            <a:off x="120650" y="1193800"/>
            <a:ext cx="6134100" cy="5461000"/>
          </a:xfrm>
        </p:spPr>
        <p:txBody>
          <a:bodyPr>
            <a:normAutofit/>
          </a:bodyPr>
          <a:lstStyle/>
          <a:p>
            <a:pPr eaLnBrk="1" hangingPunct="1">
              <a:lnSpc>
                <a:spcPct val="120000"/>
              </a:lnSpc>
            </a:pPr>
            <a:r>
              <a:rPr lang="zh-CN" altLang="en-US" sz="2400" dirty="0"/>
              <a:t>极端情况</a:t>
            </a:r>
            <a:r>
              <a:rPr lang="en-US" sz="2400" dirty="0"/>
              <a:t>:</a:t>
            </a:r>
            <a:r>
              <a:rPr lang="zh-CN" altLang="en-US" sz="2400" dirty="0"/>
              <a:t> 独立的子问题</a:t>
            </a:r>
            <a:endParaRPr lang="en-US" sz="2400" dirty="0"/>
          </a:p>
          <a:p>
            <a:pPr lvl="1">
              <a:lnSpc>
                <a:spcPct val="120000"/>
              </a:lnSpc>
            </a:pPr>
            <a:r>
              <a:rPr lang="zh-CN" altLang="en-US" dirty="0"/>
              <a:t>例如</a:t>
            </a:r>
            <a:r>
              <a:rPr lang="en-US" sz="2000" dirty="0"/>
              <a:t>: Tasmania </a:t>
            </a:r>
            <a:r>
              <a:rPr lang="zh-CN" altLang="en-US" sz="2000" dirty="0"/>
              <a:t>和大陆不相连</a:t>
            </a:r>
            <a:endParaRPr lang="en-US" sz="2400" dirty="0"/>
          </a:p>
          <a:p>
            <a:pPr>
              <a:lnSpc>
                <a:spcPct val="120000"/>
              </a:lnSpc>
            </a:pPr>
            <a:r>
              <a:rPr lang="zh-CN" altLang="en-US" sz="2400" dirty="0"/>
              <a:t>独立的子问题可以被认为是约束图中</a:t>
            </a:r>
            <a:r>
              <a:rPr lang="zh-CN" altLang="en-US" sz="2400" dirty="0">
                <a:solidFill>
                  <a:srgbClr val="FF0000"/>
                </a:solidFill>
              </a:rPr>
              <a:t>连接的组件</a:t>
            </a:r>
            <a:r>
              <a:rPr lang="en-US" sz="2400" dirty="0"/>
              <a:t>: </a:t>
            </a:r>
            <a:r>
              <a:rPr lang="zh-CN" altLang="en-US" sz="2400" dirty="0"/>
              <a:t>可采用：</a:t>
            </a:r>
            <a:endParaRPr lang="en-US" sz="2400" dirty="0"/>
          </a:p>
          <a:p>
            <a:pPr lvl="2">
              <a:lnSpc>
                <a:spcPct val="120000"/>
              </a:lnSpc>
            </a:pPr>
            <a:r>
              <a:rPr lang="zh-CN" altLang="en-US" sz="2000" b="1" i="1" dirty="0">
                <a:solidFill>
                  <a:srgbClr val="0000FF"/>
                </a:solidFill>
              </a:rPr>
              <a:t>分治法</a:t>
            </a:r>
            <a:r>
              <a:rPr lang="en-US" sz="2000" b="1" i="1" dirty="0">
                <a:solidFill>
                  <a:srgbClr val="0000FF"/>
                </a:solidFill>
              </a:rPr>
              <a:t>!</a:t>
            </a:r>
            <a:endParaRPr lang="en-US" sz="2000" dirty="0"/>
          </a:p>
          <a:p>
            <a:pPr eaLnBrk="1" hangingPunct="1">
              <a:lnSpc>
                <a:spcPct val="120000"/>
              </a:lnSpc>
            </a:pPr>
            <a:r>
              <a:rPr lang="zh-CN" altLang="en-US" sz="2400" dirty="0"/>
              <a:t>假设一个</a:t>
            </a:r>
            <a:r>
              <a:rPr lang="en-US" sz="2400" dirty="0"/>
              <a:t> n </a:t>
            </a:r>
            <a:r>
              <a:rPr lang="zh-CN" altLang="en-US" sz="2400" dirty="0"/>
              <a:t>变量的约束图可以被分成</a:t>
            </a:r>
            <a:r>
              <a:rPr lang="en-US" sz="2400" dirty="0"/>
              <a:t> </a:t>
            </a:r>
            <a:r>
              <a:rPr lang="zh-CN" altLang="en-US" sz="2400" dirty="0"/>
              <a:t>几个子问题，每个子问题有</a:t>
            </a:r>
            <a:r>
              <a:rPr lang="en-US" sz="2400" dirty="0"/>
              <a:t> c </a:t>
            </a:r>
            <a:r>
              <a:rPr lang="zh-CN" altLang="en-US" sz="2400" dirty="0"/>
              <a:t>个变量</a:t>
            </a:r>
            <a:r>
              <a:rPr lang="en-US" sz="2400" dirty="0"/>
              <a:t>:</a:t>
            </a:r>
          </a:p>
          <a:p>
            <a:pPr lvl="1" eaLnBrk="1" hangingPunct="1">
              <a:lnSpc>
                <a:spcPct val="120000"/>
              </a:lnSpc>
            </a:pPr>
            <a:r>
              <a:rPr lang="zh-CN" altLang="en-US" sz="2000" dirty="0"/>
              <a:t>最差情况下的求解成本</a:t>
            </a:r>
            <a:r>
              <a:rPr lang="zh-CN" altLang="en-US" dirty="0"/>
              <a:t>是</a:t>
            </a:r>
            <a:r>
              <a:rPr lang="en-US" sz="2000" dirty="0"/>
              <a:t> </a:t>
            </a:r>
            <a:r>
              <a:rPr lang="en-US" sz="2000" dirty="0">
                <a:solidFill>
                  <a:srgbClr val="CC00CC"/>
                </a:solidFill>
              </a:rPr>
              <a:t>O((n/c)(d</a:t>
            </a:r>
            <a:r>
              <a:rPr lang="en-US" sz="2000" baseline="30000" dirty="0">
                <a:solidFill>
                  <a:srgbClr val="CC00CC"/>
                </a:solidFill>
              </a:rPr>
              <a:t>c</a:t>
            </a:r>
            <a:r>
              <a:rPr lang="en-US" sz="2000" dirty="0">
                <a:solidFill>
                  <a:srgbClr val="CC00CC"/>
                </a:solidFill>
              </a:rPr>
              <a:t>))</a:t>
            </a:r>
            <a:r>
              <a:rPr lang="en-US" sz="2000" dirty="0"/>
              <a:t>, </a:t>
            </a:r>
            <a:r>
              <a:rPr lang="zh-CN" altLang="en-US" b="1" i="1" dirty="0">
                <a:solidFill>
                  <a:srgbClr val="0000FF"/>
                </a:solidFill>
              </a:rPr>
              <a:t>n的线性关系</a:t>
            </a:r>
            <a:endParaRPr lang="en-US" sz="2000" b="1" i="1" dirty="0">
              <a:solidFill>
                <a:srgbClr val="0000FF"/>
              </a:solidFill>
            </a:endParaRPr>
          </a:p>
          <a:p>
            <a:pPr lvl="1">
              <a:lnSpc>
                <a:spcPct val="120000"/>
              </a:lnSpc>
            </a:pPr>
            <a:r>
              <a:rPr lang="zh-CN" altLang="en-US" dirty="0"/>
              <a:t>比如</a:t>
            </a:r>
            <a:r>
              <a:rPr lang="en-US" sz="2000" dirty="0"/>
              <a:t>, </a:t>
            </a:r>
            <a:r>
              <a:rPr lang="en-US" sz="2000" dirty="0">
                <a:solidFill>
                  <a:srgbClr val="CC00CC"/>
                </a:solidFill>
              </a:rPr>
              <a:t>n</a:t>
            </a:r>
            <a:r>
              <a:rPr lang="en-US" sz="2000" dirty="0"/>
              <a:t> = 80, </a:t>
            </a:r>
            <a:r>
              <a:rPr lang="en-US" sz="2000" dirty="0">
                <a:solidFill>
                  <a:srgbClr val="CC00CC"/>
                </a:solidFill>
              </a:rPr>
              <a:t>d</a:t>
            </a:r>
            <a:r>
              <a:rPr lang="en-US" sz="2000" dirty="0"/>
              <a:t> = 2, </a:t>
            </a:r>
            <a:r>
              <a:rPr lang="en-US" sz="2000" dirty="0">
                <a:solidFill>
                  <a:srgbClr val="CC00CC"/>
                </a:solidFill>
              </a:rPr>
              <a:t>c</a:t>
            </a:r>
            <a:r>
              <a:rPr lang="en-US" sz="2000" dirty="0"/>
              <a:t> =20, </a:t>
            </a:r>
            <a:r>
              <a:rPr lang="zh-CN" altLang="en-US" dirty="0"/>
              <a:t>搜索</a:t>
            </a:r>
            <a:r>
              <a:rPr lang="en-US" sz="2000" dirty="0"/>
              <a:t> 1</a:t>
            </a:r>
            <a:r>
              <a:rPr lang="zh-CN" altLang="en-US" sz="2000" dirty="0"/>
              <a:t>千万</a:t>
            </a:r>
            <a:r>
              <a:rPr lang="en-US" sz="2000" dirty="0"/>
              <a:t> </a:t>
            </a:r>
            <a:r>
              <a:rPr lang="zh-CN" altLang="en-US" sz="2000" dirty="0"/>
              <a:t>节点</a:t>
            </a:r>
            <a:r>
              <a:rPr lang="en-US" sz="2000" dirty="0"/>
              <a:t>/</a:t>
            </a:r>
            <a:r>
              <a:rPr lang="zh-CN" altLang="en-US" sz="2000" dirty="0"/>
              <a:t>秒</a:t>
            </a:r>
            <a:endParaRPr lang="en-US" sz="2000" dirty="0"/>
          </a:p>
          <a:p>
            <a:pPr lvl="1" eaLnBrk="1" hangingPunct="1">
              <a:lnSpc>
                <a:spcPct val="120000"/>
              </a:lnSpc>
            </a:pPr>
            <a:r>
              <a:rPr lang="zh-CN" altLang="en-US" dirty="0"/>
              <a:t>原始问题</a:t>
            </a:r>
            <a:r>
              <a:rPr lang="en-US" sz="2000" dirty="0"/>
              <a:t>:   2</a:t>
            </a:r>
            <a:r>
              <a:rPr lang="en-US" sz="2000" baseline="30000" dirty="0"/>
              <a:t>80</a:t>
            </a:r>
            <a:r>
              <a:rPr lang="en-US" sz="2000" dirty="0"/>
              <a:t> -&gt; </a:t>
            </a:r>
            <a:r>
              <a:rPr lang="en-US" sz="2000" b="1" dirty="0">
                <a:solidFill>
                  <a:srgbClr val="FF0000"/>
                </a:solidFill>
              </a:rPr>
              <a:t>4</a:t>
            </a:r>
            <a:r>
              <a:rPr lang="en-US" altLang="zh-CN" sz="2000" b="1" dirty="0">
                <a:solidFill>
                  <a:srgbClr val="FF0000"/>
                </a:solidFill>
              </a:rPr>
              <a:t>0</a:t>
            </a:r>
            <a:r>
              <a:rPr lang="zh-CN" altLang="en-US" sz="2000" b="1" dirty="0">
                <a:solidFill>
                  <a:srgbClr val="FF0000"/>
                </a:solidFill>
              </a:rPr>
              <a:t>亿年</a:t>
            </a:r>
            <a:endParaRPr lang="en-US" sz="2000" b="1" dirty="0">
              <a:solidFill>
                <a:srgbClr val="FF0000"/>
              </a:solidFill>
            </a:endParaRPr>
          </a:p>
          <a:p>
            <a:pPr lvl="1" eaLnBrk="1" hangingPunct="1">
              <a:lnSpc>
                <a:spcPct val="120000"/>
              </a:lnSpc>
            </a:pPr>
            <a:r>
              <a:rPr lang="en-US" altLang="zh-CN" dirty="0"/>
              <a:t>4</a:t>
            </a:r>
            <a:r>
              <a:rPr lang="zh-CN" altLang="en-US" dirty="0"/>
              <a:t>个子问题</a:t>
            </a:r>
            <a:r>
              <a:rPr lang="en-US" sz="2000" dirty="0"/>
              <a:t>: 4 x 2</a:t>
            </a:r>
            <a:r>
              <a:rPr lang="en-US" sz="2000" baseline="30000" dirty="0"/>
              <a:t>20</a:t>
            </a:r>
            <a:r>
              <a:rPr lang="en-US" sz="2000" dirty="0"/>
              <a:t> -&gt; </a:t>
            </a:r>
            <a:r>
              <a:rPr lang="en-US" sz="2000" b="1" dirty="0">
                <a:solidFill>
                  <a:srgbClr val="FF0000"/>
                </a:solidFill>
              </a:rPr>
              <a:t>0.4 </a:t>
            </a:r>
            <a:r>
              <a:rPr lang="zh-CN" altLang="en-US" b="1" dirty="0">
                <a:solidFill>
                  <a:srgbClr val="FF0000"/>
                </a:solidFill>
              </a:rPr>
              <a:t>秒</a:t>
            </a:r>
            <a:endParaRPr lang="en-US" sz="2400" b="1" dirty="0">
              <a:solidFill>
                <a:srgbClr val="FF0000"/>
              </a:solidFill>
            </a:endParaRPr>
          </a:p>
        </p:txBody>
      </p:sp>
      <p:pic>
        <p:nvPicPr>
          <p:cNvPr id="16388" name="Picture 4"/>
          <p:cNvPicPr>
            <a:picLocks noChangeAspect="1" noChangeArrowheads="1"/>
          </p:cNvPicPr>
          <p:nvPr/>
        </p:nvPicPr>
        <p:blipFill>
          <a:blip r:embed="rId3" cstate="print"/>
          <a:srcRect/>
          <a:stretch>
            <a:fillRect/>
          </a:stretch>
        </p:blipFill>
        <p:spPr bwMode="auto">
          <a:xfrm>
            <a:off x="6254750" y="1600200"/>
            <a:ext cx="2990849" cy="3171825"/>
          </a:xfrm>
          <a:prstGeom prst="rect">
            <a:avLst/>
          </a:prstGeom>
          <a:noFill/>
          <a:ln w="9525">
            <a:noFill/>
            <a:miter lim="800000"/>
            <a:headEnd/>
            <a:tailEnd/>
          </a:ln>
        </p:spPr>
      </p:pic>
    </p:spTree>
    <p:extLst>
      <p:ext uri="{BB962C8B-B14F-4D97-AF65-F5344CB8AC3E}">
        <p14:creationId xmlns:p14="http://schemas.microsoft.com/office/powerpoint/2010/main" val="19076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368301"/>
            <a:ext cx="8229600" cy="516119"/>
          </a:xfrm>
        </p:spPr>
        <p:txBody>
          <a:bodyPr>
            <a:normAutofit fontScale="90000"/>
          </a:bodyPr>
          <a:lstStyle/>
          <a:p>
            <a:pPr eaLnBrk="1" hangingPunct="1"/>
            <a:r>
              <a:rPr lang="zh-CN" altLang="en-US" dirty="0"/>
              <a:t>树结构的 </a:t>
            </a:r>
            <a:r>
              <a:rPr lang="en-US" dirty="0"/>
              <a:t>CSPs</a:t>
            </a:r>
          </a:p>
        </p:txBody>
      </p:sp>
      <p:sp>
        <p:nvSpPr>
          <p:cNvPr id="17411" name="Rectangle 3"/>
          <p:cNvSpPr>
            <a:spLocks noGrp="1" noChangeArrowheads="1"/>
          </p:cNvSpPr>
          <p:nvPr>
            <p:ph idx="1"/>
          </p:nvPr>
        </p:nvSpPr>
        <p:spPr>
          <a:xfrm>
            <a:off x="304800" y="1397002"/>
            <a:ext cx="8496300" cy="4729164"/>
          </a:xfrm>
        </p:spPr>
        <p:txBody>
          <a:bodyPr>
            <a:normAutofit lnSpcReduction="10000"/>
          </a:bodyPr>
          <a:lstStyle/>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110000"/>
              </a:lnSpc>
            </a:pPr>
            <a:r>
              <a:rPr lang="zh-CN" altLang="en-US" dirty="0"/>
              <a:t>定理</a:t>
            </a:r>
            <a:r>
              <a:rPr lang="en-US" sz="2400" dirty="0"/>
              <a:t>: </a:t>
            </a:r>
            <a:r>
              <a:rPr lang="zh-CN" altLang="en-US" dirty="0"/>
              <a:t>如果约束图无环</a:t>
            </a:r>
            <a:r>
              <a:rPr lang="en-US" altLang="zh-CN" dirty="0"/>
              <a:t>(</a:t>
            </a:r>
            <a:r>
              <a:rPr lang="zh-CN" altLang="en-US" dirty="0"/>
              <a:t>树结构的</a:t>
            </a:r>
            <a:r>
              <a:rPr lang="en-US" altLang="zh-CN" dirty="0"/>
              <a:t>)</a:t>
            </a:r>
            <a:r>
              <a:rPr lang="zh-CN" altLang="en-US" dirty="0"/>
              <a:t>，则其对应的约束满足问题的求解时间复杂度是</a:t>
            </a:r>
            <a:r>
              <a:rPr lang="en-US" sz="2400" dirty="0"/>
              <a:t> </a:t>
            </a:r>
            <a:r>
              <a:rPr lang="en-US" sz="2400" dirty="0">
                <a:solidFill>
                  <a:srgbClr val="CC00CC"/>
                </a:solidFill>
              </a:rPr>
              <a:t>O(n d</a:t>
            </a:r>
            <a:r>
              <a:rPr lang="en-US" sz="2400" baseline="30000" dirty="0">
                <a:solidFill>
                  <a:srgbClr val="CC00CC"/>
                </a:solidFill>
              </a:rPr>
              <a:t>2</a:t>
            </a:r>
            <a:r>
              <a:rPr lang="en-US" sz="2400" dirty="0">
                <a:solidFill>
                  <a:srgbClr val="CC00CC"/>
                </a:solidFill>
              </a:rPr>
              <a:t>) </a:t>
            </a:r>
            <a:endParaRPr lang="en-US" sz="2400" dirty="0"/>
          </a:p>
          <a:p>
            <a:pPr lvl="1" eaLnBrk="1" hangingPunct="1">
              <a:lnSpc>
                <a:spcPct val="110000"/>
              </a:lnSpc>
            </a:pPr>
            <a:r>
              <a:rPr lang="zh-CN" altLang="en-US" sz="2000" dirty="0"/>
              <a:t>一般的 </a:t>
            </a:r>
            <a:r>
              <a:rPr lang="en-US" sz="2000" dirty="0"/>
              <a:t>CSPs, </a:t>
            </a:r>
            <a:r>
              <a:rPr lang="zh-CN" altLang="en-US" sz="2000" dirty="0"/>
              <a:t>最差时间复杂度是</a:t>
            </a:r>
            <a:r>
              <a:rPr lang="en-US" sz="2000" dirty="0"/>
              <a:t> </a:t>
            </a:r>
            <a:r>
              <a:rPr lang="en-US" sz="2000" dirty="0">
                <a:solidFill>
                  <a:srgbClr val="CC00CC"/>
                </a:solidFill>
              </a:rPr>
              <a:t>O(</a:t>
            </a:r>
            <a:r>
              <a:rPr lang="en-US" sz="2000" dirty="0" err="1">
                <a:solidFill>
                  <a:srgbClr val="CC00CC"/>
                </a:solidFill>
              </a:rPr>
              <a:t>d</a:t>
            </a:r>
            <a:r>
              <a:rPr lang="en-US" sz="2000" baseline="30000" dirty="0" err="1">
                <a:solidFill>
                  <a:srgbClr val="CC00CC"/>
                </a:solidFill>
              </a:rPr>
              <a:t>n</a:t>
            </a:r>
            <a:r>
              <a:rPr lang="en-US" sz="2000" dirty="0">
                <a:solidFill>
                  <a:srgbClr val="CC00CC"/>
                </a:solidFill>
              </a:rPr>
              <a:t>)</a:t>
            </a:r>
          </a:p>
          <a:p>
            <a:pPr eaLnBrk="1" hangingPunct="1">
              <a:lnSpc>
                <a:spcPct val="110000"/>
              </a:lnSpc>
            </a:pPr>
            <a:endParaRPr lang="en-US" sz="2400" dirty="0"/>
          </a:p>
          <a:p>
            <a:pPr eaLnBrk="1" hangingPunct="1">
              <a:lnSpc>
                <a:spcPct val="80000"/>
              </a:lnSpc>
            </a:pPr>
            <a:endParaRPr lang="en-US" sz="2400" dirty="0"/>
          </a:p>
        </p:txBody>
      </p:sp>
      <p:pic>
        <p:nvPicPr>
          <p:cNvPr id="17412" name="Picture 4"/>
          <p:cNvPicPr>
            <a:picLocks noChangeAspect="1" noChangeArrowheads="1"/>
          </p:cNvPicPr>
          <p:nvPr/>
        </p:nvPicPr>
        <p:blipFill>
          <a:blip r:embed="rId3" cstate="print"/>
          <a:srcRect/>
          <a:stretch>
            <a:fillRect/>
          </a:stretch>
        </p:blipFill>
        <p:spPr bwMode="auto">
          <a:xfrm>
            <a:off x="2422525" y="1911455"/>
            <a:ext cx="3994150" cy="2543451"/>
          </a:xfrm>
          <a:prstGeom prst="rect">
            <a:avLst/>
          </a:prstGeom>
          <a:noFill/>
          <a:ln w="9525">
            <a:noFill/>
            <a:miter lim="800000"/>
            <a:headEnd/>
            <a:tailEnd/>
          </a:ln>
        </p:spPr>
      </p:pic>
    </p:spTree>
    <p:extLst>
      <p:ext uri="{BB962C8B-B14F-4D97-AF65-F5344CB8AC3E}">
        <p14:creationId xmlns:p14="http://schemas.microsoft.com/office/powerpoint/2010/main" val="3118036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42900" y="241301"/>
            <a:ext cx="8356600" cy="990600"/>
          </a:xfrm>
        </p:spPr>
        <p:txBody>
          <a:bodyPr>
            <a:normAutofit/>
          </a:bodyPr>
          <a:lstStyle/>
          <a:p>
            <a:pPr eaLnBrk="1" hangingPunct="1"/>
            <a:r>
              <a:rPr lang="zh-CN" altLang="en-US" dirty="0"/>
              <a:t>弧的一致性（</a:t>
            </a:r>
            <a:r>
              <a:rPr lang="en-US" altLang="zh-CN" dirty="0"/>
              <a:t>Arc consistency</a:t>
            </a:r>
            <a:r>
              <a:rPr lang="zh-CN" altLang="en-US" dirty="0"/>
              <a:t>）</a:t>
            </a:r>
            <a:endParaRPr lang="en-US" dirty="0"/>
          </a:p>
        </p:txBody>
      </p:sp>
      <p:sp>
        <p:nvSpPr>
          <p:cNvPr id="15363" name="Rectangle 3"/>
          <p:cNvSpPr>
            <a:spLocks noGrp="1" noChangeArrowheads="1"/>
          </p:cNvSpPr>
          <p:nvPr>
            <p:ph idx="1"/>
          </p:nvPr>
        </p:nvSpPr>
        <p:spPr>
          <a:xfrm>
            <a:off x="304800" y="1371601"/>
            <a:ext cx="8534400" cy="4819338"/>
          </a:xfrm>
        </p:spPr>
        <p:txBody>
          <a:bodyPr>
            <a:normAutofit fontScale="70000" lnSpcReduction="20000"/>
          </a:bodyPr>
          <a:lstStyle/>
          <a:p>
            <a:pPr eaLnBrk="1" hangingPunct="1">
              <a:lnSpc>
                <a:spcPct val="110000"/>
              </a:lnSpc>
            </a:pPr>
            <a:r>
              <a:rPr lang="zh-CN" altLang="en-US" sz="2200" dirty="0"/>
              <a:t>一个弧</a:t>
            </a:r>
            <a:r>
              <a:rPr lang="en-US" sz="2200" dirty="0"/>
              <a:t> </a:t>
            </a:r>
            <a:r>
              <a:rPr lang="en-US" sz="2200" dirty="0">
                <a:solidFill>
                  <a:srgbClr val="CC00CC"/>
                </a:solidFill>
              </a:rPr>
              <a:t>X </a:t>
            </a:r>
            <a:r>
              <a:rPr lang="en-US" altLang="zh-CN" sz="2200" dirty="0">
                <a:solidFill>
                  <a:srgbClr val="CC00CC"/>
                </a:solidFill>
                <a:sym typeface="Wingdings"/>
              </a:rPr>
              <a:t></a:t>
            </a:r>
            <a:r>
              <a:rPr lang="en-US" sz="2200" dirty="0">
                <a:solidFill>
                  <a:srgbClr val="CC00CC"/>
                </a:solidFill>
                <a:sym typeface="Symbol" pitchFamily="18" charset="2"/>
              </a:rPr>
              <a:t> </a:t>
            </a:r>
            <a:r>
              <a:rPr lang="en-US" sz="2200" dirty="0">
                <a:solidFill>
                  <a:srgbClr val="CC00CC"/>
                </a:solidFill>
              </a:rPr>
              <a:t>Y </a:t>
            </a:r>
            <a:r>
              <a:rPr lang="zh-CN" altLang="en-US" sz="2200" dirty="0"/>
              <a:t>是</a:t>
            </a:r>
            <a:r>
              <a:rPr lang="en-US" sz="2200" dirty="0"/>
              <a:t> </a:t>
            </a:r>
            <a:r>
              <a:rPr lang="zh-CN" altLang="en-US" sz="2200" b="1" i="1" dirty="0">
                <a:solidFill>
                  <a:srgbClr val="FF0000"/>
                </a:solidFill>
              </a:rPr>
              <a:t>一致的</a:t>
            </a:r>
            <a:r>
              <a:rPr lang="en-US" sz="2200" i="1" dirty="0"/>
              <a:t> </a:t>
            </a:r>
            <a:r>
              <a:rPr lang="zh-CN" altLang="en-US" sz="2200" dirty="0"/>
              <a:t>当且仅当</a:t>
            </a:r>
            <a:r>
              <a:rPr lang="en-US" sz="2200" dirty="0"/>
              <a:t> </a:t>
            </a:r>
            <a:r>
              <a:rPr lang="zh-CN" altLang="en-US" sz="2200" dirty="0"/>
              <a:t>对于</a:t>
            </a:r>
            <a:r>
              <a:rPr lang="en-US" altLang="zh-CN" sz="2200" dirty="0"/>
              <a:t>X</a:t>
            </a:r>
            <a:r>
              <a:rPr lang="zh-CN" altLang="en-US" sz="2200" dirty="0"/>
              <a:t>中的</a:t>
            </a:r>
            <a:r>
              <a:rPr lang="en-US" sz="2200" dirty="0"/>
              <a:t> </a:t>
            </a:r>
            <a:r>
              <a:rPr lang="zh-CN" altLang="en-US" sz="2200" b="1" i="1" dirty="0">
                <a:solidFill>
                  <a:srgbClr val="0000FF"/>
                </a:solidFill>
              </a:rPr>
              <a:t>每一个</a:t>
            </a:r>
            <a:r>
              <a:rPr lang="en-US" sz="2200" i="1" dirty="0"/>
              <a:t> </a:t>
            </a:r>
            <a:r>
              <a:rPr lang="en-US" sz="2200" dirty="0">
                <a:solidFill>
                  <a:srgbClr val="CC00CC"/>
                </a:solidFill>
              </a:rPr>
              <a:t>x </a:t>
            </a:r>
            <a:r>
              <a:rPr lang="zh-CN" altLang="en-US" sz="2200" dirty="0">
                <a:solidFill>
                  <a:schemeClr val="tx1"/>
                </a:solidFill>
              </a:rPr>
              <a:t>值</a:t>
            </a:r>
            <a:r>
              <a:rPr lang="en-US" sz="2200" dirty="0"/>
              <a:t> </a:t>
            </a:r>
            <a:r>
              <a:rPr lang="zh-CN" altLang="en-US" sz="2200" dirty="0"/>
              <a:t>，</a:t>
            </a:r>
            <a:r>
              <a:rPr lang="en-US" altLang="zh-CN" sz="2200" dirty="0"/>
              <a:t>Y</a:t>
            </a:r>
            <a:r>
              <a:rPr lang="zh-CN" altLang="en-US" sz="2200" dirty="0"/>
              <a:t>中存在</a:t>
            </a:r>
            <a:r>
              <a:rPr lang="en-US" sz="2200" dirty="0"/>
              <a:t> </a:t>
            </a:r>
            <a:r>
              <a:rPr lang="zh-CN" altLang="en-US" sz="2200" b="1" i="1" dirty="0">
                <a:solidFill>
                  <a:srgbClr val="0000FF"/>
                </a:solidFill>
              </a:rPr>
              <a:t>某个</a:t>
            </a:r>
            <a:r>
              <a:rPr lang="en-US" sz="2200" i="1" dirty="0"/>
              <a:t> </a:t>
            </a:r>
            <a:r>
              <a:rPr lang="en-US" sz="2200" dirty="0">
                <a:solidFill>
                  <a:srgbClr val="CC00CC"/>
                </a:solidFill>
              </a:rPr>
              <a:t>y</a:t>
            </a:r>
            <a:r>
              <a:rPr lang="zh-CN" altLang="en-US" sz="2200" dirty="0">
                <a:solidFill>
                  <a:srgbClr val="CC00CC"/>
                </a:solidFill>
              </a:rPr>
              <a:t> </a:t>
            </a:r>
            <a:r>
              <a:rPr lang="zh-CN" altLang="en-US" sz="2200" dirty="0"/>
              <a:t>值</a:t>
            </a:r>
            <a:r>
              <a:rPr lang="en-US" sz="2200" dirty="0"/>
              <a:t> </a:t>
            </a:r>
            <a:r>
              <a:rPr lang="zh-CN" altLang="en-US" sz="2200" dirty="0"/>
              <a:t>不违背任何一个约束条件</a:t>
            </a:r>
            <a:endParaRPr lang="en-US" sz="22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800" dirty="0"/>
          </a:p>
          <a:p>
            <a:pPr eaLnBrk="1" hangingPunct="1">
              <a:lnSpc>
                <a:spcPct val="80000"/>
              </a:lnSpc>
            </a:pPr>
            <a:endParaRPr lang="en-US" sz="2400" dirty="0"/>
          </a:p>
          <a:p>
            <a:pPr eaLnBrk="1" hangingPunct="1">
              <a:lnSpc>
                <a:spcPct val="110000"/>
              </a:lnSpc>
            </a:pPr>
            <a:r>
              <a:rPr lang="zh-CN" altLang="en-US" sz="2400" dirty="0"/>
              <a:t>前向检查（</a:t>
            </a:r>
            <a:r>
              <a:rPr lang="en-US" altLang="zh-CN" sz="2400" dirty="0"/>
              <a:t>Forward checking</a:t>
            </a:r>
            <a:r>
              <a:rPr lang="zh-CN" altLang="en-US" sz="2400" dirty="0"/>
              <a:t>）</a:t>
            </a:r>
            <a:r>
              <a:rPr lang="en-US" sz="2400" dirty="0"/>
              <a:t>: </a:t>
            </a:r>
            <a:r>
              <a:rPr lang="zh-CN" altLang="en-US" sz="2400" dirty="0"/>
              <a:t>强制检查剩余未赋值变量指向新赋值变量的弧的一致性</a:t>
            </a:r>
            <a:endParaRPr lang="en-US" sz="2400" dirty="0"/>
          </a:p>
        </p:txBody>
      </p:sp>
      <p:pic>
        <p:nvPicPr>
          <p:cNvPr id="28676" name="Picture 4"/>
          <p:cNvPicPr>
            <a:picLocks noChangeAspect="1" noChangeArrowheads="1"/>
          </p:cNvPicPr>
          <p:nvPr/>
        </p:nvPicPr>
        <p:blipFill>
          <a:blip r:embed="rId3" cstate="print"/>
          <a:srcRect l="32086" t="992" r="53169" b="49403"/>
          <a:stretch>
            <a:fillRect/>
          </a:stretch>
        </p:blipFill>
        <p:spPr bwMode="auto">
          <a:xfrm>
            <a:off x="1028700" y="2209800"/>
            <a:ext cx="1257300" cy="1532824"/>
          </a:xfrm>
          <a:prstGeom prst="rect">
            <a:avLst/>
          </a:prstGeom>
          <a:noFill/>
          <a:ln w="9525">
            <a:noFill/>
            <a:miter lim="800000"/>
            <a:headEnd/>
            <a:tailEnd/>
          </a:ln>
        </p:spPr>
      </p:pic>
      <p:sp>
        <p:nvSpPr>
          <p:cNvPr id="927757" name="Freeform 13"/>
          <p:cNvSpPr>
            <a:spLocks/>
          </p:cNvSpPr>
          <p:nvPr/>
        </p:nvSpPr>
        <p:spPr bwMode="auto">
          <a:xfrm>
            <a:off x="3341594" y="3200400"/>
            <a:ext cx="1714500" cy="304800"/>
          </a:xfrm>
          <a:custGeom>
            <a:avLst/>
            <a:gdLst>
              <a:gd name="T0" fmla="*/ 2147483647 w 1440"/>
              <a:gd name="T1" fmla="*/ 0 h 192"/>
              <a:gd name="T2" fmla="*/ 2147483647 w 1440"/>
              <a:gd name="T3" fmla="*/ 2147483647 h 192"/>
              <a:gd name="T4" fmla="*/ 0 w 1440"/>
              <a:gd name="T5" fmla="*/ 0 h 192"/>
              <a:gd name="T6" fmla="*/ 0 60000 65536"/>
              <a:gd name="T7" fmla="*/ 0 60000 65536"/>
              <a:gd name="T8" fmla="*/ 0 60000 65536"/>
              <a:gd name="T9" fmla="*/ 0 w 1440"/>
              <a:gd name="T10" fmla="*/ 0 h 192"/>
              <a:gd name="T11" fmla="*/ 1440 w 1440"/>
              <a:gd name="T12" fmla="*/ 192 h 192"/>
            </a:gdLst>
            <a:ahLst/>
            <a:cxnLst>
              <a:cxn ang="T6">
                <a:pos x="T0" y="T1"/>
              </a:cxn>
              <a:cxn ang="T7">
                <a:pos x="T2" y="T3"/>
              </a:cxn>
              <a:cxn ang="T8">
                <a:pos x="T4" y="T5"/>
              </a:cxn>
            </a:cxnLst>
            <a:rect l="T9" t="T10" r="T11" b="T12"/>
            <a:pathLst>
              <a:path w="1440" h="192">
                <a:moveTo>
                  <a:pt x="1440" y="0"/>
                </a:moveTo>
                <a:cubicBezTo>
                  <a:pt x="1176" y="96"/>
                  <a:pt x="912" y="192"/>
                  <a:pt x="672" y="192"/>
                </a:cubicBezTo>
                <a:cubicBezTo>
                  <a:pt x="432" y="192"/>
                  <a:pt x="216" y="96"/>
                  <a:pt x="0" y="0"/>
                </a:cubicBezTo>
              </a:path>
            </a:pathLst>
          </a:custGeom>
          <a:noFill/>
          <a:ln w="38100">
            <a:solidFill>
              <a:schemeClr val="tx1"/>
            </a:solidFill>
            <a:round/>
            <a:headEnd/>
            <a:tailEnd type="triangle" w="lg" len="med"/>
          </a:ln>
        </p:spPr>
        <p:txBody>
          <a:bodyPr lIns="91436" tIns="45718" rIns="91436" bIns="45718"/>
          <a:lstStyle/>
          <a:p>
            <a:endParaRPr lang="en-US"/>
          </a:p>
        </p:txBody>
      </p:sp>
      <p:sp>
        <p:nvSpPr>
          <p:cNvPr id="927760" name="Freeform 16"/>
          <p:cNvSpPr>
            <a:spLocks/>
          </p:cNvSpPr>
          <p:nvPr/>
        </p:nvSpPr>
        <p:spPr bwMode="auto">
          <a:xfrm>
            <a:off x="3341594" y="3200400"/>
            <a:ext cx="914400" cy="152400"/>
          </a:xfrm>
          <a:custGeom>
            <a:avLst/>
            <a:gdLst>
              <a:gd name="T0" fmla="*/ 2147483647 w 1440"/>
              <a:gd name="T1" fmla="*/ 0 h 192"/>
              <a:gd name="T2" fmla="*/ 2147483647 w 1440"/>
              <a:gd name="T3" fmla="*/ 2147483647 h 192"/>
              <a:gd name="T4" fmla="*/ 0 w 1440"/>
              <a:gd name="T5" fmla="*/ 0 h 192"/>
              <a:gd name="T6" fmla="*/ 0 60000 65536"/>
              <a:gd name="T7" fmla="*/ 0 60000 65536"/>
              <a:gd name="T8" fmla="*/ 0 60000 65536"/>
              <a:gd name="T9" fmla="*/ 0 w 1440"/>
              <a:gd name="T10" fmla="*/ 0 h 192"/>
              <a:gd name="T11" fmla="*/ 1440 w 1440"/>
              <a:gd name="T12" fmla="*/ 192 h 192"/>
            </a:gdLst>
            <a:ahLst/>
            <a:cxnLst>
              <a:cxn ang="T6">
                <a:pos x="T0" y="T1"/>
              </a:cxn>
              <a:cxn ang="T7">
                <a:pos x="T2" y="T3"/>
              </a:cxn>
              <a:cxn ang="T8">
                <a:pos x="T4" y="T5"/>
              </a:cxn>
            </a:cxnLst>
            <a:rect l="T9" t="T10" r="T11" b="T12"/>
            <a:pathLst>
              <a:path w="1440" h="192">
                <a:moveTo>
                  <a:pt x="1440" y="0"/>
                </a:moveTo>
                <a:cubicBezTo>
                  <a:pt x="1176" y="96"/>
                  <a:pt x="912" y="192"/>
                  <a:pt x="672" y="192"/>
                </a:cubicBezTo>
                <a:cubicBezTo>
                  <a:pt x="432" y="192"/>
                  <a:pt x="216" y="96"/>
                  <a:pt x="0" y="0"/>
                </a:cubicBezTo>
              </a:path>
            </a:pathLst>
          </a:custGeom>
          <a:noFill/>
          <a:ln w="38100">
            <a:solidFill>
              <a:schemeClr val="tx1"/>
            </a:solidFill>
            <a:round/>
            <a:headEnd/>
            <a:tailEnd type="triangle" w="lg" len="med"/>
          </a:ln>
        </p:spPr>
        <p:txBody>
          <a:bodyPr lIns="91436" tIns="45718" rIns="91436" bIns="45718"/>
          <a:lstStyle/>
          <a:p>
            <a:endParaRPr lang="en-US"/>
          </a:p>
        </p:txBody>
      </p:sp>
      <p:sp>
        <p:nvSpPr>
          <p:cNvPr id="18" name="TextBox 17"/>
          <p:cNvSpPr txBox="1">
            <a:spLocks noChangeArrowheads="1"/>
          </p:cNvSpPr>
          <p:nvPr/>
        </p:nvSpPr>
        <p:spPr bwMode="auto">
          <a:xfrm>
            <a:off x="6159500" y="4851402"/>
            <a:ext cx="2400300" cy="369328"/>
          </a:xfrm>
          <a:prstGeom prst="rect">
            <a:avLst/>
          </a:prstGeom>
          <a:noFill/>
          <a:ln w="28575">
            <a:noFill/>
            <a:miter lim="800000"/>
            <a:headEnd/>
            <a:tailEnd/>
          </a:ln>
        </p:spPr>
        <p:txBody>
          <a:bodyPr wrap="square" lIns="91436" tIns="45718" rIns="91436" bIns="45718">
            <a:spAutoFit/>
          </a:bodyPr>
          <a:lstStyle/>
          <a:p>
            <a:pPr algn="ctr"/>
            <a:r>
              <a:rPr lang="zh-CN" altLang="en-US" i="1" dirty="0">
                <a:latin typeface="Calibri" pitchFamily="34" charset="0"/>
              </a:rPr>
              <a:t>从弧的尾部删除</a:t>
            </a:r>
            <a:endParaRPr lang="en-US" i="1" dirty="0">
              <a:latin typeface="Calibri" pitchFamily="34" charset="0"/>
            </a:endParaRPr>
          </a:p>
        </p:txBody>
      </p:sp>
      <p:pic>
        <p:nvPicPr>
          <p:cNvPr id="28682" name="Picture 4"/>
          <p:cNvPicPr>
            <a:picLocks noChangeAspect="1" noChangeArrowheads="1"/>
          </p:cNvPicPr>
          <p:nvPr/>
        </p:nvPicPr>
        <p:blipFill>
          <a:blip r:embed="rId4" cstate="print"/>
          <a:srcRect l="240" t="44061" r="14766" b="29301"/>
          <a:stretch>
            <a:fillRect/>
          </a:stretch>
        </p:blipFill>
        <p:spPr bwMode="auto">
          <a:xfrm>
            <a:off x="3012142" y="2362200"/>
            <a:ext cx="4760259" cy="762000"/>
          </a:xfrm>
          <a:prstGeom prst="rect">
            <a:avLst/>
          </a:prstGeom>
          <a:noFill/>
          <a:ln w="9525">
            <a:noFill/>
            <a:miter lim="800000"/>
            <a:headEnd/>
            <a:tailEnd/>
          </a:ln>
        </p:spPr>
      </p:pic>
      <p:pic>
        <p:nvPicPr>
          <p:cNvPr id="28683" name="Picture 4"/>
          <p:cNvPicPr>
            <a:picLocks noChangeAspect="1" noChangeArrowheads="1"/>
          </p:cNvPicPr>
          <p:nvPr/>
        </p:nvPicPr>
        <p:blipFill>
          <a:blip r:embed="rId4" cstate="print"/>
          <a:srcRect l="2042" t="89345" r="86736" b="2664"/>
          <a:stretch>
            <a:fillRect/>
          </a:stretch>
        </p:blipFill>
        <p:spPr bwMode="auto">
          <a:xfrm>
            <a:off x="3112994" y="2819400"/>
            <a:ext cx="628650" cy="228600"/>
          </a:xfrm>
          <a:prstGeom prst="rect">
            <a:avLst/>
          </a:prstGeom>
          <a:noFill/>
          <a:ln w="9525">
            <a:noFill/>
            <a:miter lim="800000"/>
            <a:headEnd/>
            <a:tailEnd/>
          </a:ln>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41594" y="3608395"/>
            <a:ext cx="3150097" cy="1747096"/>
          </a:xfrm>
          <a:prstGeom prst="rect">
            <a:avLst/>
          </a:prstGeom>
          <a:noFill/>
        </p:spPr>
      </p:pic>
      <p:sp>
        <p:nvSpPr>
          <p:cNvPr id="38" name="Text Box 23"/>
          <p:cNvSpPr txBox="1">
            <a:spLocks noChangeArrowheads="1"/>
          </p:cNvSpPr>
          <p:nvPr/>
        </p:nvSpPr>
        <p:spPr bwMode="auto">
          <a:xfrm>
            <a:off x="1028700" y="2698377"/>
            <a:ext cx="514350" cy="323163"/>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WA</a:t>
            </a:r>
          </a:p>
        </p:txBody>
      </p:sp>
      <p:sp>
        <p:nvSpPr>
          <p:cNvPr id="39" name="Text Box 24"/>
          <p:cNvSpPr txBox="1">
            <a:spLocks noChangeArrowheads="1"/>
          </p:cNvSpPr>
          <p:nvPr/>
        </p:nvSpPr>
        <p:spPr bwMode="auto">
          <a:xfrm>
            <a:off x="1406923" y="2819400"/>
            <a:ext cx="548880" cy="323163"/>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SA</a:t>
            </a:r>
          </a:p>
        </p:txBody>
      </p:sp>
      <p:sp>
        <p:nvSpPr>
          <p:cNvPr id="40" name="Text Box 25"/>
          <p:cNvSpPr txBox="1">
            <a:spLocks noChangeArrowheads="1"/>
          </p:cNvSpPr>
          <p:nvPr/>
        </p:nvSpPr>
        <p:spPr bwMode="auto">
          <a:xfrm>
            <a:off x="1406923" y="2450354"/>
            <a:ext cx="625080" cy="323163"/>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NT</a:t>
            </a:r>
          </a:p>
        </p:txBody>
      </p:sp>
      <p:sp>
        <p:nvSpPr>
          <p:cNvPr id="41" name="Text Box 26"/>
          <p:cNvSpPr txBox="1">
            <a:spLocks noChangeArrowheads="1"/>
          </p:cNvSpPr>
          <p:nvPr/>
        </p:nvSpPr>
        <p:spPr bwMode="auto">
          <a:xfrm>
            <a:off x="1828801" y="2545977"/>
            <a:ext cx="339329" cy="323851"/>
          </a:xfrm>
          <a:prstGeom prst="rect">
            <a:avLst/>
          </a:prstGeom>
          <a:noFill/>
          <a:ln w="9525">
            <a:noFill/>
            <a:miter lim="800000"/>
            <a:headEnd/>
            <a:tailEnd/>
          </a:ln>
        </p:spPr>
        <p:txBody>
          <a:bodyPr lIns="91438" tIns="45719" rIns="91438" bIns="45719">
            <a:spAutoFit/>
          </a:bodyPr>
          <a:lstStyle/>
          <a:p>
            <a:pPr>
              <a:spcBef>
                <a:spcPct val="50000"/>
              </a:spcBef>
            </a:pPr>
            <a:r>
              <a:rPr lang="en-US" sz="1500" dirty="0">
                <a:latin typeface="Calibri" pitchFamily="34" charset="0"/>
              </a:rPr>
              <a:t>Q</a:t>
            </a:r>
          </a:p>
        </p:txBody>
      </p:sp>
      <p:sp>
        <p:nvSpPr>
          <p:cNvPr id="42" name="Text Box 27"/>
          <p:cNvSpPr txBox="1">
            <a:spLocks noChangeArrowheads="1"/>
          </p:cNvSpPr>
          <p:nvPr/>
        </p:nvSpPr>
        <p:spPr bwMode="auto">
          <a:xfrm>
            <a:off x="1865780" y="2944909"/>
            <a:ext cx="559920" cy="276997"/>
          </a:xfrm>
          <a:prstGeom prst="rect">
            <a:avLst/>
          </a:prstGeom>
          <a:noFill/>
          <a:ln w="9525">
            <a:noFill/>
            <a:miter lim="800000"/>
            <a:headEnd/>
            <a:tailEnd/>
          </a:ln>
        </p:spPr>
        <p:txBody>
          <a:bodyPr wrap="square" lIns="91438" tIns="45719" rIns="91438" bIns="45719">
            <a:spAutoFit/>
          </a:bodyPr>
          <a:lstStyle/>
          <a:p>
            <a:pPr>
              <a:spcBef>
                <a:spcPct val="50000"/>
              </a:spcBef>
            </a:pPr>
            <a:r>
              <a:rPr lang="en-US" sz="1200" dirty="0">
                <a:latin typeface="Calibri" pitchFamily="34" charset="0"/>
              </a:rPr>
              <a:t>NSW</a:t>
            </a:r>
          </a:p>
        </p:txBody>
      </p:sp>
      <p:sp>
        <p:nvSpPr>
          <p:cNvPr id="43" name="Text Box 28"/>
          <p:cNvSpPr txBox="1">
            <a:spLocks noChangeArrowheads="1"/>
          </p:cNvSpPr>
          <p:nvPr/>
        </p:nvSpPr>
        <p:spPr bwMode="auto">
          <a:xfrm>
            <a:off x="1865780" y="3200402"/>
            <a:ext cx="559920" cy="323851"/>
          </a:xfrm>
          <a:prstGeom prst="rect">
            <a:avLst/>
          </a:prstGeom>
          <a:noFill/>
          <a:ln w="9525">
            <a:noFill/>
            <a:miter lim="800000"/>
            <a:headEnd/>
            <a:tailEnd/>
          </a:ln>
        </p:spPr>
        <p:txBody>
          <a:bodyPr wrap="square" lIns="91438" tIns="45719" rIns="91438" bIns="45719">
            <a:spAutoFit/>
          </a:bodyPr>
          <a:lstStyle/>
          <a:p>
            <a:pPr>
              <a:spcBef>
                <a:spcPct val="50000"/>
              </a:spcBef>
            </a:pPr>
            <a:r>
              <a:rPr lang="en-US" sz="1500" dirty="0">
                <a:latin typeface="Calibri" pitchFamily="34" charset="0"/>
              </a:rPr>
              <a:t>V</a:t>
            </a:r>
          </a:p>
        </p:txBody>
      </p:sp>
      <p:sp>
        <p:nvSpPr>
          <p:cNvPr id="17" name="TextBox 1"/>
          <p:cNvSpPr txBox="1"/>
          <p:nvPr/>
        </p:nvSpPr>
        <p:spPr>
          <a:xfrm>
            <a:off x="3808893" y="2698377"/>
            <a:ext cx="389951" cy="461665"/>
          </a:xfrm>
          <a:prstGeom prst="rect">
            <a:avLst/>
          </a:prstGeom>
          <a:noFill/>
        </p:spPr>
        <p:txBody>
          <a:bodyPr wrap="none" rtlCol="0">
            <a:spAutoFit/>
          </a:bodyPr>
          <a:lstStyle/>
          <a:p>
            <a:r>
              <a:rPr lang="en-US" sz="2400" b="1" dirty="0"/>
              <a:t>X</a:t>
            </a:r>
          </a:p>
        </p:txBody>
      </p:sp>
    </p:spTree>
    <p:extLst>
      <p:ext uri="{BB962C8B-B14F-4D97-AF65-F5344CB8AC3E}">
        <p14:creationId xmlns:p14="http://schemas.microsoft.com/office/powerpoint/2010/main" val="373288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77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775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2776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36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57" grpId="0" animBg="1"/>
      <p:bldP spid="927760" grpId="0" animBg="1"/>
      <p:bldP spid="927760" grpId="1" animBg="1"/>
      <p:bldP spid="18"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0043" y="2897166"/>
            <a:ext cx="2136885" cy="3209971"/>
          </a:xfrm>
          <a:prstGeom prst="rect">
            <a:avLst/>
          </a:prstGeom>
          <a:noFill/>
        </p:spPr>
      </p:pic>
      <p:sp>
        <p:nvSpPr>
          <p:cNvPr id="35" name="Rectangle 34"/>
          <p:cNvSpPr/>
          <p:nvPr/>
        </p:nvSpPr>
        <p:spPr>
          <a:xfrm>
            <a:off x="3188381" y="2038207"/>
            <a:ext cx="26289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434" name="Rectangle 2"/>
          <p:cNvSpPr>
            <a:spLocks noGrp="1" noChangeArrowheads="1"/>
          </p:cNvSpPr>
          <p:nvPr>
            <p:ph type="title"/>
          </p:nvPr>
        </p:nvSpPr>
        <p:spPr>
          <a:xfrm>
            <a:off x="342900" y="304800"/>
            <a:ext cx="8229600" cy="493737"/>
          </a:xfrm>
        </p:spPr>
        <p:txBody>
          <a:bodyPr>
            <a:normAutofit fontScale="90000"/>
          </a:bodyPr>
          <a:lstStyle/>
          <a:p>
            <a:pPr eaLnBrk="1" hangingPunct="1"/>
            <a:r>
              <a:rPr lang="en-US" dirty="0"/>
              <a:t>树结构的 CSPs</a:t>
            </a:r>
          </a:p>
        </p:txBody>
      </p:sp>
      <p:sp>
        <p:nvSpPr>
          <p:cNvPr id="22531" name="Rectangle 3"/>
          <p:cNvSpPr>
            <a:spLocks noGrp="1" noChangeArrowheads="1"/>
          </p:cNvSpPr>
          <p:nvPr>
            <p:ph idx="1"/>
          </p:nvPr>
        </p:nvSpPr>
        <p:spPr>
          <a:xfrm>
            <a:off x="342900" y="1319134"/>
            <a:ext cx="8229600" cy="5157866"/>
          </a:xfrm>
        </p:spPr>
        <p:txBody>
          <a:bodyPr>
            <a:normAutofit fontScale="77500" lnSpcReduction="20000"/>
          </a:bodyPr>
          <a:lstStyle/>
          <a:p>
            <a:pPr eaLnBrk="1" hangingPunct="1">
              <a:lnSpc>
                <a:spcPct val="110000"/>
              </a:lnSpc>
            </a:pPr>
            <a:r>
              <a:rPr lang="zh-CN" altLang="en-US" sz="2800" dirty="0"/>
              <a:t>树结构的</a:t>
            </a:r>
            <a:r>
              <a:rPr lang="en-US" sz="2800" dirty="0"/>
              <a:t>CSPs</a:t>
            </a:r>
            <a:r>
              <a:rPr lang="zh-CN" altLang="en-US" sz="2800" dirty="0"/>
              <a:t>的求解算法：</a:t>
            </a:r>
            <a:endParaRPr lang="en-US" sz="2800" dirty="0"/>
          </a:p>
          <a:p>
            <a:pPr lvl="1">
              <a:lnSpc>
                <a:spcPct val="110000"/>
              </a:lnSpc>
            </a:pPr>
            <a:r>
              <a:rPr lang="zh-CN" altLang="en-US" sz="2400" dirty="0"/>
              <a:t>排序</a:t>
            </a:r>
            <a:r>
              <a:rPr lang="en-US" sz="2400" dirty="0"/>
              <a:t>: </a:t>
            </a:r>
            <a:r>
              <a:rPr lang="zh-CN" altLang="en-US" sz="2400" dirty="0"/>
              <a:t>选一个根节点</a:t>
            </a:r>
            <a:r>
              <a:rPr lang="en-US" sz="2400" dirty="0"/>
              <a:t>, </a:t>
            </a:r>
            <a:r>
              <a:rPr lang="zh-CN" altLang="en-US" sz="2400" dirty="0"/>
              <a:t>把变量线性排序，使得父节点排在子节点之前</a:t>
            </a:r>
            <a:endParaRPr lang="en-US" sz="2400" dirty="0"/>
          </a:p>
          <a:p>
            <a:pPr eaLnBrk="1" hangingPunct="1">
              <a:lnSpc>
                <a:spcPct val="80000"/>
              </a:lnSpc>
            </a:pPr>
            <a:endParaRPr lang="en-US" sz="2800" dirty="0"/>
          </a:p>
          <a:p>
            <a:pPr eaLnBrk="1" hangingPunct="1">
              <a:lnSpc>
                <a:spcPct val="80000"/>
              </a:lnSpc>
            </a:pPr>
            <a:endParaRPr lang="en-US" sz="2800" dirty="0"/>
          </a:p>
          <a:p>
            <a:pPr eaLnBrk="1" hangingPunct="1">
              <a:lnSpc>
                <a:spcPct val="80000"/>
              </a:lnSpc>
            </a:pPr>
            <a:endParaRPr lang="en-US" sz="2800" dirty="0"/>
          </a:p>
          <a:p>
            <a:pPr eaLnBrk="1" hangingPunct="1">
              <a:lnSpc>
                <a:spcPct val="80000"/>
              </a:lnSpc>
            </a:pPr>
            <a:endParaRPr lang="en-US" sz="2800" dirty="0"/>
          </a:p>
          <a:p>
            <a:pPr eaLnBrk="1" hangingPunct="1">
              <a:lnSpc>
                <a:spcPct val="80000"/>
              </a:lnSpc>
            </a:pPr>
            <a:endParaRPr lang="en-US" sz="2800" dirty="0"/>
          </a:p>
          <a:p>
            <a:pPr eaLnBrk="1" hangingPunct="1">
              <a:lnSpc>
                <a:spcPct val="80000"/>
              </a:lnSpc>
            </a:pPr>
            <a:endParaRPr lang="en-US" sz="2800" dirty="0"/>
          </a:p>
          <a:p>
            <a:pPr lvl="1">
              <a:lnSpc>
                <a:spcPct val="110000"/>
              </a:lnSpc>
            </a:pPr>
            <a:endParaRPr lang="en-US" sz="2400" dirty="0"/>
          </a:p>
          <a:p>
            <a:pPr lvl="1">
              <a:lnSpc>
                <a:spcPct val="110000"/>
              </a:lnSpc>
            </a:pPr>
            <a:r>
              <a:rPr lang="en-US" sz="2400" dirty="0"/>
              <a:t>从后向前</a:t>
            </a:r>
            <a:r>
              <a:rPr lang="zh-CN" altLang="en-US" sz="2400" dirty="0"/>
              <a:t>检查一致性</a:t>
            </a:r>
            <a:r>
              <a:rPr lang="en-US" sz="2400" dirty="0"/>
              <a:t>: For </a:t>
            </a:r>
            <a:r>
              <a:rPr lang="en-US" sz="2400" dirty="0" err="1"/>
              <a:t>i</a:t>
            </a:r>
            <a:r>
              <a:rPr lang="en-US" sz="2400" dirty="0"/>
              <a:t> = n : 2, </a:t>
            </a:r>
            <a:r>
              <a:rPr lang="zh-CN" altLang="en-US" sz="2400" dirty="0"/>
              <a:t>执行：</a:t>
            </a:r>
            <a:r>
              <a:rPr lang="en-US" sz="2400" dirty="0"/>
              <a:t> </a:t>
            </a:r>
            <a:r>
              <a:rPr lang="zh-CN" altLang="en-US" sz="2400" dirty="0"/>
              <a:t>在父节点删除有可能会导致不一   致的值    </a:t>
            </a:r>
            <a:r>
              <a:rPr lang="en-US" sz="2400" dirty="0"/>
              <a:t>(</a:t>
            </a:r>
            <a:r>
              <a:rPr lang="zh-CN" altLang="en-US" sz="2400" dirty="0"/>
              <a:t>父节点</a:t>
            </a:r>
            <a:r>
              <a:rPr lang="en-US" sz="2400" dirty="0"/>
              <a:t>(X</a:t>
            </a:r>
            <a:r>
              <a:rPr lang="en-US" sz="2400" baseline="-25000" dirty="0"/>
              <a:t>i</a:t>
            </a:r>
            <a:r>
              <a:rPr lang="en-US" sz="2400" dirty="0"/>
              <a:t>),X</a:t>
            </a:r>
            <a:r>
              <a:rPr lang="en-US" sz="2400" baseline="-25000" dirty="0"/>
              <a:t>i</a:t>
            </a:r>
            <a:r>
              <a:rPr lang="en-US" sz="2400" dirty="0"/>
              <a:t>)</a:t>
            </a:r>
          </a:p>
          <a:p>
            <a:pPr lvl="1">
              <a:lnSpc>
                <a:spcPct val="110000"/>
              </a:lnSpc>
            </a:pPr>
            <a:r>
              <a:rPr lang="zh-CN" altLang="en-US" sz="2400" dirty="0"/>
              <a:t>从前向后赋值</a:t>
            </a:r>
            <a:r>
              <a:rPr lang="en-US" sz="2400" dirty="0"/>
              <a:t>: For </a:t>
            </a:r>
            <a:r>
              <a:rPr lang="en-US" sz="2400" dirty="0" err="1"/>
              <a:t>i</a:t>
            </a:r>
            <a:r>
              <a:rPr lang="en-US" sz="2400" dirty="0"/>
              <a:t> = 1 : n, </a:t>
            </a:r>
            <a:r>
              <a:rPr lang="zh-CN" altLang="en-US" sz="2400" dirty="0"/>
              <a:t>赋值</a:t>
            </a:r>
            <a:r>
              <a:rPr lang="en-US" sz="2400" dirty="0"/>
              <a:t> X</a:t>
            </a:r>
            <a:r>
              <a:rPr lang="en-US" sz="2400" baseline="-25000" dirty="0"/>
              <a:t>i</a:t>
            </a:r>
            <a:r>
              <a:rPr lang="en-US" sz="2400" dirty="0"/>
              <a:t> </a:t>
            </a:r>
            <a:r>
              <a:rPr lang="zh-CN" altLang="en-US" sz="2400" dirty="0"/>
              <a:t>和父节点</a:t>
            </a:r>
            <a:r>
              <a:rPr lang="en-US" sz="2400" dirty="0"/>
              <a:t> Parent(X</a:t>
            </a:r>
            <a:r>
              <a:rPr lang="en-US" sz="2400" baseline="-25000" dirty="0"/>
              <a:t>i</a:t>
            </a:r>
            <a:r>
              <a:rPr lang="en-US" sz="2400" dirty="0"/>
              <a:t>)</a:t>
            </a:r>
            <a:r>
              <a:rPr lang="zh-CN" altLang="en-US" sz="2400" dirty="0"/>
              <a:t> 相一致的值</a:t>
            </a:r>
            <a:endParaRPr lang="en-US" sz="2400" dirty="0"/>
          </a:p>
          <a:p>
            <a:pPr eaLnBrk="1" hangingPunct="1">
              <a:lnSpc>
                <a:spcPct val="110000"/>
              </a:lnSpc>
            </a:pPr>
            <a:endParaRPr lang="en-US" sz="1200" dirty="0"/>
          </a:p>
          <a:p>
            <a:pPr eaLnBrk="1" hangingPunct="1">
              <a:lnSpc>
                <a:spcPct val="110000"/>
              </a:lnSpc>
            </a:pPr>
            <a:r>
              <a:rPr lang="zh-CN" altLang="en-US" sz="2800" dirty="0"/>
              <a:t>运行时间</a:t>
            </a:r>
            <a:r>
              <a:rPr lang="en-US" sz="2800" dirty="0"/>
              <a:t>: O(n d</a:t>
            </a:r>
            <a:r>
              <a:rPr lang="en-US" sz="2800" baseline="30000" dirty="0"/>
              <a:t>2</a:t>
            </a:r>
            <a:r>
              <a:rPr lang="en-US" sz="2800" dirty="0"/>
              <a:t>)  </a:t>
            </a:r>
          </a:p>
        </p:txBody>
      </p:sp>
      <p:pic>
        <p:nvPicPr>
          <p:cNvPr id="18436" name="Picture 4"/>
          <p:cNvPicPr>
            <a:picLocks noChangeAspect="1" noChangeArrowheads="1"/>
          </p:cNvPicPr>
          <p:nvPr/>
        </p:nvPicPr>
        <p:blipFill>
          <a:blip r:embed="rId4" cstate="print"/>
          <a:srcRect/>
          <a:stretch>
            <a:fillRect/>
          </a:stretch>
        </p:blipFill>
        <p:spPr bwMode="auto">
          <a:xfrm>
            <a:off x="4361260" y="2286001"/>
            <a:ext cx="4039791" cy="1101725"/>
          </a:xfrm>
          <a:prstGeom prst="rect">
            <a:avLst/>
          </a:prstGeom>
          <a:noFill/>
          <a:ln w="9525">
            <a:noFill/>
            <a:miter lim="800000"/>
            <a:headEnd/>
            <a:tailEnd/>
          </a:ln>
        </p:spPr>
      </p:pic>
      <p:pic>
        <p:nvPicPr>
          <p:cNvPr id="18437" name="Picture 5"/>
          <p:cNvPicPr>
            <a:picLocks noChangeAspect="1" noChangeArrowheads="1"/>
          </p:cNvPicPr>
          <p:nvPr/>
        </p:nvPicPr>
        <p:blipFill>
          <a:blip r:embed="rId5" cstate="print"/>
          <a:srcRect/>
          <a:stretch>
            <a:fillRect/>
          </a:stretch>
        </p:blipFill>
        <p:spPr bwMode="auto">
          <a:xfrm>
            <a:off x="742951" y="2473326"/>
            <a:ext cx="1908572" cy="1463675"/>
          </a:xfrm>
          <a:prstGeom prst="rect">
            <a:avLst/>
          </a:prstGeom>
          <a:noFill/>
          <a:ln w="9525">
            <a:noFill/>
            <a:miter lim="800000"/>
            <a:headEnd/>
            <a:tailEnd/>
          </a:ln>
        </p:spPr>
      </p:pic>
      <p:sp>
        <p:nvSpPr>
          <p:cNvPr id="22534" name="Rectangle 6"/>
          <p:cNvSpPr>
            <a:spLocks noChangeArrowheads="1"/>
          </p:cNvSpPr>
          <p:nvPr/>
        </p:nvSpPr>
        <p:spPr bwMode="auto">
          <a:xfrm>
            <a:off x="4589858" y="3387724"/>
            <a:ext cx="171450" cy="228600"/>
          </a:xfrm>
          <a:prstGeom prst="rect">
            <a:avLst/>
          </a:prstGeom>
          <a:solidFill>
            <a:srgbClr val="FF3300"/>
          </a:solidFill>
          <a:ln w="9525">
            <a:solidFill>
              <a:schemeClr val="tx1"/>
            </a:solidFill>
            <a:miter lim="800000"/>
            <a:headEnd/>
            <a:tailEnd/>
          </a:ln>
        </p:spPr>
        <p:txBody>
          <a:bodyPr wrap="none" lIns="91436" tIns="45718" rIns="91436" bIns="45718" anchor="ctr"/>
          <a:lstStyle/>
          <a:p>
            <a:endParaRPr lang="en-US"/>
          </a:p>
        </p:txBody>
      </p:sp>
      <p:sp>
        <p:nvSpPr>
          <p:cNvPr id="22535" name="Rectangle 10"/>
          <p:cNvSpPr>
            <a:spLocks noChangeArrowheads="1"/>
          </p:cNvSpPr>
          <p:nvPr/>
        </p:nvSpPr>
        <p:spPr bwMode="auto">
          <a:xfrm>
            <a:off x="5275658" y="3692524"/>
            <a:ext cx="171450" cy="228600"/>
          </a:xfrm>
          <a:prstGeom prst="rect">
            <a:avLst/>
          </a:prstGeom>
          <a:solidFill>
            <a:srgbClr val="33CC33"/>
          </a:solidFill>
          <a:ln w="9525">
            <a:solidFill>
              <a:schemeClr val="tx1"/>
            </a:solidFill>
            <a:miter lim="800000"/>
            <a:headEnd/>
            <a:tailEnd/>
          </a:ln>
        </p:spPr>
        <p:txBody>
          <a:bodyPr wrap="none" lIns="91436" tIns="45718" rIns="91436" bIns="45718" anchor="ctr"/>
          <a:lstStyle/>
          <a:p>
            <a:endParaRPr lang="en-US"/>
          </a:p>
        </p:txBody>
      </p:sp>
      <p:sp>
        <p:nvSpPr>
          <p:cNvPr id="22536" name="Rectangle 11"/>
          <p:cNvSpPr>
            <a:spLocks noChangeArrowheads="1"/>
          </p:cNvSpPr>
          <p:nvPr/>
        </p:nvSpPr>
        <p:spPr bwMode="auto">
          <a:xfrm>
            <a:off x="5275658" y="3997324"/>
            <a:ext cx="171450" cy="228600"/>
          </a:xfrm>
          <a:prstGeom prst="rect">
            <a:avLst/>
          </a:prstGeom>
          <a:solidFill>
            <a:srgbClr val="3333FF"/>
          </a:solidFill>
          <a:ln w="9525">
            <a:solidFill>
              <a:schemeClr val="tx1"/>
            </a:solidFill>
            <a:miter lim="800000"/>
            <a:headEnd/>
            <a:tailEnd/>
          </a:ln>
        </p:spPr>
        <p:txBody>
          <a:bodyPr wrap="none" lIns="91436" tIns="45718" rIns="91436" bIns="45718" anchor="ctr"/>
          <a:lstStyle/>
          <a:p>
            <a:endParaRPr lang="en-US"/>
          </a:p>
        </p:txBody>
      </p:sp>
      <p:sp>
        <p:nvSpPr>
          <p:cNvPr id="22537" name="Rectangle 13"/>
          <p:cNvSpPr>
            <a:spLocks noChangeArrowheads="1"/>
          </p:cNvSpPr>
          <p:nvPr/>
        </p:nvSpPr>
        <p:spPr bwMode="auto">
          <a:xfrm>
            <a:off x="5961458" y="3692524"/>
            <a:ext cx="171450" cy="228600"/>
          </a:xfrm>
          <a:prstGeom prst="rect">
            <a:avLst/>
          </a:prstGeom>
          <a:solidFill>
            <a:srgbClr val="33CC33"/>
          </a:solidFill>
          <a:ln w="9525">
            <a:solidFill>
              <a:schemeClr val="tx1"/>
            </a:solidFill>
            <a:miter lim="800000"/>
            <a:headEnd/>
            <a:tailEnd/>
          </a:ln>
        </p:spPr>
        <p:txBody>
          <a:bodyPr wrap="none" lIns="91436" tIns="45718" rIns="91436" bIns="45718" anchor="ctr"/>
          <a:lstStyle/>
          <a:p>
            <a:endParaRPr lang="en-US"/>
          </a:p>
        </p:txBody>
      </p:sp>
      <p:sp>
        <p:nvSpPr>
          <p:cNvPr id="22538" name="Rectangle 15"/>
          <p:cNvSpPr>
            <a:spLocks noChangeArrowheads="1"/>
          </p:cNvSpPr>
          <p:nvPr/>
        </p:nvSpPr>
        <p:spPr bwMode="auto">
          <a:xfrm>
            <a:off x="6647258" y="3387724"/>
            <a:ext cx="171450" cy="228600"/>
          </a:xfrm>
          <a:prstGeom prst="rect">
            <a:avLst/>
          </a:prstGeom>
          <a:solidFill>
            <a:srgbClr val="FF3300"/>
          </a:solidFill>
          <a:ln w="9525">
            <a:solidFill>
              <a:schemeClr val="tx1"/>
            </a:solidFill>
            <a:miter lim="800000"/>
            <a:headEnd/>
            <a:tailEnd/>
          </a:ln>
        </p:spPr>
        <p:txBody>
          <a:bodyPr wrap="none" lIns="91436" tIns="45718" rIns="91436" bIns="45718" anchor="ctr"/>
          <a:lstStyle/>
          <a:p>
            <a:endParaRPr lang="en-US"/>
          </a:p>
        </p:txBody>
      </p:sp>
      <p:sp>
        <p:nvSpPr>
          <p:cNvPr id="22539" name="Rectangle 16"/>
          <p:cNvSpPr>
            <a:spLocks noChangeArrowheads="1"/>
          </p:cNvSpPr>
          <p:nvPr/>
        </p:nvSpPr>
        <p:spPr bwMode="auto">
          <a:xfrm>
            <a:off x="6647258" y="3692524"/>
            <a:ext cx="171450" cy="228600"/>
          </a:xfrm>
          <a:prstGeom prst="rect">
            <a:avLst/>
          </a:prstGeom>
          <a:solidFill>
            <a:srgbClr val="33CC33"/>
          </a:solidFill>
          <a:ln w="9525">
            <a:solidFill>
              <a:schemeClr val="tx1"/>
            </a:solidFill>
            <a:miter lim="800000"/>
            <a:headEnd/>
            <a:tailEnd/>
          </a:ln>
        </p:spPr>
        <p:txBody>
          <a:bodyPr wrap="none" lIns="91436" tIns="45718" rIns="91436" bIns="45718" anchor="ctr"/>
          <a:lstStyle/>
          <a:p>
            <a:endParaRPr lang="en-US"/>
          </a:p>
        </p:txBody>
      </p:sp>
      <p:sp>
        <p:nvSpPr>
          <p:cNvPr id="22540" name="Rectangle 17"/>
          <p:cNvSpPr>
            <a:spLocks noChangeArrowheads="1"/>
          </p:cNvSpPr>
          <p:nvPr/>
        </p:nvSpPr>
        <p:spPr bwMode="auto">
          <a:xfrm>
            <a:off x="6647258" y="3997324"/>
            <a:ext cx="171450" cy="228600"/>
          </a:xfrm>
          <a:prstGeom prst="rect">
            <a:avLst/>
          </a:prstGeom>
          <a:solidFill>
            <a:srgbClr val="3333FF"/>
          </a:solidFill>
          <a:ln w="9525">
            <a:solidFill>
              <a:schemeClr val="tx1"/>
            </a:solidFill>
            <a:miter lim="800000"/>
            <a:headEnd/>
            <a:tailEnd/>
          </a:ln>
        </p:spPr>
        <p:txBody>
          <a:bodyPr wrap="none" lIns="91436" tIns="45718" rIns="91436" bIns="45718" anchor="ctr"/>
          <a:lstStyle/>
          <a:p>
            <a:endParaRPr lang="en-US"/>
          </a:p>
        </p:txBody>
      </p:sp>
      <p:sp>
        <p:nvSpPr>
          <p:cNvPr id="22541" name="Rectangle 19"/>
          <p:cNvSpPr>
            <a:spLocks noChangeArrowheads="1"/>
          </p:cNvSpPr>
          <p:nvPr/>
        </p:nvSpPr>
        <p:spPr bwMode="auto">
          <a:xfrm>
            <a:off x="7333058" y="3692524"/>
            <a:ext cx="171450" cy="228600"/>
          </a:xfrm>
          <a:prstGeom prst="rect">
            <a:avLst/>
          </a:prstGeom>
          <a:solidFill>
            <a:srgbClr val="33CC33"/>
          </a:solidFill>
          <a:ln w="9525">
            <a:solidFill>
              <a:schemeClr val="tx1"/>
            </a:solidFill>
            <a:miter lim="800000"/>
            <a:headEnd/>
            <a:tailEnd/>
          </a:ln>
        </p:spPr>
        <p:txBody>
          <a:bodyPr wrap="none" lIns="91436" tIns="45718" rIns="91436" bIns="45718" anchor="ctr"/>
          <a:lstStyle/>
          <a:p>
            <a:endParaRPr lang="en-US"/>
          </a:p>
        </p:txBody>
      </p:sp>
      <p:sp>
        <p:nvSpPr>
          <p:cNvPr id="22542" name="Rectangle 20"/>
          <p:cNvSpPr>
            <a:spLocks noChangeArrowheads="1"/>
          </p:cNvSpPr>
          <p:nvPr/>
        </p:nvSpPr>
        <p:spPr bwMode="auto">
          <a:xfrm>
            <a:off x="7333058" y="3997324"/>
            <a:ext cx="171450" cy="228600"/>
          </a:xfrm>
          <a:prstGeom prst="rect">
            <a:avLst/>
          </a:prstGeom>
          <a:solidFill>
            <a:srgbClr val="3333FF"/>
          </a:solidFill>
          <a:ln w="9525">
            <a:solidFill>
              <a:schemeClr val="tx1"/>
            </a:solidFill>
            <a:miter lim="800000"/>
            <a:headEnd/>
            <a:tailEnd/>
          </a:ln>
        </p:spPr>
        <p:txBody>
          <a:bodyPr wrap="none" lIns="91436" tIns="45718" rIns="91436" bIns="45718" anchor="ctr"/>
          <a:lstStyle/>
          <a:p>
            <a:endParaRPr lang="en-US"/>
          </a:p>
        </p:txBody>
      </p:sp>
      <p:sp>
        <p:nvSpPr>
          <p:cNvPr id="22543" name="Rectangle 23"/>
          <p:cNvSpPr>
            <a:spLocks noChangeArrowheads="1"/>
          </p:cNvSpPr>
          <p:nvPr/>
        </p:nvSpPr>
        <p:spPr bwMode="auto">
          <a:xfrm>
            <a:off x="8018858" y="3997324"/>
            <a:ext cx="171450" cy="228600"/>
          </a:xfrm>
          <a:prstGeom prst="rect">
            <a:avLst/>
          </a:prstGeom>
          <a:solidFill>
            <a:srgbClr val="3333FF"/>
          </a:solidFill>
          <a:ln w="9525">
            <a:solidFill>
              <a:schemeClr val="tx1"/>
            </a:solidFill>
            <a:miter lim="800000"/>
            <a:headEnd/>
            <a:tailEnd/>
          </a:ln>
        </p:spPr>
        <p:txBody>
          <a:bodyPr wrap="none" lIns="91436" tIns="45718" rIns="91436" bIns="45718" anchor="ctr"/>
          <a:lstStyle/>
          <a:p>
            <a:endParaRPr lang="en-US"/>
          </a:p>
        </p:txBody>
      </p:sp>
      <p:sp>
        <p:nvSpPr>
          <p:cNvPr id="22544" name="Rectangle 24"/>
          <p:cNvSpPr>
            <a:spLocks noChangeArrowheads="1"/>
          </p:cNvSpPr>
          <p:nvPr/>
        </p:nvSpPr>
        <p:spPr bwMode="auto">
          <a:xfrm>
            <a:off x="4589858" y="3997324"/>
            <a:ext cx="171450" cy="228600"/>
          </a:xfrm>
          <a:prstGeom prst="rect">
            <a:avLst/>
          </a:prstGeom>
          <a:solidFill>
            <a:srgbClr val="3333FF"/>
          </a:solidFill>
          <a:ln w="9525">
            <a:solidFill>
              <a:schemeClr val="tx1"/>
            </a:solidFill>
            <a:miter lim="800000"/>
            <a:headEnd/>
            <a:tailEnd/>
          </a:ln>
        </p:spPr>
        <p:txBody>
          <a:bodyPr wrap="none" lIns="91436" tIns="45718" rIns="91436" bIns="45718" anchor="ctr"/>
          <a:lstStyle/>
          <a:p>
            <a:endParaRPr lang="en-US"/>
          </a:p>
        </p:txBody>
      </p:sp>
      <p:grpSp>
        <p:nvGrpSpPr>
          <p:cNvPr id="2" name="Group 29"/>
          <p:cNvGrpSpPr>
            <a:grpSpLocks/>
          </p:cNvGrpSpPr>
          <p:nvPr/>
        </p:nvGrpSpPr>
        <p:grpSpPr bwMode="auto">
          <a:xfrm>
            <a:off x="879872" y="3022599"/>
            <a:ext cx="1657350" cy="1004888"/>
            <a:chOff x="6553200" y="1981200"/>
            <a:chExt cx="2209800" cy="1004637"/>
          </a:xfrm>
        </p:grpSpPr>
        <p:sp>
          <p:nvSpPr>
            <p:cNvPr id="18451" name="Rectangle 6"/>
            <p:cNvSpPr>
              <a:spLocks noChangeArrowheads="1"/>
            </p:cNvSpPr>
            <p:nvPr/>
          </p:nvSpPr>
          <p:spPr bwMode="auto">
            <a:xfrm>
              <a:off x="6553200" y="1981200"/>
              <a:ext cx="90237" cy="90237"/>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8452" name="Rectangle 24"/>
            <p:cNvSpPr>
              <a:spLocks noChangeArrowheads="1"/>
            </p:cNvSpPr>
            <p:nvPr/>
          </p:nvSpPr>
          <p:spPr bwMode="auto">
            <a:xfrm>
              <a:off x="6643437" y="1981200"/>
              <a:ext cx="90237" cy="90237"/>
            </a:xfrm>
            <a:prstGeom prst="rect">
              <a:avLst/>
            </a:prstGeom>
            <a:solidFill>
              <a:srgbClr val="3333FF"/>
            </a:solidFill>
            <a:ln w="9525">
              <a:solidFill>
                <a:schemeClr val="tx1"/>
              </a:solidFill>
              <a:miter lim="800000"/>
              <a:headEnd/>
              <a:tailEnd/>
            </a:ln>
          </p:spPr>
          <p:txBody>
            <a:bodyPr wrap="none" anchor="ctr"/>
            <a:lstStyle/>
            <a:p>
              <a:endParaRPr lang="en-US"/>
            </a:p>
          </p:txBody>
        </p:sp>
        <p:sp>
          <p:nvSpPr>
            <p:cNvPr id="18453" name="Rectangle 10"/>
            <p:cNvSpPr>
              <a:spLocks noChangeArrowheads="1"/>
            </p:cNvSpPr>
            <p:nvPr/>
          </p:nvSpPr>
          <p:spPr bwMode="auto">
            <a:xfrm>
              <a:off x="8672763" y="1981200"/>
              <a:ext cx="90237" cy="90237"/>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18454" name="Rectangle 11"/>
            <p:cNvSpPr>
              <a:spLocks noChangeArrowheads="1"/>
            </p:cNvSpPr>
            <p:nvPr/>
          </p:nvSpPr>
          <p:spPr bwMode="auto">
            <a:xfrm>
              <a:off x="8582526" y="1981200"/>
              <a:ext cx="90237" cy="90237"/>
            </a:xfrm>
            <a:prstGeom prst="rect">
              <a:avLst/>
            </a:prstGeom>
            <a:solidFill>
              <a:srgbClr val="3333FF"/>
            </a:solidFill>
            <a:ln w="9525">
              <a:solidFill>
                <a:schemeClr val="tx1"/>
              </a:solidFill>
              <a:miter lim="800000"/>
              <a:headEnd/>
              <a:tailEnd/>
            </a:ln>
          </p:spPr>
          <p:txBody>
            <a:bodyPr wrap="none" anchor="ctr"/>
            <a:lstStyle/>
            <a:p>
              <a:endParaRPr lang="en-US"/>
            </a:p>
          </p:txBody>
        </p:sp>
        <p:sp>
          <p:nvSpPr>
            <p:cNvPr id="18455" name="Rectangle 13"/>
            <p:cNvSpPr>
              <a:spLocks noChangeArrowheads="1"/>
            </p:cNvSpPr>
            <p:nvPr/>
          </p:nvSpPr>
          <p:spPr bwMode="auto">
            <a:xfrm>
              <a:off x="6553200" y="2895600"/>
              <a:ext cx="90237" cy="90237"/>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18456" name="Rectangle 15"/>
            <p:cNvSpPr>
              <a:spLocks noChangeArrowheads="1"/>
            </p:cNvSpPr>
            <p:nvPr/>
          </p:nvSpPr>
          <p:spPr bwMode="auto">
            <a:xfrm>
              <a:off x="7882690" y="2424363"/>
              <a:ext cx="90237" cy="90237"/>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8457" name="Rectangle 16"/>
            <p:cNvSpPr>
              <a:spLocks noChangeArrowheads="1"/>
            </p:cNvSpPr>
            <p:nvPr/>
          </p:nvSpPr>
          <p:spPr bwMode="auto">
            <a:xfrm>
              <a:off x="7972927" y="2424363"/>
              <a:ext cx="90237" cy="90237"/>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18458" name="Rectangle 17"/>
            <p:cNvSpPr>
              <a:spLocks noChangeArrowheads="1"/>
            </p:cNvSpPr>
            <p:nvPr/>
          </p:nvSpPr>
          <p:spPr bwMode="auto">
            <a:xfrm>
              <a:off x="8063163" y="2424363"/>
              <a:ext cx="90237" cy="90237"/>
            </a:xfrm>
            <a:prstGeom prst="rect">
              <a:avLst/>
            </a:prstGeom>
            <a:solidFill>
              <a:srgbClr val="3333FF"/>
            </a:solidFill>
            <a:ln w="9525">
              <a:solidFill>
                <a:schemeClr val="tx1"/>
              </a:solidFill>
              <a:miter lim="800000"/>
              <a:headEnd/>
              <a:tailEnd/>
            </a:ln>
          </p:spPr>
          <p:txBody>
            <a:bodyPr wrap="none" anchor="ctr"/>
            <a:lstStyle/>
            <a:p>
              <a:endParaRPr lang="en-US"/>
            </a:p>
          </p:txBody>
        </p:sp>
        <p:sp>
          <p:nvSpPr>
            <p:cNvPr id="18459" name="Rectangle 19"/>
            <p:cNvSpPr>
              <a:spLocks noChangeArrowheads="1"/>
            </p:cNvSpPr>
            <p:nvPr/>
          </p:nvSpPr>
          <p:spPr bwMode="auto">
            <a:xfrm>
              <a:off x="7148763" y="2424363"/>
              <a:ext cx="90237" cy="90237"/>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18460" name="Rectangle 20"/>
            <p:cNvSpPr>
              <a:spLocks noChangeArrowheads="1"/>
            </p:cNvSpPr>
            <p:nvPr/>
          </p:nvSpPr>
          <p:spPr bwMode="auto">
            <a:xfrm>
              <a:off x="7239000" y="2424363"/>
              <a:ext cx="90237" cy="90237"/>
            </a:xfrm>
            <a:prstGeom prst="rect">
              <a:avLst/>
            </a:prstGeom>
            <a:solidFill>
              <a:srgbClr val="3333FF"/>
            </a:solidFill>
            <a:ln w="9525">
              <a:solidFill>
                <a:schemeClr val="tx1"/>
              </a:solidFill>
              <a:miter lim="800000"/>
              <a:headEnd/>
              <a:tailEnd/>
            </a:ln>
          </p:spPr>
          <p:txBody>
            <a:bodyPr wrap="none" anchor="ctr"/>
            <a:lstStyle/>
            <a:p>
              <a:endParaRPr lang="en-US"/>
            </a:p>
          </p:txBody>
        </p:sp>
        <p:sp>
          <p:nvSpPr>
            <p:cNvPr id="18461" name="Rectangle 23"/>
            <p:cNvSpPr>
              <a:spLocks noChangeArrowheads="1"/>
            </p:cNvSpPr>
            <p:nvPr/>
          </p:nvSpPr>
          <p:spPr bwMode="auto">
            <a:xfrm>
              <a:off x="8610600" y="2895600"/>
              <a:ext cx="90237" cy="90237"/>
            </a:xfrm>
            <a:prstGeom prst="rect">
              <a:avLst/>
            </a:prstGeom>
            <a:solidFill>
              <a:srgbClr val="3333FF"/>
            </a:solidFill>
            <a:ln w="9525">
              <a:solidFill>
                <a:schemeClr val="tx1"/>
              </a:solidFill>
              <a:miter lim="800000"/>
              <a:headEnd/>
              <a:tailEnd/>
            </a:ln>
          </p:spPr>
          <p:txBody>
            <a:bodyPr wrap="none" anchor="ctr"/>
            <a:lstStyle/>
            <a:p>
              <a:endParaRPr lang="en-US"/>
            </a:p>
          </p:txBody>
        </p:sp>
      </p:gr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062" y="5746985"/>
            <a:ext cx="2004198" cy="1116843"/>
          </a:xfrm>
          <a:prstGeom prst="rect">
            <a:avLst/>
          </a:prstGeom>
          <a:noFill/>
        </p:spPr>
      </p:pic>
      <p:sp>
        <p:nvSpPr>
          <p:cNvPr id="31" name="Right Arrow 30"/>
          <p:cNvSpPr/>
          <p:nvPr/>
        </p:nvSpPr>
        <p:spPr>
          <a:xfrm>
            <a:off x="3143250" y="2778124"/>
            <a:ext cx="742950" cy="1066800"/>
          </a:xfrm>
          <a:prstGeom prst="rightArrow">
            <a:avLst/>
          </a:prstGeom>
          <a:solidFill>
            <a:srgbClr val="6699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3" name="TextBox 32"/>
          <p:cNvSpPr txBox="1"/>
          <p:nvPr/>
        </p:nvSpPr>
        <p:spPr>
          <a:xfrm>
            <a:off x="6572934" y="3940975"/>
            <a:ext cx="389951" cy="461665"/>
          </a:xfrm>
          <a:prstGeom prst="rect">
            <a:avLst/>
          </a:prstGeom>
          <a:noFill/>
        </p:spPr>
        <p:txBody>
          <a:bodyPr wrap="none" rtlCol="0">
            <a:spAutoFit/>
          </a:bodyPr>
          <a:lstStyle/>
          <a:p>
            <a:r>
              <a:rPr lang="en-US" sz="2400" b="1" dirty="0"/>
              <a:t>X</a:t>
            </a:r>
          </a:p>
        </p:txBody>
      </p:sp>
      <p:sp>
        <p:nvSpPr>
          <p:cNvPr id="36" name="TextBox 32"/>
          <p:cNvSpPr txBox="1"/>
          <p:nvPr/>
        </p:nvSpPr>
        <p:spPr>
          <a:xfrm>
            <a:off x="5218982" y="3616324"/>
            <a:ext cx="389951" cy="461665"/>
          </a:xfrm>
          <a:prstGeom prst="rect">
            <a:avLst/>
          </a:prstGeom>
          <a:noFill/>
        </p:spPr>
        <p:txBody>
          <a:bodyPr wrap="none" rtlCol="0">
            <a:spAutoFit/>
          </a:bodyPr>
          <a:lstStyle/>
          <a:p>
            <a:r>
              <a:rPr lang="en-US" sz="2400" b="1" dirty="0"/>
              <a:t>X</a:t>
            </a:r>
          </a:p>
        </p:txBody>
      </p:sp>
      <p:sp>
        <p:nvSpPr>
          <p:cNvPr id="37" name="TextBox 32"/>
          <p:cNvSpPr txBox="1"/>
          <p:nvPr/>
        </p:nvSpPr>
        <p:spPr>
          <a:xfrm>
            <a:off x="4523886" y="3876049"/>
            <a:ext cx="389951" cy="461665"/>
          </a:xfrm>
          <a:prstGeom prst="rect">
            <a:avLst/>
          </a:prstGeom>
          <a:noFill/>
        </p:spPr>
        <p:txBody>
          <a:bodyPr wrap="none" rtlCol="0">
            <a:spAutoFit/>
          </a:bodyPr>
          <a:lstStyle/>
          <a:p>
            <a:r>
              <a:rPr lang="en-US" sz="2400" b="1" dirty="0"/>
              <a:t>X</a:t>
            </a:r>
          </a:p>
        </p:txBody>
      </p:sp>
    </p:spTree>
    <p:extLst>
      <p:ext uri="{BB962C8B-B14F-4D97-AF65-F5344CB8AC3E}">
        <p14:creationId xmlns:p14="http://schemas.microsoft.com/office/powerpoint/2010/main" val="102869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5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5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5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5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5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5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5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5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5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531">
                                            <p:txEl>
                                              <p:pRg st="9" end="9"/>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531">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53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2534" grpId="0" animBg="1"/>
      <p:bldP spid="22535" grpId="0" animBg="1"/>
      <p:bldP spid="22536" grpId="0" animBg="1"/>
      <p:bldP spid="22537" grpId="0" animBg="1"/>
      <p:bldP spid="22538" grpId="0" animBg="1"/>
      <p:bldP spid="22539" grpId="0" animBg="1"/>
      <p:bldP spid="22540" grpId="0" animBg="1"/>
      <p:bldP spid="22541" grpId="0" animBg="1"/>
      <p:bldP spid="22542" grpId="0" animBg="1"/>
      <p:bldP spid="22543" grpId="0" animBg="1"/>
      <p:bldP spid="22544" grpId="0" animBg="1"/>
      <p:bldP spid="31" grpId="0" animBg="1"/>
      <p:bldP spid="33" grpId="0"/>
      <p:bldP spid="36" grpId="0"/>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17500" y="254000"/>
            <a:ext cx="8229600" cy="990600"/>
          </a:xfrm>
        </p:spPr>
        <p:txBody>
          <a:bodyPr/>
          <a:lstStyle/>
          <a:p>
            <a:pPr eaLnBrk="1" hangingPunct="1"/>
            <a:r>
              <a:rPr lang="zh-CN" altLang="en-US" dirty="0"/>
              <a:t>树结构的 </a:t>
            </a:r>
            <a:r>
              <a:rPr lang="en-US" dirty="0"/>
              <a:t>CSPs</a:t>
            </a:r>
          </a:p>
        </p:txBody>
      </p:sp>
      <p:sp>
        <p:nvSpPr>
          <p:cNvPr id="19459" name="Rectangle 3"/>
          <p:cNvSpPr>
            <a:spLocks noGrp="1" noChangeArrowheads="1"/>
          </p:cNvSpPr>
          <p:nvPr>
            <p:ph idx="1"/>
          </p:nvPr>
        </p:nvSpPr>
        <p:spPr>
          <a:xfrm>
            <a:off x="139700" y="1379095"/>
            <a:ext cx="8686800" cy="4661942"/>
          </a:xfrm>
        </p:spPr>
        <p:txBody>
          <a:bodyPr>
            <a:noAutofit/>
          </a:bodyPr>
          <a:lstStyle/>
          <a:p>
            <a:pPr eaLnBrk="1" hangingPunct="1">
              <a:lnSpc>
                <a:spcPct val="120000"/>
              </a:lnSpc>
            </a:pPr>
            <a:r>
              <a:rPr lang="zh-CN" altLang="en-US" sz="1800" dirty="0"/>
              <a:t>声明</a:t>
            </a:r>
            <a:r>
              <a:rPr lang="en-US" sz="1800" dirty="0"/>
              <a:t> 1: 在从后向前</a:t>
            </a:r>
            <a:r>
              <a:rPr lang="zh-CN" altLang="en-US" sz="1800" dirty="0"/>
              <a:t>的一致性检查后</a:t>
            </a:r>
            <a:r>
              <a:rPr lang="en-US" sz="1800" dirty="0"/>
              <a:t>, </a:t>
            </a:r>
            <a:r>
              <a:rPr lang="zh-CN" altLang="en-US" sz="1800" dirty="0"/>
              <a:t>所有根到叶的弧都是一致性的</a:t>
            </a:r>
            <a:endParaRPr lang="en-US" sz="1800" dirty="0"/>
          </a:p>
          <a:p>
            <a:pPr eaLnBrk="1" hangingPunct="1">
              <a:lnSpc>
                <a:spcPct val="120000"/>
              </a:lnSpc>
            </a:pPr>
            <a:r>
              <a:rPr lang="en-US" sz="1800" dirty="0"/>
              <a:t>证明: </a:t>
            </a:r>
            <a:r>
              <a:rPr lang="zh-CN" altLang="en-US" sz="1800" dirty="0"/>
              <a:t>每个</a:t>
            </a:r>
            <a:r>
              <a:rPr lang="en-US" sz="1800" dirty="0"/>
              <a:t> X</a:t>
            </a:r>
            <a:r>
              <a:rPr lang="en-US" altLang="zh-CN" sz="1800" dirty="0">
                <a:sym typeface="Symbol"/>
              </a:rPr>
              <a:t>-&gt;</a:t>
            </a:r>
            <a:r>
              <a:rPr lang="en-US" sz="1800" dirty="0"/>
              <a:t>Y </a:t>
            </a:r>
            <a:r>
              <a:rPr lang="zh-CN" altLang="en-US" sz="1800" dirty="0"/>
              <a:t>如果是一致性的，那么</a:t>
            </a:r>
            <a:r>
              <a:rPr lang="en-US" sz="1800" dirty="0"/>
              <a:t> Y</a:t>
            </a:r>
            <a:r>
              <a:rPr lang="zh-CN" altLang="en-US" sz="1800" dirty="0"/>
              <a:t>的值域以后不会被减小</a:t>
            </a:r>
            <a:r>
              <a:rPr lang="en-US" sz="1800" dirty="0"/>
              <a:t> (</a:t>
            </a:r>
            <a:r>
              <a:rPr lang="zh-CN" altLang="en-US" sz="1800" dirty="0"/>
              <a:t>因为</a:t>
            </a:r>
            <a:r>
              <a:rPr lang="en-US" sz="1800" dirty="0"/>
              <a:t> Y</a:t>
            </a:r>
            <a:r>
              <a:rPr lang="zh-CN" altLang="en-US" sz="1800" dirty="0"/>
              <a:t> 的</a:t>
            </a:r>
            <a:r>
              <a:rPr lang="en-US" sz="1800" dirty="0"/>
              <a:t> </a:t>
            </a:r>
            <a:r>
              <a:rPr lang="zh-CN" altLang="en-US" sz="1800" dirty="0"/>
              <a:t>子节点</a:t>
            </a:r>
            <a:r>
              <a:rPr lang="en-US" sz="1800" dirty="0"/>
              <a:t> </a:t>
            </a:r>
            <a:r>
              <a:rPr lang="zh-CN" altLang="en-US" sz="1800" dirty="0"/>
              <a:t>在</a:t>
            </a:r>
            <a:r>
              <a:rPr lang="en-US" sz="1800" dirty="0"/>
              <a:t>Y</a:t>
            </a:r>
            <a:r>
              <a:rPr lang="zh-CN" altLang="en-US" sz="1800" dirty="0"/>
              <a:t>之前先被处理过</a:t>
            </a:r>
            <a:r>
              <a:rPr lang="en-US" sz="1800" dirty="0"/>
              <a:t>)</a:t>
            </a:r>
          </a:p>
          <a:p>
            <a:pPr lvl="2">
              <a:lnSpc>
                <a:spcPct val="120000"/>
              </a:lnSpc>
            </a:pPr>
            <a:endParaRPr lang="en-US" sz="1200" dirty="0"/>
          </a:p>
          <a:p>
            <a:pPr eaLnBrk="1" hangingPunct="1">
              <a:lnSpc>
                <a:spcPct val="120000"/>
              </a:lnSpc>
            </a:pPr>
            <a:endParaRPr lang="en-US" sz="1800" dirty="0"/>
          </a:p>
          <a:p>
            <a:pPr marL="0" indent="0" eaLnBrk="1" hangingPunct="1">
              <a:lnSpc>
                <a:spcPct val="120000"/>
              </a:lnSpc>
              <a:buNone/>
            </a:pPr>
            <a:endParaRPr lang="en-US" sz="1800" dirty="0"/>
          </a:p>
          <a:p>
            <a:pPr eaLnBrk="1" hangingPunct="1">
              <a:lnSpc>
                <a:spcPct val="120000"/>
              </a:lnSpc>
            </a:pPr>
            <a:r>
              <a:rPr lang="zh-CN" altLang="en-US" sz="1800" dirty="0"/>
              <a:t>声明</a:t>
            </a:r>
            <a:r>
              <a:rPr lang="en-US" sz="1800" dirty="0"/>
              <a:t> 2: 如果从根到叶的弧都是一致性的, </a:t>
            </a:r>
            <a:r>
              <a:rPr lang="zh-CN" altLang="en-US" sz="1800" dirty="0"/>
              <a:t>那么从前向后的赋值过程将不会有回溯</a:t>
            </a:r>
            <a:endParaRPr lang="en-US" sz="1800" dirty="0"/>
          </a:p>
          <a:p>
            <a:pPr eaLnBrk="1" hangingPunct="1">
              <a:lnSpc>
                <a:spcPct val="120000"/>
              </a:lnSpc>
            </a:pPr>
            <a:r>
              <a:rPr lang="zh-CN" altLang="en-US" sz="1800" dirty="0"/>
              <a:t>证明</a:t>
            </a:r>
            <a:r>
              <a:rPr lang="en-US" sz="1800" dirty="0"/>
              <a:t>: </a:t>
            </a:r>
            <a:r>
              <a:rPr lang="zh-CN" altLang="en-US" sz="1800" dirty="0"/>
              <a:t>归纳法</a:t>
            </a:r>
            <a:endParaRPr lang="en-US" sz="1800" dirty="0"/>
          </a:p>
          <a:p>
            <a:pPr eaLnBrk="1" hangingPunct="1">
              <a:lnSpc>
                <a:spcPct val="120000"/>
              </a:lnSpc>
            </a:pPr>
            <a:r>
              <a:rPr lang="zh-CN" altLang="en-US" sz="1800" dirty="0"/>
              <a:t>为什么这个算法不适用于约束图中有环的情况</a:t>
            </a:r>
            <a:r>
              <a:rPr lang="en-US" sz="1800" dirty="0"/>
              <a:t>?</a:t>
            </a:r>
          </a:p>
        </p:txBody>
      </p:sp>
      <p:pic>
        <p:nvPicPr>
          <p:cNvPr id="19460" name="Picture 4"/>
          <p:cNvPicPr>
            <a:picLocks noChangeAspect="1" noChangeArrowheads="1"/>
          </p:cNvPicPr>
          <p:nvPr/>
        </p:nvPicPr>
        <p:blipFill>
          <a:blip r:embed="rId2" cstate="print"/>
          <a:srcRect/>
          <a:stretch>
            <a:fillRect/>
          </a:stretch>
        </p:blipFill>
        <p:spPr bwMode="auto">
          <a:xfrm>
            <a:off x="1511301" y="2540001"/>
            <a:ext cx="5600699" cy="1177925"/>
          </a:xfrm>
          <a:prstGeom prst="rect">
            <a:avLst/>
          </a:prstGeom>
          <a:noFill/>
          <a:ln w="9525">
            <a:noFill/>
            <a:miter lim="800000"/>
            <a:headEnd/>
            <a:tailEnd/>
          </a:ln>
        </p:spPr>
      </p:pic>
    </p:spTree>
    <p:extLst>
      <p:ext uri="{BB962C8B-B14F-4D97-AF65-F5344CB8AC3E}">
        <p14:creationId xmlns:p14="http://schemas.microsoft.com/office/powerpoint/2010/main" val="409856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942589"/>
          </a:xfrm>
        </p:spPr>
        <p:txBody>
          <a:bodyPr/>
          <a:lstStyle/>
          <a:p>
            <a:r>
              <a:rPr lang="zh-CN" altLang="en-US" dirty="0"/>
              <a:t>改进结构</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8631" y="1873771"/>
            <a:ext cx="7148129" cy="4306308"/>
          </a:xfrm>
          <a:prstGeom prst="rect">
            <a:avLst/>
          </a:prstGeom>
          <a:noFill/>
        </p:spPr>
      </p:pic>
    </p:spTree>
    <p:extLst>
      <p:ext uri="{BB962C8B-B14F-4D97-AF65-F5344CB8AC3E}">
        <p14:creationId xmlns:p14="http://schemas.microsoft.com/office/powerpoint/2010/main" val="4212962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42900" y="381000"/>
            <a:ext cx="8229600" cy="725488"/>
          </a:xfrm>
        </p:spPr>
        <p:txBody>
          <a:bodyPr/>
          <a:lstStyle/>
          <a:p>
            <a:pPr eaLnBrk="1" hangingPunct="1"/>
            <a:r>
              <a:rPr lang="zh-CN" altLang="en-US" dirty="0"/>
              <a:t>几乎是树结构的 </a:t>
            </a:r>
            <a:r>
              <a:rPr lang="en-US" dirty="0"/>
              <a:t>CSPs</a:t>
            </a:r>
          </a:p>
        </p:txBody>
      </p:sp>
      <p:sp>
        <p:nvSpPr>
          <p:cNvPr id="20483" name="Rectangle 3"/>
          <p:cNvSpPr>
            <a:spLocks noGrp="1" noChangeArrowheads="1"/>
          </p:cNvSpPr>
          <p:nvPr>
            <p:ph idx="1"/>
          </p:nvPr>
        </p:nvSpPr>
        <p:spPr>
          <a:xfrm>
            <a:off x="342900" y="4419600"/>
            <a:ext cx="8686800" cy="2056151"/>
          </a:xfrm>
        </p:spPr>
        <p:txBody>
          <a:bodyPr>
            <a:normAutofit fontScale="62500" lnSpcReduction="20000"/>
          </a:bodyPr>
          <a:lstStyle/>
          <a:p>
            <a:pPr eaLnBrk="1" hangingPunct="1">
              <a:lnSpc>
                <a:spcPct val="120000"/>
              </a:lnSpc>
            </a:pPr>
            <a:r>
              <a:rPr lang="zh-CN" altLang="en-US" sz="2800" b="1" i="1" dirty="0">
                <a:solidFill>
                  <a:srgbClr val="FF0000"/>
                </a:solidFill>
              </a:rPr>
              <a:t>条件制约</a:t>
            </a:r>
            <a:r>
              <a:rPr lang="en-US" sz="2800" dirty="0"/>
              <a:t>: </a:t>
            </a:r>
            <a:r>
              <a:rPr lang="zh-CN" altLang="en-US" sz="2800" dirty="0"/>
              <a:t>赋值一个变量</a:t>
            </a:r>
            <a:r>
              <a:rPr lang="en-US" sz="2800" dirty="0"/>
              <a:t>, </a:t>
            </a:r>
            <a:r>
              <a:rPr lang="zh-CN" altLang="en-US" sz="2800" dirty="0"/>
              <a:t>剪裁这个变量的邻居变量的值域</a:t>
            </a:r>
            <a:r>
              <a:rPr lang="en-US" sz="2800" dirty="0"/>
              <a:t> </a:t>
            </a:r>
            <a:endParaRPr lang="en-US" sz="1600" dirty="0"/>
          </a:p>
          <a:p>
            <a:pPr eaLnBrk="1" hangingPunct="1">
              <a:lnSpc>
                <a:spcPct val="120000"/>
              </a:lnSpc>
            </a:pPr>
            <a:r>
              <a:rPr lang="zh-CN" altLang="en-US" sz="2800" b="1" i="1" dirty="0">
                <a:solidFill>
                  <a:srgbClr val="FF0000"/>
                </a:solidFill>
              </a:rPr>
              <a:t>切集条件制约</a:t>
            </a:r>
            <a:r>
              <a:rPr lang="en-US" sz="2800" dirty="0"/>
              <a:t>: </a:t>
            </a:r>
            <a:r>
              <a:rPr lang="zh-CN" altLang="en-US" sz="2800" dirty="0"/>
              <a:t>对切集变量赋值</a:t>
            </a:r>
            <a:r>
              <a:rPr lang="en-US" sz="2800" dirty="0"/>
              <a:t> (</a:t>
            </a:r>
            <a:r>
              <a:rPr lang="zh-CN" altLang="en-US" sz="2800" dirty="0"/>
              <a:t>所有可能的组合</a:t>
            </a:r>
            <a:r>
              <a:rPr lang="en-US" sz="2800" dirty="0"/>
              <a:t>) </a:t>
            </a:r>
            <a:r>
              <a:rPr lang="zh-CN" altLang="en-US" sz="2800" dirty="0"/>
              <a:t>，使得</a:t>
            </a:r>
            <a:r>
              <a:rPr lang="en-US" sz="2800" dirty="0"/>
              <a:t> </a:t>
            </a:r>
            <a:r>
              <a:rPr lang="zh-CN" altLang="en-US" sz="2800" dirty="0"/>
              <a:t>剩下的约束图变成一个树</a:t>
            </a:r>
            <a:endParaRPr lang="en-US" sz="2800" dirty="0"/>
          </a:p>
          <a:p>
            <a:pPr eaLnBrk="1" hangingPunct="1">
              <a:lnSpc>
                <a:spcPct val="120000"/>
              </a:lnSpc>
            </a:pPr>
            <a:r>
              <a:rPr lang="zh-CN" altLang="en-US" sz="2800" dirty="0"/>
              <a:t>切集大小是</a:t>
            </a:r>
            <a:r>
              <a:rPr lang="en-US" sz="2800" dirty="0"/>
              <a:t>c</a:t>
            </a:r>
            <a:r>
              <a:rPr lang="zh-CN" altLang="en-US" sz="2800" dirty="0"/>
              <a:t>，时间复杂度为</a:t>
            </a:r>
            <a:r>
              <a:rPr lang="en-US" sz="2800" dirty="0"/>
              <a:t> </a:t>
            </a:r>
            <a:r>
              <a:rPr lang="en-US" sz="2800" dirty="0">
                <a:solidFill>
                  <a:srgbClr val="CC00CC"/>
                </a:solidFill>
              </a:rPr>
              <a:t>O( (d</a:t>
            </a:r>
            <a:r>
              <a:rPr lang="en-US" sz="2800" baseline="30000" dirty="0">
                <a:solidFill>
                  <a:srgbClr val="CC00CC"/>
                </a:solidFill>
              </a:rPr>
              <a:t>c</a:t>
            </a:r>
            <a:r>
              <a:rPr lang="en-US" sz="2800" dirty="0">
                <a:solidFill>
                  <a:srgbClr val="CC00CC"/>
                </a:solidFill>
              </a:rPr>
              <a:t>) (n-c) d</a:t>
            </a:r>
            <a:r>
              <a:rPr lang="en-US" sz="2800" baseline="30000" dirty="0">
                <a:solidFill>
                  <a:srgbClr val="CC00CC"/>
                </a:solidFill>
              </a:rPr>
              <a:t>2 </a:t>
            </a:r>
            <a:r>
              <a:rPr lang="en-US" sz="2800" dirty="0">
                <a:solidFill>
                  <a:srgbClr val="CC00CC"/>
                </a:solidFill>
              </a:rPr>
              <a:t>)</a:t>
            </a:r>
            <a:r>
              <a:rPr lang="en-US" sz="2800" dirty="0"/>
              <a:t>,  </a:t>
            </a:r>
            <a:r>
              <a:rPr lang="en-US" sz="2800" dirty="0">
                <a:solidFill>
                  <a:srgbClr val="CC00CC"/>
                </a:solidFill>
              </a:rPr>
              <a:t>c</a:t>
            </a:r>
            <a:r>
              <a:rPr lang="en-US" sz="2800" dirty="0"/>
              <a:t> </a:t>
            </a:r>
            <a:r>
              <a:rPr lang="zh-CN" altLang="en-US" sz="2800" dirty="0"/>
              <a:t>很小时算法很快</a:t>
            </a:r>
            <a:endParaRPr lang="en-US" sz="2800" dirty="0"/>
          </a:p>
          <a:p>
            <a:pPr eaLnBrk="1" hangingPunct="1">
              <a:lnSpc>
                <a:spcPct val="120000"/>
              </a:lnSpc>
            </a:pPr>
            <a:r>
              <a:rPr lang="en-US" sz="2800" dirty="0"/>
              <a:t>例如, 80 </a:t>
            </a:r>
            <a:r>
              <a:rPr lang="zh-CN" altLang="en-US" sz="2800" dirty="0"/>
              <a:t>个</a:t>
            </a:r>
            <a:r>
              <a:rPr lang="en-US" sz="2800" dirty="0"/>
              <a:t>变量, c=10, 4</a:t>
            </a:r>
            <a:r>
              <a:rPr lang="en-US" altLang="zh-CN" sz="2800" dirty="0"/>
              <a:t>0</a:t>
            </a:r>
            <a:r>
              <a:rPr lang="zh-CN" altLang="en-US" sz="2800" dirty="0"/>
              <a:t>亿</a:t>
            </a:r>
            <a:r>
              <a:rPr lang="en-US" sz="2800" dirty="0"/>
              <a:t> years -&gt; 0.029 </a:t>
            </a:r>
            <a:r>
              <a:rPr lang="zh-CN" altLang="en-US" sz="2800" dirty="0"/>
              <a:t>秒</a:t>
            </a:r>
            <a:endParaRPr lang="en-US" sz="2800" dirty="0"/>
          </a:p>
          <a:p>
            <a:pPr eaLnBrk="1" hangingPunct="1">
              <a:lnSpc>
                <a:spcPct val="80000"/>
              </a:lnSpc>
            </a:pPr>
            <a:endParaRPr lang="en-US" sz="2800" dirty="0"/>
          </a:p>
        </p:txBody>
      </p:sp>
      <p:pic>
        <p:nvPicPr>
          <p:cNvPr id="20484" name="Picture 6"/>
          <p:cNvPicPr>
            <a:picLocks noChangeAspect="1" noChangeArrowheads="1"/>
          </p:cNvPicPr>
          <p:nvPr/>
        </p:nvPicPr>
        <p:blipFill>
          <a:blip r:embed="rId3" cstate="print"/>
          <a:srcRect/>
          <a:stretch>
            <a:fillRect/>
          </a:stretch>
        </p:blipFill>
        <p:spPr bwMode="auto">
          <a:xfrm>
            <a:off x="1511300" y="1371600"/>
            <a:ext cx="6438900" cy="2782888"/>
          </a:xfrm>
          <a:prstGeom prst="rect">
            <a:avLst/>
          </a:prstGeom>
          <a:noFill/>
          <a:ln w="9525">
            <a:noFill/>
            <a:miter lim="800000"/>
            <a:headEnd/>
            <a:tailEnd/>
          </a:ln>
        </p:spPr>
      </p:pic>
    </p:spTree>
    <p:extLst>
      <p:ext uri="{BB962C8B-B14F-4D97-AF65-F5344CB8AC3E}">
        <p14:creationId xmlns:p14="http://schemas.microsoft.com/office/powerpoint/2010/main" val="326654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794395"/>
          </a:xfrm>
        </p:spPr>
        <p:txBody>
          <a:bodyPr/>
          <a:lstStyle/>
          <a:p>
            <a:r>
              <a:rPr lang="en-US" dirty="0" err="1">
                <a:latin typeface="+mj-ea"/>
              </a:rPr>
              <a:t>切集条件</a:t>
            </a:r>
            <a:r>
              <a:rPr lang="zh-CN" altLang="en-US" dirty="0">
                <a:latin typeface="+mj-ea"/>
              </a:rPr>
              <a:t>化</a:t>
            </a:r>
            <a:r>
              <a:rPr lang="en-US" dirty="0" err="1">
                <a:latin typeface="+mj-ea"/>
              </a:rPr>
              <a:t>制约</a:t>
            </a:r>
            <a:endParaRPr lang="en-US" dirty="0">
              <a:latin typeface="+mj-ea"/>
            </a:endParaRPr>
          </a:p>
        </p:txBody>
      </p:sp>
      <p:grpSp>
        <p:nvGrpSpPr>
          <p:cNvPr id="10" name="Group 9"/>
          <p:cNvGrpSpPr/>
          <p:nvPr/>
        </p:nvGrpSpPr>
        <p:grpSpPr>
          <a:xfrm>
            <a:off x="5090746" y="1538198"/>
            <a:ext cx="1310054" cy="1128804"/>
            <a:chOff x="2677783" y="3378723"/>
            <a:chExt cx="3189617" cy="2061243"/>
          </a:xfrm>
        </p:grpSpPr>
        <p:pic>
          <p:nvPicPr>
            <p:cNvPr id="7" name="Picture 6"/>
            <p:cNvPicPr>
              <a:picLocks noChangeAspect="1" noChangeArrowheads="1"/>
            </p:cNvPicPr>
            <p:nvPr/>
          </p:nvPicPr>
          <p:blipFill>
            <a:blip r:embed="rId3" cstate="print"/>
            <a:srcRect l="153" t="932" r="54502" b="25000"/>
            <a:stretch>
              <a:fillRect/>
            </a:stretch>
          </p:blipFill>
          <p:spPr bwMode="auto">
            <a:xfrm>
              <a:off x="2677783" y="3378723"/>
              <a:ext cx="3189617" cy="2061243"/>
            </a:xfrm>
            <a:prstGeom prst="rect">
              <a:avLst/>
            </a:prstGeom>
            <a:noFill/>
            <a:ln w="9525">
              <a:noFill/>
              <a:miter lim="800000"/>
              <a:headEnd/>
              <a:tailEnd/>
            </a:ln>
          </p:spPr>
        </p:pic>
        <p:sp>
          <p:nvSpPr>
            <p:cNvPr id="8" name="Oval 7"/>
            <p:cNvSpPr/>
            <p:nvPr/>
          </p:nvSpPr>
          <p:spPr>
            <a:xfrm>
              <a:off x="3927232" y="4387360"/>
              <a:ext cx="457200" cy="4572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pitchFamily="34" charset="0"/>
              </a:endParaRPr>
            </a:p>
          </p:txBody>
        </p:sp>
        <p:sp>
          <p:nvSpPr>
            <p:cNvPr id="9" name="TextBox 8"/>
            <p:cNvSpPr txBox="1"/>
            <p:nvPr/>
          </p:nvSpPr>
          <p:spPr>
            <a:xfrm>
              <a:off x="3661437" y="4378700"/>
              <a:ext cx="1007111" cy="477711"/>
            </a:xfrm>
            <a:prstGeom prst="rect">
              <a:avLst/>
            </a:prstGeom>
            <a:noFill/>
          </p:spPr>
          <p:txBody>
            <a:bodyPr wrap="square" rtlCol="0">
              <a:spAutoFit/>
            </a:bodyPr>
            <a:lstStyle/>
            <a:p>
              <a:pPr algn="ctr"/>
              <a:r>
                <a:rPr lang="en-US" sz="1100" dirty="0">
                  <a:latin typeface="Calibri" pitchFamily="34" charset="0"/>
                </a:rPr>
                <a:t>SA</a:t>
              </a:r>
            </a:p>
          </p:txBody>
        </p:sp>
      </p:grpSp>
      <p:grpSp>
        <p:nvGrpSpPr>
          <p:cNvPr id="11" name="Group 10"/>
          <p:cNvGrpSpPr/>
          <p:nvPr/>
        </p:nvGrpSpPr>
        <p:grpSpPr>
          <a:xfrm>
            <a:off x="2978065" y="2983701"/>
            <a:ext cx="1308187" cy="1131100"/>
            <a:chOff x="2682328" y="3374530"/>
            <a:chExt cx="3185072" cy="2065436"/>
          </a:xfrm>
        </p:grpSpPr>
        <p:pic>
          <p:nvPicPr>
            <p:cNvPr id="12" name="Picture 11"/>
            <p:cNvPicPr>
              <a:picLocks noChangeAspect="1" noChangeArrowheads="1"/>
            </p:cNvPicPr>
            <p:nvPr/>
          </p:nvPicPr>
          <p:blipFill>
            <a:blip r:embed="rId3" cstate="print"/>
            <a:srcRect l="218" t="781" r="54502" b="25000"/>
            <a:stretch>
              <a:fillRect/>
            </a:stretch>
          </p:blipFill>
          <p:spPr bwMode="auto">
            <a:xfrm>
              <a:off x="2682328" y="3374530"/>
              <a:ext cx="3185072" cy="2065436"/>
            </a:xfrm>
            <a:prstGeom prst="rect">
              <a:avLst/>
            </a:prstGeom>
            <a:noFill/>
            <a:ln w="9525">
              <a:noFill/>
              <a:miter lim="800000"/>
              <a:headEnd/>
              <a:tailEnd/>
            </a:ln>
          </p:spPr>
        </p:pic>
        <p:sp>
          <p:nvSpPr>
            <p:cNvPr id="13" name="Oval 12"/>
            <p:cNvSpPr/>
            <p:nvPr/>
          </p:nvSpPr>
          <p:spPr>
            <a:xfrm>
              <a:off x="3927232" y="4387360"/>
              <a:ext cx="457200" cy="457200"/>
            </a:xfrm>
            <a:prstGeom prst="ellipse">
              <a:avLst/>
            </a:prstGeom>
            <a:solidFill>
              <a:srgbClr val="66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pitchFamily="34" charset="0"/>
              </a:endParaRPr>
            </a:p>
          </p:txBody>
        </p:sp>
        <p:sp>
          <p:nvSpPr>
            <p:cNvPr id="14" name="TextBox 13"/>
            <p:cNvSpPr txBox="1"/>
            <p:nvPr/>
          </p:nvSpPr>
          <p:spPr>
            <a:xfrm>
              <a:off x="3661437" y="4378700"/>
              <a:ext cx="1007111" cy="477711"/>
            </a:xfrm>
            <a:prstGeom prst="rect">
              <a:avLst/>
            </a:prstGeom>
            <a:noFill/>
          </p:spPr>
          <p:txBody>
            <a:bodyPr wrap="square" rtlCol="0">
              <a:spAutoFit/>
            </a:bodyPr>
            <a:lstStyle/>
            <a:p>
              <a:pPr algn="ctr"/>
              <a:r>
                <a:rPr lang="en-US" sz="1100" dirty="0">
                  <a:latin typeface="Calibri" pitchFamily="34" charset="0"/>
                </a:rPr>
                <a:t>SA</a:t>
              </a:r>
            </a:p>
          </p:txBody>
        </p:sp>
      </p:grpSp>
      <p:grpSp>
        <p:nvGrpSpPr>
          <p:cNvPr id="15" name="Group 14"/>
          <p:cNvGrpSpPr/>
          <p:nvPr/>
        </p:nvGrpSpPr>
        <p:grpSpPr>
          <a:xfrm>
            <a:off x="5093710" y="2981197"/>
            <a:ext cx="1307059" cy="1133605"/>
            <a:chOff x="2685074" y="3369956"/>
            <a:chExt cx="3182326" cy="2070010"/>
          </a:xfrm>
        </p:grpSpPr>
        <p:pic>
          <p:nvPicPr>
            <p:cNvPr id="16" name="Picture 15"/>
            <p:cNvPicPr>
              <a:picLocks noChangeAspect="1" noChangeArrowheads="1"/>
            </p:cNvPicPr>
            <p:nvPr/>
          </p:nvPicPr>
          <p:blipFill>
            <a:blip r:embed="rId3" cstate="print"/>
            <a:srcRect l="257" t="616" r="54502" b="25000"/>
            <a:stretch>
              <a:fillRect/>
            </a:stretch>
          </p:blipFill>
          <p:spPr bwMode="auto">
            <a:xfrm>
              <a:off x="2685074" y="3369956"/>
              <a:ext cx="3182326" cy="2070010"/>
            </a:xfrm>
            <a:prstGeom prst="rect">
              <a:avLst/>
            </a:prstGeom>
            <a:noFill/>
            <a:ln w="9525">
              <a:noFill/>
              <a:miter lim="800000"/>
              <a:headEnd/>
              <a:tailEnd/>
            </a:ln>
          </p:spPr>
        </p:pic>
        <p:sp>
          <p:nvSpPr>
            <p:cNvPr id="17" name="Oval 16"/>
            <p:cNvSpPr/>
            <p:nvPr/>
          </p:nvSpPr>
          <p:spPr>
            <a:xfrm>
              <a:off x="3927232" y="4387360"/>
              <a:ext cx="457200" cy="457200"/>
            </a:xfrm>
            <a:prstGeom prst="ellipse">
              <a:avLst/>
            </a:prstGeom>
            <a:solidFill>
              <a:srgbClr val="FF99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pitchFamily="34" charset="0"/>
              </a:endParaRPr>
            </a:p>
          </p:txBody>
        </p:sp>
        <p:sp>
          <p:nvSpPr>
            <p:cNvPr id="18" name="TextBox 17"/>
            <p:cNvSpPr txBox="1"/>
            <p:nvPr/>
          </p:nvSpPr>
          <p:spPr>
            <a:xfrm>
              <a:off x="3661437" y="4378700"/>
              <a:ext cx="1007112" cy="477711"/>
            </a:xfrm>
            <a:prstGeom prst="rect">
              <a:avLst/>
            </a:prstGeom>
            <a:noFill/>
          </p:spPr>
          <p:txBody>
            <a:bodyPr wrap="square" rtlCol="0">
              <a:spAutoFit/>
            </a:bodyPr>
            <a:lstStyle/>
            <a:p>
              <a:pPr algn="ctr"/>
              <a:r>
                <a:rPr lang="en-US" sz="1100" dirty="0">
                  <a:latin typeface="Calibri" pitchFamily="34" charset="0"/>
                </a:rPr>
                <a:t>SA</a:t>
              </a:r>
            </a:p>
          </p:txBody>
        </p:sp>
      </p:grpSp>
      <p:grpSp>
        <p:nvGrpSpPr>
          <p:cNvPr id="19" name="Group 18"/>
          <p:cNvGrpSpPr/>
          <p:nvPr/>
        </p:nvGrpSpPr>
        <p:grpSpPr>
          <a:xfrm>
            <a:off x="7209356" y="2983701"/>
            <a:ext cx="1305995" cy="1131100"/>
            <a:chOff x="2687663" y="3374530"/>
            <a:chExt cx="3179737" cy="2065436"/>
          </a:xfrm>
        </p:grpSpPr>
        <p:pic>
          <p:nvPicPr>
            <p:cNvPr id="20" name="Picture 19"/>
            <p:cNvPicPr>
              <a:picLocks noChangeAspect="1" noChangeArrowheads="1"/>
            </p:cNvPicPr>
            <p:nvPr/>
          </p:nvPicPr>
          <p:blipFill>
            <a:blip r:embed="rId3" cstate="print"/>
            <a:srcRect l="294" t="781" r="54502" b="25000"/>
            <a:stretch>
              <a:fillRect/>
            </a:stretch>
          </p:blipFill>
          <p:spPr bwMode="auto">
            <a:xfrm>
              <a:off x="2687663" y="3374530"/>
              <a:ext cx="3179737" cy="2065436"/>
            </a:xfrm>
            <a:prstGeom prst="rect">
              <a:avLst/>
            </a:prstGeom>
            <a:noFill/>
            <a:ln w="9525">
              <a:noFill/>
              <a:miter lim="800000"/>
              <a:headEnd/>
              <a:tailEnd/>
            </a:ln>
          </p:spPr>
        </p:pic>
        <p:sp>
          <p:nvSpPr>
            <p:cNvPr id="21" name="Oval 20"/>
            <p:cNvSpPr/>
            <p:nvPr/>
          </p:nvSpPr>
          <p:spPr>
            <a:xfrm>
              <a:off x="3927232" y="4387360"/>
              <a:ext cx="457200" cy="457200"/>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Calibri" pitchFamily="34" charset="0"/>
              </a:endParaRPr>
            </a:p>
          </p:txBody>
        </p:sp>
        <p:sp>
          <p:nvSpPr>
            <p:cNvPr id="22" name="TextBox 21"/>
            <p:cNvSpPr txBox="1"/>
            <p:nvPr/>
          </p:nvSpPr>
          <p:spPr>
            <a:xfrm>
              <a:off x="3661438" y="4378700"/>
              <a:ext cx="1007110" cy="477711"/>
            </a:xfrm>
            <a:prstGeom prst="rect">
              <a:avLst/>
            </a:prstGeom>
            <a:noFill/>
          </p:spPr>
          <p:txBody>
            <a:bodyPr wrap="square" rtlCol="0">
              <a:spAutoFit/>
            </a:bodyPr>
            <a:lstStyle/>
            <a:p>
              <a:pPr algn="ctr"/>
              <a:r>
                <a:rPr lang="en-US" sz="1100" dirty="0">
                  <a:latin typeface="Calibri" pitchFamily="34" charset="0"/>
                </a:rPr>
                <a:t>SA</a:t>
              </a:r>
            </a:p>
          </p:txBody>
        </p:sp>
      </p:grpSp>
      <p:pic>
        <p:nvPicPr>
          <p:cNvPr id="24" name="Picture 6"/>
          <p:cNvPicPr>
            <a:picLocks noChangeAspect="1" noChangeArrowheads="1"/>
          </p:cNvPicPr>
          <p:nvPr/>
        </p:nvPicPr>
        <p:blipFill>
          <a:blip r:embed="rId3" cstate="print"/>
          <a:srcRect l="55169" t="1345" b="24863"/>
          <a:stretch>
            <a:fillRect/>
          </a:stretch>
        </p:blipFill>
        <p:spPr bwMode="auto">
          <a:xfrm>
            <a:off x="2938606" y="4744861"/>
            <a:ext cx="1290462" cy="1122541"/>
          </a:xfrm>
          <a:prstGeom prst="rect">
            <a:avLst/>
          </a:prstGeom>
          <a:noFill/>
          <a:ln w="9525">
            <a:noFill/>
            <a:miter lim="800000"/>
            <a:headEnd/>
            <a:tailEnd/>
          </a:ln>
        </p:spPr>
      </p:pic>
      <p:pic>
        <p:nvPicPr>
          <p:cNvPr id="25" name="Picture 6"/>
          <p:cNvPicPr>
            <a:picLocks noChangeAspect="1" noChangeArrowheads="1"/>
          </p:cNvPicPr>
          <p:nvPr/>
        </p:nvPicPr>
        <p:blipFill>
          <a:blip r:embed="rId3" cstate="print"/>
          <a:srcRect l="55245" t="686" b="24863"/>
          <a:stretch>
            <a:fillRect/>
          </a:stretch>
        </p:blipFill>
        <p:spPr bwMode="auto">
          <a:xfrm>
            <a:off x="5112498" y="4734838"/>
            <a:ext cx="1288270" cy="1132563"/>
          </a:xfrm>
          <a:prstGeom prst="rect">
            <a:avLst/>
          </a:prstGeom>
          <a:noFill/>
          <a:ln w="9525">
            <a:noFill/>
            <a:miter lim="800000"/>
            <a:headEnd/>
            <a:tailEnd/>
          </a:ln>
        </p:spPr>
      </p:pic>
      <p:pic>
        <p:nvPicPr>
          <p:cNvPr id="27" name="Picture 6"/>
          <p:cNvPicPr>
            <a:picLocks noChangeAspect="1" noChangeArrowheads="1"/>
          </p:cNvPicPr>
          <p:nvPr/>
        </p:nvPicPr>
        <p:blipFill>
          <a:blip r:embed="rId3" cstate="print"/>
          <a:srcRect l="55123" t="1016" b="24863"/>
          <a:stretch>
            <a:fillRect/>
          </a:stretch>
        </p:blipFill>
        <p:spPr bwMode="auto">
          <a:xfrm>
            <a:off x="7209355" y="4739851"/>
            <a:ext cx="1291784" cy="1127551"/>
          </a:xfrm>
          <a:prstGeom prst="rect">
            <a:avLst/>
          </a:prstGeom>
          <a:noFill/>
          <a:ln w="9525">
            <a:noFill/>
            <a:miter lim="800000"/>
            <a:headEnd/>
            <a:tailEnd/>
          </a:ln>
        </p:spPr>
      </p:pic>
      <p:cxnSp>
        <p:nvCxnSpPr>
          <p:cNvPr id="29" name="Straight Arrow Connector 28"/>
          <p:cNvCxnSpPr/>
          <p:nvPr/>
        </p:nvCxnSpPr>
        <p:spPr>
          <a:xfrm flipH="1">
            <a:off x="4057618" y="2438400"/>
            <a:ext cx="1028700" cy="457200"/>
          </a:xfrm>
          <a:prstGeom prst="straightConnector1">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515068" y="2362202"/>
            <a:ext cx="1028700" cy="505327"/>
          </a:xfrm>
          <a:prstGeom prst="straightConnector1">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714968" y="2438400"/>
            <a:ext cx="0" cy="457200"/>
          </a:xfrm>
          <a:prstGeom prst="straightConnector1">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330200" y="2743199"/>
            <a:ext cx="2070100" cy="7904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dirty="0">
                <a:solidFill>
                  <a:schemeClr val="tx1"/>
                </a:solidFill>
                <a:latin typeface="Calibri" pitchFamily="34" charset="0"/>
              </a:rPr>
              <a:t>对切集变量赋值</a:t>
            </a:r>
            <a:r>
              <a:rPr lang="en-US" dirty="0">
                <a:solidFill>
                  <a:schemeClr val="tx1"/>
                </a:solidFill>
                <a:latin typeface="Calibri" pitchFamily="34" charset="0"/>
              </a:rPr>
              <a:t>(</a:t>
            </a:r>
            <a:r>
              <a:rPr lang="zh-CN" altLang="en-US" dirty="0">
                <a:solidFill>
                  <a:schemeClr val="tx1"/>
                </a:solidFill>
                <a:latin typeface="Calibri" pitchFamily="34" charset="0"/>
              </a:rPr>
              <a:t>所有可能组合</a:t>
            </a:r>
            <a:r>
              <a:rPr lang="en-US" dirty="0">
                <a:solidFill>
                  <a:schemeClr val="tx1"/>
                </a:solidFill>
                <a:latin typeface="Calibri" pitchFamily="34" charset="0"/>
              </a:rPr>
              <a:t>)</a:t>
            </a:r>
          </a:p>
        </p:txBody>
      </p:sp>
      <p:sp>
        <p:nvSpPr>
          <p:cNvPr id="41" name="Rounded Rectangle 40"/>
          <p:cNvSpPr/>
          <p:nvPr/>
        </p:nvSpPr>
        <p:spPr>
          <a:xfrm>
            <a:off x="330200" y="3886200"/>
            <a:ext cx="2070100" cy="8486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dirty="0">
                <a:solidFill>
                  <a:schemeClr val="tx1"/>
                </a:solidFill>
                <a:latin typeface="Calibri" pitchFamily="34" charset="0"/>
              </a:rPr>
              <a:t>相对于每一组切集赋值，计算剩余的</a:t>
            </a:r>
            <a:r>
              <a:rPr lang="en-US" dirty="0">
                <a:solidFill>
                  <a:schemeClr val="tx1"/>
                </a:solidFill>
                <a:latin typeface="Calibri" pitchFamily="34" charset="0"/>
              </a:rPr>
              <a:t>CSP</a:t>
            </a:r>
          </a:p>
        </p:txBody>
      </p:sp>
      <p:sp>
        <p:nvSpPr>
          <p:cNvPr id="42" name="Rounded Rectangle 41"/>
          <p:cNvSpPr/>
          <p:nvPr/>
        </p:nvSpPr>
        <p:spPr>
          <a:xfrm>
            <a:off x="330200" y="5029199"/>
            <a:ext cx="2070100" cy="8382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dirty="0">
                <a:solidFill>
                  <a:schemeClr val="tx1"/>
                </a:solidFill>
                <a:latin typeface="Calibri" pitchFamily="34" charset="0"/>
              </a:rPr>
              <a:t>求解剩余的</a:t>
            </a:r>
            <a:r>
              <a:rPr lang="en-US" dirty="0">
                <a:solidFill>
                  <a:schemeClr val="tx1"/>
                </a:solidFill>
                <a:latin typeface="Calibri" pitchFamily="34" charset="0"/>
              </a:rPr>
              <a:t> CSPs (</a:t>
            </a:r>
            <a:r>
              <a:rPr lang="zh-CN" altLang="en-US" dirty="0">
                <a:solidFill>
                  <a:schemeClr val="tx1"/>
                </a:solidFill>
                <a:latin typeface="Calibri" pitchFamily="34" charset="0"/>
              </a:rPr>
              <a:t>树结构的</a:t>
            </a:r>
            <a:r>
              <a:rPr lang="en-US" dirty="0">
                <a:solidFill>
                  <a:schemeClr val="tx1"/>
                </a:solidFill>
                <a:latin typeface="Calibri" pitchFamily="34" charset="0"/>
              </a:rPr>
              <a:t>)</a:t>
            </a:r>
          </a:p>
        </p:txBody>
      </p:sp>
      <p:sp>
        <p:nvSpPr>
          <p:cNvPr id="43" name="Rounded Rectangle 42"/>
          <p:cNvSpPr/>
          <p:nvPr/>
        </p:nvSpPr>
        <p:spPr>
          <a:xfrm>
            <a:off x="330200" y="1600200"/>
            <a:ext cx="20701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a:solidFill>
                  <a:schemeClr val="tx1"/>
                </a:solidFill>
                <a:latin typeface="Calibri" pitchFamily="34" charset="0"/>
              </a:rPr>
              <a:t>选择一个切集</a:t>
            </a:r>
          </a:p>
        </p:txBody>
      </p:sp>
      <p:cxnSp>
        <p:nvCxnSpPr>
          <p:cNvPr id="45" name="Straight Arrow Connector 44"/>
          <p:cNvCxnSpPr/>
          <p:nvPr/>
        </p:nvCxnSpPr>
        <p:spPr>
          <a:xfrm>
            <a:off x="3600450" y="4038600"/>
            <a:ext cx="0" cy="457200"/>
          </a:xfrm>
          <a:prstGeom prst="straightConnector1">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715000" y="4038600"/>
            <a:ext cx="0" cy="457200"/>
          </a:xfrm>
          <a:prstGeom prst="straightConnector1">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829550" y="4038600"/>
            <a:ext cx="0" cy="457200"/>
          </a:xfrm>
          <a:prstGeom prst="straightConnector1">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5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局部方法求解</a:t>
            </a:r>
            <a:r>
              <a:rPr lang="en-US" dirty="0"/>
              <a:t> CSPs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7970" y="1861447"/>
            <a:ext cx="6778430" cy="4012256"/>
          </a:xfrm>
          <a:prstGeom prst="rect">
            <a:avLst/>
          </a:prstGeom>
          <a:noFill/>
        </p:spPr>
      </p:pic>
    </p:spTree>
    <p:extLst>
      <p:ext uri="{BB962C8B-B14F-4D97-AF65-F5344CB8AC3E}">
        <p14:creationId xmlns:p14="http://schemas.microsoft.com/office/powerpoint/2010/main" val="289545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zh-CN" altLang="en-US" dirty="0"/>
              <a:t>两种主要的问题求解</a:t>
            </a:r>
            <a:endParaRPr lang="en-US" dirty="0"/>
          </a:p>
        </p:txBody>
      </p:sp>
      <p:sp>
        <p:nvSpPr>
          <p:cNvPr id="5123" name="Content Placeholder 2"/>
          <p:cNvSpPr>
            <a:spLocks noGrp="1"/>
          </p:cNvSpPr>
          <p:nvPr>
            <p:ph idx="1"/>
          </p:nvPr>
        </p:nvSpPr>
        <p:spPr>
          <a:xfrm>
            <a:off x="140444" y="1751939"/>
            <a:ext cx="6506817" cy="4287204"/>
          </a:xfrm>
        </p:spPr>
        <p:txBody>
          <a:bodyPr>
            <a:normAutofit/>
          </a:bodyPr>
          <a:lstStyle/>
          <a:p>
            <a:pPr marL="457165" lvl="1" indent="0">
              <a:buNone/>
            </a:pPr>
            <a:endParaRPr lang="en-US" sz="2000" dirty="0"/>
          </a:p>
          <a:p>
            <a:pPr eaLnBrk="1" hangingPunct="1"/>
            <a:r>
              <a:rPr lang="en-US" sz="2400" dirty="0">
                <a:latin typeface="+mn-ea"/>
              </a:rPr>
              <a:t>规划</a:t>
            </a:r>
            <a:r>
              <a:rPr lang="en-US" altLang="zh-CN" sz="2400" dirty="0">
                <a:latin typeface="+mn-ea"/>
              </a:rPr>
              <a:t>(planning)</a:t>
            </a:r>
            <a:r>
              <a:rPr lang="en-US" sz="2400" dirty="0">
                <a:latin typeface="+mn-ea"/>
              </a:rPr>
              <a:t>: 解是一个行动序列 (</a:t>
            </a:r>
            <a:r>
              <a:rPr lang="zh-CN" altLang="en-US" sz="2400" dirty="0">
                <a:latin typeface="+mn-ea"/>
              </a:rPr>
              <a:t>或行动策略</a:t>
            </a:r>
            <a:r>
              <a:rPr lang="en-US" sz="2400" dirty="0">
                <a:latin typeface="+mn-ea"/>
              </a:rPr>
              <a:t>)</a:t>
            </a:r>
          </a:p>
          <a:p>
            <a:pPr lvl="1" eaLnBrk="1" hangingPunct="1"/>
            <a:r>
              <a:rPr lang="zh-CN" altLang="en-US" sz="2400" dirty="0">
                <a:latin typeface="+mn-ea"/>
              </a:rPr>
              <a:t>重要的是到目标状态的路径</a:t>
            </a:r>
            <a:endParaRPr lang="en-US" altLang="zh-CN" sz="2400" dirty="0">
              <a:latin typeface="+mn-ea"/>
            </a:endParaRPr>
          </a:p>
          <a:p>
            <a:pPr lvl="1" eaLnBrk="1" hangingPunct="1"/>
            <a:r>
              <a:rPr lang="zh-CN" altLang="en-US" sz="2400" dirty="0">
                <a:latin typeface="+mn-ea"/>
              </a:rPr>
              <a:t>路径有不同的成本和探索深度</a:t>
            </a:r>
            <a:endParaRPr lang="en-US" sz="2400" dirty="0">
              <a:latin typeface="+mn-ea"/>
            </a:endParaRPr>
          </a:p>
          <a:p>
            <a:pPr lvl="1" eaLnBrk="1" hangingPunct="1"/>
            <a:r>
              <a:rPr lang="zh-CN" altLang="en-US" sz="2400" dirty="0">
                <a:latin typeface="+mn-ea"/>
              </a:rPr>
              <a:t>和行动的顺序相关</a:t>
            </a:r>
            <a:endParaRPr lang="en-US" sz="2400" dirty="0">
              <a:latin typeface="+mn-ea"/>
            </a:endParaRPr>
          </a:p>
          <a:p>
            <a:pPr lvl="1" eaLnBrk="1" hangingPunct="1"/>
            <a:endParaRPr lang="en-US" sz="2400" dirty="0">
              <a:latin typeface="+mn-ea"/>
            </a:endParaRPr>
          </a:p>
          <a:p>
            <a:pPr eaLnBrk="1" hangingPunct="1"/>
            <a:r>
              <a:rPr lang="zh-CN" altLang="en-US" sz="2400" dirty="0">
                <a:latin typeface="+mn-ea"/>
              </a:rPr>
              <a:t>鉴定</a:t>
            </a:r>
            <a:r>
              <a:rPr lang="en-US" sz="2400" dirty="0">
                <a:latin typeface="+mn-ea"/>
              </a:rPr>
              <a:t>: </a:t>
            </a:r>
            <a:r>
              <a:rPr lang="zh-CN" altLang="en-US" sz="2400" dirty="0">
                <a:latin typeface="+mn-ea"/>
              </a:rPr>
              <a:t>对变量的配置</a:t>
            </a:r>
            <a:endParaRPr lang="en-US" sz="2400" dirty="0">
              <a:latin typeface="+mn-ea"/>
            </a:endParaRPr>
          </a:p>
          <a:p>
            <a:pPr lvl="1" eaLnBrk="1" hangingPunct="1"/>
            <a:r>
              <a:rPr lang="zh-CN" altLang="en-US" sz="2400" dirty="0">
                <a:latin typeface="+mn-ea"/>
              </a:rPr>
              <a:t>路径不重要，目标状态本身重要</a:t>
            </a:r>
            <a:endParaRPr lang="en-US" sz="2400" dirty="0">
              <a:latin typeface="+mn-ea"/>
            </a:endParaRPr>
          </a:p>
          <a:p>
            <a:pPr lvl="1" eaLnBrk="1" hangingPunct="1"/>
            <a:r>
              <a:rPr lang="zh-CN" altLang="en-US" sz="2400" dirty="0">
                <a:latin typeface="+mn-ea"/>
              </a:rPr>
              <a:t>约束满足问题是其中一类基本的问题</a:t>
            </a:r>
            <a:endParaRPr lang="en-US" sz="2400" dirty="0">
              <a:latin typeface="+mn-ea"/>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261" y="4133565"/>
            <a:ext cx="2300288" cy="2665413"/>
          </a:xfrm>
          <a:prstGeom prst="rect">
            <a:avLst/>
          </a:prstGeom>
          <a:noFill/>
        </p:spPr>
      </p:pic>
      <p:grpSp>
        <p:nvGrpSpPr>
          <p:cNvPr id="9" name="Group 8"/>
          <p:cNvGrpSpPr/>
          <p:nvPr/>
        </p:nvGrpSpPr>
        <p:grpSpPr>
          <a:xfrm>
            <a:off x="6811617" y="1905003"/>
            <a:ext cx="2121643" cy="1924876"/>
            <a:chOff x="7596188" y="1882124"/>
            <a:chExt cx="3376612" cy="2228563"/>
          </a:xfrm>
        </p:grpSpPr>
        <p:sp>
          <p:nvSpPr>
            <p:cNvPr id="7" name="Rectangle 6"/>
            <p:cNvSpPr/>
            <p:nvPr/>
          </p:nvSpPr>
          <p:spPr>
            <a:xfrm>
              <a:off x="7772401" y="1905001"/>
              <a:ext cx="152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96188" y="1882124"/>
              <a:ext cx="3376612" cy="2228563"/>
            </a:xfrm>
            <a:prstGeom prst="rect">
              <a:avLst/>
            </a:prstGeom>
            <a:noFill/>
          </p:spPr>
        </p:pic>
      </p:grpSp>
    </p:spTree>
    <p:extLst>
      <p:ext uri="{BB962C8B-B14F-4D97-AF65-F5344CB8AC3E}">
        <p14:creationId xmlns:p14="http://schemas.microsoft.com/office/powerpoint/2010/main" val="315738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zh-CN" altLang="en-US" dirty="0"/>
              <a:t>最小冲突算法</a:t>
            </a:r>
            <a:endParaRPr lang="en-US" dirty="0"/>
          </a:p>
        </p:txBody>
      </p:sp>
      <p:sp>
        <p:nvSpPr>
          <p:cNvPr id="22531" name="Rectangle 3"/>
          <p:cNvSpPr>
            <a:spLocks noGrp="1" noChangeArrowheads="1"/>
          </p:cNvSpPr>
          <p:nvPr>
            <p:ph idx="1"/>
          </p:nvPr>
        </p:nvSpPr>
        <p:spPr/>
        <p:txBody>
          <a:bodyPr>
            <a:normAutofit/>
          </a:bodyPr>
          <a:lstStyle/>
          <a:p>
            <a:pPr marL="0" indent="0" eaLnBrk="1" hangingPunct="1">
              <a:buNone/>
            </a:pPr>
            <a:r>
              <a:rPr lang="zh-CN" altLang="en-US" sz="2400" dirty="0"/>
              <a:t>像爬山算法</a:t>
            </a:r>
            <a:r>
              <a:rPr lang="en-US" sz="2400" dirty="0"/>
              <a:t>, </a:t>
            </a:r>
            <a:r>
              <a:rPr lang="zh-CN" altLang="en-US" sz="2400" dirty="0"/>
              <a:t>但不完全是</a:t>
            </a:r>
            <a:r>
              <a:rPr lang="en-US" sz="2400" dirty="0"/>
              <a:t>!</a:t>
            </a:r>
          </a:p>
          <a:p>
            <a:pPr marL="0" indent="0" eaLnBrk="1" hangingPunct="1">
              <a:buNone/>
            </a:pPr>
            <a:r>
              <a:rPr lang="zh-CN" altLang="en-US" sz="2400" dirty="0"/>
              <a:t>算法</a:t>
            </a:r>
            <a:r>
              <a:rPr lang="en-US" sz="2400" dirty="0"/>
              <a:t>: </a:t>
            </a:r>
            <a:r>
              <a:rPr lang="zh-CN" altLang="en-US" sz="2400" dirty="0"/>
              <a:t>开始时所有状态都已随机赋值，迭代改进，直至问题得到求解</a:t>
            </a:r>
            <a:r>
              <a:rPr lang="en-US" sz="2400" dirty="0"/>
              <a:t>,</a:t>
            </a:r>
          </a:p>
          <a:p>
            <a:pPr lvl="1"/>
            <a:r>
              <a:rPr lang="zh-CN" altLang="en-US" sz="2300" dirty="0"/>
              <a:t>变量选择</a:t>
            </a:r>
            <a:r>
              <a:rPr lang="en-US" sz="2300" dirty="0"/>
              <a:t>: </a:t>
            </a:r>
            <a:r>
              <a:rPr lang="zh-CN" altLang="en-US" sz="2300" b="1" i="1" dirty="0">
                <a:solidFill>
                  <a:srgbClr val="0000FF"/>
                </a:solidFill>
              </a:rPr>
              <a:t>随机选择</a:t>
            </a:r>
            <a:r>
              <a:rPr lang="en-US" sz="2300" dirty="0"/>
              <a:t> </a:t>
            </a:r>
            <a:r>
              <a:rPr lang="zh-CN" altLang="en-US" sz="2300" dirty="0"/>
              <a:t>任何冲突的变量</a:t>
            </a:r>
            <a:endParaRPr lang="en-US" sz="2300" dirty="0"/>
          </a:p>
          <a:p>
            <a:pPr lvl="1"/>
            <a:r>
              <a:rPr lang="zh-CN" altLang="en-US" sz="2400" dirty="0"/>
              <a:t>值选择</a:t>
            </a:r>
            <a:r>
              <a:rPr lang="en-US" sz="2400" dirty="0"/>
              <a:t>: </a:t>
            </a:r>
            <a:r>
              <a:rPr lang="zh-CN" altLang="en-US" sz="2400" dirty="0"/>
              <a:t>最小冲突启发信息</a:t>
            </a:r>
            <a:r>
              <a:rPr lang="en-US" sz="2400" dirty="0"/>
              <a:t>:</a:t>
            </a:r>
          </a:p>
          <a:p>
            <a:pPr lvl="2"/>
            <a:r>
              <a:rPr lang="zh-CN" altLang="en-US" sz="2400" dirty="0"/>
              <a:t>选择一个和约束条件冲突最少的值</a:t>
            </a:r>
            <a:endParaRPr lang="en-US" altLang="zh-CN" sz="2400" dirty="0"/>
          </a:p>
          <a:p>
            <a:pPr lvl="2"/>
            <a:r>
              <a:rPr lang="zh-CN" altLang="en-US" sz="2400" dirty="0"/>
              <a:t>随机打破平局情况</a:t>
            </a:r>
            <a:endParaRPr lang="en-US" sz="2400" dirty="0"/>
          </a:p>
        </p:txBody>
      </p:sp>
    </p:spTree>
    <p:extLst>
      <p:ext uri="{BB962C8B-B14F-4D97-AF65-F5344CB8AC3E}">
        <p14:creationId xmlns:p14="http://schemas.microsoft.com/office/powerpoint/2010/main" val="41290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i="1" dirty="0"/>
              <a:t>N</a:t>
            </a:r>
            <a:r>
              <a:rPr lang="zh-CN" altLang="en-US" i="1" dirty="0"/>
              <a:t>皇后问题的启发式信息</a:t>
            </a:r>
            <a:endParaRPr lang="en-US" dirty="0"/>
          </a:p>
        </p:txBody>
      </p:sp>
      <p:sp>
        <p:nvSpPr>
          <p:cNvPr id="3" name="Content Placeholder 2"/>
          <p:cNvSpPr>
            <a:spLocks noGrp="1"/>
          </p:cNvSpPr>
          <p:nvPr>
            <p:ph idx="1"/>
          </p:nvPr>
        </p:nvSpPr>
        <p:spPr/>
        <p:txBody>
          <a:bodyPr/>
          <a:lstStyle/>
          <a:p>
            <a:r>
              <a:rPr lang="zh-CN" altLang="en-US" dirty="0"/>
              <a:t>目标布局</a:t>
            </a:r>
            <a:r>
              <a:rPr lang="en-US" dirty="0"/>
              <a:t>:</a:t>
            </a:r>
            <a:r>
              <a:rPr lang="zh-CN" altLang="en-US" dirty="0"/>
              <a:t> </a:t>
            </a:r>
            <a:r>
              <a:rPr lang="en-US" altLang="zh-CN" dirty="0"/>
              <a:t>n</a:t>
            </a:r>
            <a:r>
              <a:rPr lang="zh-CN" altLang="en-US" dirty="0"/>
              <a:t> 个皇后在棋盘上不互相</a:t>
            </a:r>
            <a:r>
              <a:rPr lang="zh-CN" altLang="en-US" dirty="0">
                <a:solidFill>
                  <a:srgbClr val="FF0000"/>
                </a:solidFill>
              </a:rPr>
              <a:t>冲突</a:t>
            </a:r>
            <a:endParaRPr lang="en-US" dirty="0"/>
          </a:p>
          <a:p>
            <a:r>
              <a:rPr lang="zh-CN" altLang="en-US" dirty="0"/>
              <a:t>状态</a:t>
            </a:r>
            <a:r>
              <a:rPr lang="en-US" dirty="0"/>
              <a:t>: </a:t>
            </a:r>
            <a:r>
              <a:rPr lang="en-US" altLang="zh-CN" dirty="0"/>
              <a:t>n</a:t>
            </a:r>
            <a:r>
              <a:rPr lang="zh-CN" altLang="en-US" dirty="0"/>
              <a:t> 个皇后在棋盘上布局</a:t>
            </a:r>
            <a:r>
              <a:rPr lang="en-US" dirty="0"/>
              <a:t>, </a:t>
            </a:r>
            <a:r>
              <a:rPr lang="zh-CN" altLang="en-US" dirty="0"/>
              <a:t>一列放一个</a:t>
            </a:r>
            <a:endParaRPr lang="en-US" dirty="0"/>
          </a:p>
          <a:p>
            <a:r>
              <a:rPr lang="zh-CN" altLang="en-US" dirty="0"/>
              <a:t>启发式函数</a:t>
            </a:r>
            <a:r>
              <a:rPr lang="en-US" dirty="0"/>
              <a:t>: </a:t>
            </a:r>
            <a:r>
              <a:rPr lang="zh-CN" altLang="en-US" dirty="0"/>
              <a:t>相互冲突的皇后对数</a:t>
            </a:r>
            <a:endParaRPr lang="en-US" dirty="0"/>
          </a:p>
        </p:txBody>
      </p:sp>
      <p:pic>
        <p:nvPicPr>
          <p:cNvPr id="4" name="Picture 3"/>
          <p:cNvPicPr>
            <a:picLocks noChangeAspect="1"/>
          </p:cNvPicPr>
          <p:nvPr/>
        </p:nvPicPr>
        <p:blipFill>
          <a:blip r:embed="rId2"/>
          <a:stretch>
            <a:fillRect/>
          </a:stretch>
        </p:blipFill>
        <p:spPr>
          <a:xfrm>
            <a:off x="208204" y="3627290"/>
            <a:ext cx="8261720" cy="3230711"/>
          </a:xfrm>
          <a:prstGeom prst="rect">
            <a:avLst/>
          </a:prstGeom>
        </p:spPr>
      </p:pic>
    </p:spTree>
    <p:extLst>
      <p:ext uri="{BB962C8B-B14F-4D97-AF65-F5344CB8AC3E}">
        <p14:creationId xmlns:p14="http://schemas.microsoft.com/office/powerpoint/2010/main" val="2130075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Iterative Improvement -- n quee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2164" y="1168400"/>
            <a:ext cx="6406523" cy="4804418"/>
          </a:xfrm>
        </p:spPr>
      </p:pic>
    </p:spTree>
    <p:extLst>
      <p:ext uri="{BB962C8B-B14F-4D97-AF65-F5344CB8AC3E}">
        <p14:creationId xmlns:p14="http://schemas.microsoft.com/office/powerpoint/2010/main" val="1827673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图着色演示</a:t>
            </a:r>
            <a:r>
              <a:rPr lang="en-US" dirty="0"/>
              <a:t>: </a:t>
            </a:r>
            <a:r>
              <a:rPr lang="zh-CN" altLang="en-US" dirty="0"/>
              <a:t>最小冲突法</a:t>
            </a:r>
            <a:endParaRPr lang="en-US" dirty="0"/>
          </a:p>
        </p:txBody>
      </p:sp>
    </p:spTree>
    <p:extLst>
      <p:ext uri="{BB962C8B-B14F-4D97-AF65-F5344CB8AC3E}">
        <p14:creationId xmlns:p14="http://schemas.microsoft.com/office/powerpoint/2010/main" val="1337285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42900" y="241300"/>
            <a:ext cx="8229600" cy="990600"/>
          </a:xfrm>
        </p:spPr>
        <p:txBody>
          <a:bodyPr>
            <a:normAutofit/>
          </a:bodyPr>
          <a:lstStyle/>
          <a:p>
            <a:pPr eaLnBrk="1" hangingPunct="1"/>
            <a:r>
              <a:rPr lang="zh-CN" altLang="en-US" dirty="0"/>
              <a:t>最小冲突算法的表现性能</a:t>
            </a:r>
            <a:endParaRPr lang="en-US" dirty="0"/>
          </a:p>
        </p:txBody>
      </p:sp>
      <p:sp>
        <p:nvSpPr>
          <p:cNvPr id="24579" name="Rectangle 3"/>
          <p:cNvSpPr>
            <a:spLocks noGrp="1" noChangeArrowheads="1"/>
          </p:cNvSpPr>
          <p:nvPr>
            <p:ph idx="1"/>
          </p:nvPr>
        </p:nvSpPr>
        <p:spPr>
          <a:xfrm>
            <a:off x="342900" y="1371600"/>
            <a:ext cx="8229600" cy="2057400"/>
          </a:xfrm>
        </p:spPr>
        <p:txBody>
          <a:bodyPr>
            <a:normAutofit fontScale="92500" lnSpcReduction="20000"/>
          </a:bodyPr>
          <a:lstStyle/>
          <a:p>
            <a:pPr eaLnBrk="1" hangingPunct="1">
              <a:lnSpc>
                <a:spcPct val="110000"/>
              </a:lnSpc>
            </a:pPr>
            <a:r>
              <a:rPr lang="zh-CN" altLang="en-US" sz="2400" dirty="0"/>
              <a:t>给定随机初始化状态下</a:t>
            </a:r>
            <a:r>
              <a:rPr lang="en-US" sz="2400" dirty="0"/>
              <a:t>, </a:t>
            </a:r>
            <a:r>
              <a:rPr lang="zh-CN" altLang="en-US" sz="2400" dirty="0"/>
              <a:t>几乎可以</a:t>
            </a:r>
            <a:r>
              <a:rPr lang="zh-CN" altLang="en-US" dirty="0"/>
              <a:t>在常量时间里以高成功概率求解 </a:t>
            </a:r>
            <a:r>
              <a:rPr lang="en-US" altLang="zh-CN" sz="2400" dirty="0"/>
              <a:t>n</a:t>
            </a:r>
            <a:r>
              <a:rPr lang="zh-CN" altLang="en-US" sz="2400" dirty="0"/>
              <a:t> 为任意数的</a:t>
            </a:r>
            <a:r>
              <a:rPr lang="en-US" sz="2400" dirty="0"/>
              <a:t> n-</a:t>
            </a:r>
            <a:r>
              <a:rPr lang="zh-CN" altLang="en-US" dirty="0"/>
              <a:t>皇后问题，</a:t>
            </a:r>
            <a:r>
              <a:rPr lang="en-US" sz="2400" dirty="0"/>
              <a:t> (</a:t>
            </a:r>
            <a:r>
              <a:rPr lang="zh-CN" altLang="en-US" sz="2400" dirty="0"/>
              <a:t>例如</a:t>
            </a:r>
            <a:r>
              <a:rPr lang="en-US" sz="2400" dirty="0"/>
              <a:t>, n = 10,000,000)!</a:t>
            </a:r>
          </a:p>
          <a:p>
            <a:pPr eaLnBrk="1" hangingPunct="1">
              <a:lnSpc>
                <a:spcPct val="110000"/>
              </a:lnSpc>
            </a:pPr>
            <a:endParaRPr lang="en-US" sz="2400" dirty="0"/>
          </a:p>
          <a:p>
            <a:pPr eaLnBrk="1" hangingPunct="1">
              <a:lnSpc>
                <a:spcPct val="110000"/>
              </a:lnSpc>
            </a:pPr>
            <a:r>
              <a:rPr lang="zh-CN" altLang="en-US" dirty="0"/>
              <a:t>同样的表现性能对</a:t>
            </a:r>
            <a:r>
              <a:rPr lang="zh-CN" altLang="en-US" sz="2400" dirty="0"/>
              <a:t>任意随机产生的 </a:t>
            </a:r>
            <a:r>
              <a:rPr lang="en-US" sz="2400" dirty="0"/>
              <a:t>CSP</a:t>
            </a:r>
            <a:r>
              <a:rPr lang="zh-CN" altLang="en-US" sz="2400" dirty="0"/>
              <a:t>都适用，除了在一个很窄的比例范围内</a:t>
            </a: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a:p>
            <a:pPr eaLnBrk="1" hangingPunct="1">
              <a:lnSpc>
                <a:spcPct val="90000"/>
              </a:lnSpc>
            </a:pPr>
            <a:endParaRPr lang="en-US" sz="2400" dirty="0"/>
          </a:p>
        </p:txBody>
      </p:sp>
      <p:pic>
        <p:nvPicPr>
          <p:cNvPr id="24580" name="Picture 4"/>
          <p:cNvPicPr>
            <a:picLocks noChangeAspect="1" noChangeArrowheads="1"/>
          </p:cNvPicPr>
          <p:nvPr/>
        </p:nvPicPr>
        <p:blipFill>
          <a:blip r:embed="rId4" cstate="print"/>
          <a:srcRect l="240" t="628"/>
          <a:stretch>
            <a:fillRect/>
          </a:stretch>
        </p:blipFill>
        <p:spPr bwMode="auto">
          <a:xfrm>
            <a:off x="736600" y="4558618"/>
            <a:ext cx="3670300" cy="2126504"/>
          </a:xfrm>
          <a:prstGeom prst="rect">
            <a:avLst/>
          </a:prstGeom>
          <a:noFill/>
          <a:ln w="9525">
            <a:noFill/>
            <a:miter lim="800000"/>
            <a:headEnd/>
            <a:tailEnd/>
          </a:ln>
        </p:spPr>
      </p:pic>
      <p:pic>
        <p:nvPicPr>
          <p:cNvPr id="24581" name="Picture 5" descr="txp_fig"/>
          <p:cNvPicPr>
            <a:picLocks noChangeAspect="1" noChangeArrowheads="1"/>
          </p:cNvPicPr>
          <p:nvPr>
            <p:custDataLst>
              <p:tags r:id="rId1"/>
            </p:custDataLst>
          </p:nvPr>
        </p:nvPicPr>
        <p:blipFill>
          <a:blip r:embed="rId5" cstate="print"/>
          <a:srcRect/>
          <a:stretch>
            <a:fillRect/>
          </a:stretch>
        </p:blipFill>
        <p:spPr bwMode="auto">
          <a:xfrm>
            <a:off x="921124" y="3619502"/>
            <a:ext cx="3244476" cy="641051"/>
          </a:xfrm>
          <a:prstGeom prst="rect">
            <a:avLst/>
          </a:prstGeom>
          <a:noFill/>
          <a:ln w="9525">
            <a:noFill/>
            <a:miter lim="800000"/>
            <a:headEnd/>
            <a:tailEnd/>
          </a:ln>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64574" y="3341932"/>
            <a:ext cx="3015305" cy="3129004"/>
          </a:xfrm>
          <a:prstGeom prst="rect">
            <a:avLst/>
          </a:prstGeom>
          <a:noFill/>
        </p:spPr>
      </p:pic>
      <p:pic>
        <p:nvPicPr>
          <p:cNvPr id="13315" name="Picture 3" descr="C:\Users\Dan\Dropbox\Office\CS 188\Ketrina Art\CSPs 2\MinConflict.png"/>
          <p:cNvPicPr>
            <a:picLocks noChangeAspect="1" noChangeArrowheads="1"/>
          </p:cNvPicPr>
          <p:nvPr/>
        </p:nvPicPr>
        <p:blipFill>
          <a:blip r:embed="rId7" cstate="print">
            <a:clrChange>
              <a:clrFrom>
                <a:srgbClr val="FFFFFF"/>
              </a:clrFrom>
              <a:clrTo>
                <a:srgbClr val="FFFFFF">
                  <a:alpha val="0"/>
                </a:srgbClr>
              </a:clrTo>
            </a:clrChange>
          </a:blip>
          <a:srcRect l="64336" t="28521" r="18789" b="53479"/>
          <a:stretch>
            <a:fillRect/>
          </a:stretch>
        </p:blipFill>
        <p:spPr bwMode="auto">
          <a:xfrm>
            <a:off x="6972300" y="3335867"/>
            <a:ext cx="1543050" cy="1371600"/>
          </a:xfrm>
          <a:prstGeom prst="rect">
            <a:avLst/>
          </a:prstGeom>
          <a:noFill/>
        </p:spPr>
      </p:pic>
      <p:pic>
        <p:nvPicPr>
          <p:cNvPr id="13316" name="Picture 4" descr="C:\Users\Dan\Dropbox\Office\CS 188\Ketrina Art\CSPs 2\MinConflict.png"/>
          <p:cNvPicPr>
            <a:picLocks noChangeAspect="1" noChangeArrowheads="1"/>
          </p:cNvPicPr>
          <p:nvPr/>
        </p:nvPicPr>
        <p:blipFill>
          <a:blip r:embed="rId7" cstate="print">
            <a:clrChange>
              <a:clrFrom>
                <a:srgbClr val="FFFFFF"/>
              </a:clrFrom>
              <a:clrTo>
                <a:srgbClr val="FFFFFF">
                  <a:alpha val="0"/>
                </a:srgbClr>
              </a:clrTo>
            </a:clrChange>
          </a:blip>
          <a:srcRect l="64232" t="59583" r="15143" b="22417"/>
          <a:stretch>
            <a:fillRect/>
          </a:stretch>
        </p:blipFill>
        <p:spPr bwMode="auto">
          <a:xfrm>
            <a:off x="6915150" y="4416525"/>
            <a:ext cx="1657350" cy="1205345"/>
          </a:xfrm>
          <a:prstGeom prst="rect">
            <a:avLst/>
          </a:prstGeom>
          <a:noFill/>
        </p:spPr>
      </p:pic>
      <p:sp>
        <p:nvSpPr>
          <p:cNvPr id="3" name="TextBox 2"/>
          <p:cNvSpPr txBox="1"/>
          <p:nvPr/>
        </p:nvSpPr>
        <p:spPr>
          <a:xfrm>
            <a:off x="1473200" y="3498338"/>
            <a:ext cx="2692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zh-CN" altLang="en-US" dirty="0"/>
              <a:t>约束条件数</a:t>
            </a:r>
          </a:p>
        </p:txBody>
      </p:sp>
      <p:sp>
        <p:nvSpPr>
          <p:cNvPr id="11" name="TextBox 10"/>
          <p:cNvSpPr txBox="1"/>
          <p:nvPr/>
        </p:nvSpPr>
        <p:spPr>
          <a:xfrm>
            <a:off x="1473200" y="4035529"/>
            <a:ext cx="2692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zh-CN" altLang="en-US" dirty="0"/>
              <a:t>变量数</a:t>
            </a:r>
          </a:p>
        </p:txBody>
      </p:sp>
    </p:spTree>
    <p:extLst>
      <p:ext uri="{BB962C8B-B14F-4D97-AF65-F5344CB8AC3E}">
        <p14:creationId xmlns:p14="http://schemas.microsoft.com/office/powerpoint/2010/main" val="6172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81002"/>
            <a:ext cx="8229600" cy="608349"/>
          </a:xfrm>
        </p:spPr>
        <p:txBody>
          <a:bodyPr>
            <a:normAutofit fontScale="90000"/>
          </a:bodyPr>
          <a:lstStyle/>
          <a:p>
            <a:pPr eaLnBrk="1" hangingPunct="1"/>
            <a:r>
              <a:rPr lang="zh-CN" altLang="en-US" dirty="0"/>
              <a:t>总结：约束满足问题</a:t>
            </a:r>
            <a:endParaRPr lang="en-US" dirty="0"/>
          </a:p>
        </p:txBody>
      </p:sp>
      <p:sp>
        <p:nvSpPr>
          <p:cNvPr id="25603" name="Rectangle 3"/>
          <p:cNvSpPr>
            <a:spLocks noGrp="1" noChangeArrowheads="1"/>
          </p:cNvSpPr>
          <p:nvPr>
            <p:ph idx="1"/>
          </p:nvPr>
        </p:nvSpPr>
        <p:spPr>
          <a:xfrm>
            <a:off x="342900" y="1371602"/>
            <a:ext cx="7353300" cy="5143498"/>
          </a:xfrm>
        </p:spPr>
        <p:txBody>
          <a:bodyPr>
            <a:normAutofit fontScale="92500" lnSpcReduction="10000"/>
          </a:bodyPr>
          <a:lstStyle/>
          <a:p>
            <a:pPr>
              <a:lnSpc>
                <a:spcPct val="110000"/>
              </a:lnSpc>
              <a:spcBef>
                <a:spcPct val="0"/>
              </a:spcBef>
              <a:spcAft>
                <a:spcPts val="0"/>
              </a:spcAft>
            </a:pPr>
            <a:r>
              <a:rPr lang="zh-CN" altLang="en-US" sz="2800" dirty="0"/>
              <a:t>约束满足问题是一类特殊的搜索问题</a:t>
            </a:r>
            <a:r>
              <a:rPr lang="en-US" sz="2800" dirty="0"/>
              <a:t>:</a:t>
            </a:r>
          </a:p>
          <a:p>
            <a:pPr lvl="1">
              <a:lnSpc>
                <a:spcPct val="110000"/>
              </a:lnSpc>
              <a:spcBef>
                <a:spcPct val="0"/>
              </a:spcBef>
              <a:spcAft>
                <a:spcPts val="0"/>
              </a:spcAft>
            </a:pPr>
            <a:r>
              <a:rPr lang="zh-CN" altLang="en-US" sz="2400" dirty="0"/>
              <a:t>状态是变量的</a:t>
            </a:r>
            <a:r>
              <a:rPr lang="en-US" sz="2400" dirty="0"/>
              <a:t> (</a:t>
            </a:r>
            <a:r>
              <a:rPr lang="zh-CN" altLang="en-US" sz="2400" dirty="0"/>
              <a:t>部分</a:t>
            </a:r>
            <a:r>
              <a:rPr lang="en-US" sz="2400" dirty="0"/>
              <a:t>) </a:t>
            </a:r>
            <a:r>
              <a:rPr lang="zh-CN" altLang="en-US" sz="2400" dirty="0"/>
              <a:t>配值</a:t>
            </a:r>
            <a:endParaRPr lang="en-US" sz="2400" dirty="0"/>
          </a:p>
          <a:p>
            <a:pPr lvl="1">
              <a:lnSpc>
                <a:spcPct val="110000"/>
              </a:lnSpc>
              <a:spcBef>
                <a:spcPct val="0"/>
              </a:spcBef>
              <a:spcAft>
                <a:spcPts val="0"/>
              </a:spcAft>
            </a:pPr>
            <a:r>
              <a:rPr lang="zh-CN" altLang="en-US" sz="2400" dirty="0"/>
              <a:t>目标检测通过检查约束条件</a:t>
            </a:r>
            <a:endParaRPr lang="en-US" altLang="zh-CN" sz="2400" dirty="0"/>
          </a:p>
          <a:p>
            <a:pPr lvl="1">
              <a:lnSpc>
                <a:spcPct val="110000"/>
              </a:lnSpc>
              <a:spcBef>
                <a:spcPct val="0"/>
              </a:spcBef>
              <a:spcAft>
                <a:spcPts val="0"/>
              </a:spcAft>
            </a:pPr>
            <a:r>
              <a:rPr lang="zh-CN" altLang="en-US" sz="2400" dirty="0"/>
              <a:t>通用的算法和启发信息</a:t>
            </a:r>
            <a:endParaRPr lang="en-US" sz="2400" dirty="0"/>
          </a:p>
          <a:p>
            <a:pPr lvl="6">
              <a:lnSpc>
                <a:spcPct val="110000"/>
              </a:lnSpc>
              <a:spcBef>
                <a:spcPct val="0"/>
              </a:spcBef>
              <a:spcAft>
                <a:spcPts val="0"/>
              </a:spcAft>
            </a:pPr>
            <a:endParaRPr lang="en-US" sz="1200" dirty="0"/>
          </a:p>
          <a:p>
            <a:pPr>
              <a:lnSpc>
                <a:spcPct val="110000"/>
              </a:lnSpc>
              <a:spcAft>
                <a:spcPts val="0"/>
              </a:spcAft>
            </a:pPr>
            <a:r>
              <a:rPr lang="zh-CN" altLang="en-US" sz="2800" dirty="0"/>
              <a:t>基本算法</a:t>
            </a:r>
            <a:r>
              <a:rPr lang="en-US" sz="2800" dirty="0"/>
              <a:t>: </a:t>
            </a:r>
            <a:r>
              <a:rPr lang="zh-CN" altLang="en-US" sz="2800" dirty="0"/>
              <a:t>回溯搜索</a:t>
            </a:r>
            <a:endParaRPr lang="en-US" sz="2800" dirty="0"/>
          </a:p>
          <a:p>
            <a:pPr lvl="2">
              <a:lnSpc>
                <a:spcPct val="110000"/>
              </a:lnSpc>
              <a:spcAft>
                <a:spcPts val="0"/>
              </a:spcAft>
            </a:pPr>
            <a:endParaRPr lang="en-US" sz="1500" dirty="0"/>
          </a:p>
          <a:p>
            <a:pPr>
              <a:lnSpc>
                <a:spcPct val="110000"/>
              </a:lnSpc>
              <a:spcAft>
                <a:spcPts val="0"/>
              </a:spcAft>
            </a:pPr>
            <a:r>
              <a:rPr lang="zh-CN" altLang="en-US" sz="2800" dirty="0"/>
              <a:t>提速思路</a:t>
            </a:r>
            <a:r>
              <a:rPr lang="en-US" sz="2800" dirty="0"/>
              <a:t>:</a:t>
            </a:r>
          </a:p>
          <a:p>
            <a:pPr lvl="1">
              <a:lnSpc>
                <a:spcPct val="110000"/>
              </a:lnSpc>
              <a:spcBef>
                <a:spcPts val="176"/>
              </a:spcBef>
              <a:spcAft>
                <a:spcPts val="0"/>
              </a:spcAft>
            </a:pPr>
            <a:r>
              <a:rPr lang="zh-CN" altLang="en-US" sz="2400" dirty="0"/>
              <a:t>排序</a:t>
            </a:r>
            <a:endParaRPr lang="en-US" sz="2400" dirty="0"/>
          </a:p>
          <a:p>
            <a:pPr lvl="1">
              <a:lnSpc>
                <a:spcPct val="110000"/>
              </a:lnSpc>
              <a:spcBef>
                <a:spcPts val="176"/>
              </a:spcBef>
              <a:spcAft>
                <a:spcPts val="0"/>
              </a:spcAft>
            </a:pPr>
            <a:r>
              <a:rPr lang="zh-CN" altLang="en-US" sz="2400" dirty="0"/>
              <a:t>过滤</a:t>
            </a:r>
            <a:endParaRPr lang="en-US" sz="2400" dirty="0"/>
          </a:p>
          <a:p>
            <a:pPr lvl="1">
              <a:lnSpc>
                <a:spcPct val="110000"/>
              </a:lnSpc>
              <a:spcBef>
                <a:spcPts val="176"/>
              </a:spcBef>
              <a:spcAft>
                <a:spcPts val="0"/>
              </a:spcAft>
            </a:pPr>
            <a:r>
              <a:rPr lang="zh-CN" altLang="en-US" sz="2400" dirty="0"/>
              <a:t>结构</a:t>
            </a:r>
            <a:endParaRPr lang="en-US" sz="2400" dirty="0"/>
          </a:p>
          <a:p>
            <a:pPr lvl="1">
              <a:lnSpc>
                <a:spcPct val="110000"/>
              </a:lnSpc>
              <a:spcBef>
                <a:spcPts val="176"/>
              </a:spcBef>
              <a:spcAft>
                <a:spcPts val="0"/>
              </a:spcAft>
            </a:pPr>
            <a:endParaRPr lang="en-US" sz="1500" dirty="0"/>
          </a:p>
          <a:p>
            <a:pPr>
              <a:lnSpc>
                <a:spcPct val="110000"/>
              </a:lnSpc>
              <a:spcAft>
                <a:spcPts val="0"/>
              </a:spcAft>
            </a:pPr>
            <a:r>
              <a:rPr lang="zh-CN" altLang="en-US" sz="2800" dirty="0"/>
              <a:t>实践中，最小冲突法的局部算法经常很有效</a:t>
            </a:r>
            <a:endParaRPr lang="en-US"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75037" y="2854510"/>
            <a:ext cx="4311763" cy="2555690"/>
          </a:xfrm>
          <a:prstGeom prst="rect">
            <a:avLst/>
          </a:prstGeom>
          <a:noFill/>
        </p:spPr>
      </p:pic>
    </p:spTree>
    <p:extLst>
      <p:ext uri="{BB962C8B-B14F-4D97-AF65-F5344CB8AC3E}">
        <p14:creationId xmlns:p14="http://schemas.microsoft.com/office/powerpoint/2010/main" val="1975130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线性规划问题</a:t>
            </a:r>
          </a:p>
        </p:txBody>
      </p:sp>
      <p:pic>
        <p:nvPicPr>
          <p:cNvPr id="3" name="图片 2">
            <a:extLst>
              <a:ext uri="{FF2B5EF4-FFF2-40B4-BE49-F238E27FC236}">
                <a16:creationId xmlns:a16="http://schemas.microsoft.com/office/drawing/2014/main" id="{E29E3C79-A2DC-44CD-A5F8-77E026FEEC9B}"/>
              </a:ext>
            </a:extLst>
          </p:cNvPr>
          <p:cNvPicPr>
            <a:picLocks noChangeAspect="1"/>
          </p:cNvPicPr>
          <p:nvPr/>
        </p:nvPicPr>
        <p:blipFill>
          <a:blip r:embed="rId3"/>
          <a:stretch>
            <a:fillRect/>
          </a:stretch>
        </p:blipFill>
        <p:spPr>
          <a:xfrm>
            <a:off x="175792" y="2031549"/>
            <a:ext cx="8792415" cy="3420518"/>
          </a:xfrm>
          <a:prstGeom prst="rect">
            <a:avLst/>
          </a:prstGeom>
        </p:spPr>
      </p:pic>
    </p:spTree>
    <p:extLst>
      <p:ext uri="{BB962C8B-B14F-4D97-AF65-F5344CB8AC3E}">
        <p14:creationId xmlns:p14="http://schemas.microsoft.com/office/powerpoint/2010/main" val="2439119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D3129-B72C-45BE-A890-C0C8BB29C070}"/>
              </a:ext>
            </a:extLst>
          </p:cNvPr>
          <p:cNvSpPr>
            <a:spLocks noGrp="1"/>
          </p:cNvSpPr>
          <p:nvPr>
            <p:ph type="title"/>
          </p:nvPr>
        </p:nvSpPr>
        <p:spPr/>
        <p:txBody>
          <a:bodyPr/>
          <a:lstStyle/>
          <a:p>
            <a:r>
              <a:rPr lang="zh-CN" altLang="en-US" dirty="0"/>
              <a:t>举例</a:t>
            </a:r>
          </a:p>
        </p:txBody>
      </p:sp>
      <p:pic>
        <p:nvPicPr>
          <p:cNvPr id="4" name="图片 3">
            <a:extLst>
              <a:ext uri="{FF2B5EF4-FFF2-40B4-BE49-F238E27FC236}">
                <a16:creationId xmlns:a16="http://schemas.microsoft.com/office/drawing/2014/main" id="{3A703617-569F-411C-A262-8B12CCC33AFE}"/>
              </a:ext>
            </a:extLst>
          </p:cNvPr>
          <p:cNvPicPr>
            <a:picLocks noChangeAspect="1"/>
          </p:cNvPicPr>
          <p:nvPr/>
        </p:nvPicPr>
        <p:blipFill>
          <a:blip r:embed="rId3"/>
          <a:stretch>
            <a:fillRect/>
          </a:stretch>
        </p:blipFill>
        <p:spPr>
          <a:xfrm>
            <a:off x="241245" y="2222298"/>
            <a:ext cx="8725635" cy="1811820"/>
          </a:xfrm>
          <a:prstGeom prst="rect">
            <a:avLst/>
          </a:prstGeom>
        </p:spPr>
      </p:pic>
      <p:pic>
        <p:nvPicPr>
          <p:cNvPr id="5" name="图片 4">
            <a:extLst>
              <a:ext uri="{FF2B5EF4-FFF2-40B4-BE49-F238E27FC236}">
                <a16:creationId xmlns:a16="http://schemas.microsoft.com/office/drawing/2014/main" id="{DA3F7DFC-4EEB-4D4B-AB37-8A4794548887}"/>
              </a:ext>
            </a:extLst>
          </p:cNvPr>
          <p:cNvPicPr>
            <a:picLocks noChangeAspect="1"/>
          </p:cNvPicPr>
          <p:nvPr/>
        </p:nvPicPr>
        <p:blipFill>
          <a:blip r:embed="rId4"/>
          <a:stretch>
            <a:fillRect/>
          </a:stretch>
        </p:blipFill>
        <p:spPr>
          <a:xfrm>
            <a:off x="241245" y="4519055"/>
            <a:ext cx="8820324" cy="1407263"/>
          </a:xfrm>
          <a:prstGeom prst="rect">
            <a:avLst/>
          </a:prstGeom>
        </p:spPr>
      </p:pic>
    </p:spTree>
    <p:extLst>
      <p:ext uri="{BB962C8B-B14F-4D97-AF65-F5344CB8AC3E}">
        <p14:creationId xmlns:p14="http://schemas.microsoft.com/office/powerpoint/2010/main" val="4027520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1CFDA-D4F7-4310-8282-05DDAEF6489F}"/>
              </a:ext>
            </a:extLst>
          </p:cNvPr>
          <p:cNvSpPr>
            <a:spLocks noGrp="1"/>
          </p:cNvSpPr>
          <p:nvPr>
            <p:ph type="title"/>
          </p:nvPr>
        </p:nvSpPr>
        <p:spPr/>
        <p:txBody>
          <a:bodyPr/>
          <a:lstStyle/>
          <a:p>
            <a:r>
              <a:rPr lang="zh-CN" altLang="en-US" dirty="0"/>
              <a:t>时间分配问题</a:t>
            </a:r>
          </a:p>
        </p:txBody>
      </p:sp>
      <p:pic>
        <p:nvPicPr>
          <p:cNvPr id="4" name="图片 3">
            <a:extLst>
              <a:ext uri="{FF2B5EF4-FFF2-40B4-BE49-F238E27FC236}">
                <a16:creationId xmlns:a16="http://schemas.microsoft.com/office/drawing/2014/main" id="{709D50F9-954C-451A-8B53-5C22EE58EACD}"/>
              </a:ext>
            </a:extLst>
          </p:cNvPr>
          <p:cNvPicPr>
            <a:picLocks noChangeAspect="1"/>
          </p:cNvPicPr>
          <p:nvPr/>
        </p:nvPicPr>
        <p:blipFill>
          <a:blip r:embed="rId2"/>
          <a:stretch>
            <a:fillRect/>
          </a:stretch>
        </p:blipFill>
        <p:spPr>
          <a:xfrm>
            <a:off x="165576" y="2182574"/>
            <a:ext cx="8812847" cy="3430855"/>
          </a:xfrm>
          <a:prstGeom prst="rect">
            <a:avLst/>
          </a:prstGeom>
        </p:spPr>
      </p:pic>
    </p:spTree>
    <p:extLst>
      <p:ext uri="{BB962C8B-B14F-4D97-AF65-F5344CB8AC3E}">
        <p14:creationId xmlns:p14="http://schemas.microsoft.com/office/powerpoint/2010/main" val="2553784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4CFD8-53F5-4E73-9FF0-837309B850B4}"/>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A12BED18-2AF3-45B1-9FA1-C6C0A7168450}"/>
              </a:ext>
            </a:extLst>
          </p:cNvPr>
          <p:cNvPicPr>
            <a:picLocks noChangeAspect="1"/>
          </p:cNvPicPr>
          <p:nvPr/>
        </p:nvPicPr>
        <p:blipFill>
          <a:blip r:embed="rId3"/>
          <a:stretch>
            <a:fillRect/>
          </a:stretch>
        </p:blipFill>
        <p:spPr>
          <a:xfrm>
            <a:off x="202154" y="286604"/>
            <a:ext cx="8785412" cy="4637717"/>
          </a:xfrm>
          <a:prstGeom prst="rect">
            <a:avLst/>
          </a:prstGeom>
        </p:spPr>
      </p:pic>
      <p:sp>
        <p:nvSpPr>
          <p:cNvPr id="5" name="矩形 4">
            <a:extLst>
              <a:ext uri="{FF2B5EF4-FFF2-40B4-BE49-F238E27FC236}">
                <a16:creationId xmlns:a16="http://schemas.microsoft.com/office/drawing/2014/main" id="{D42783D3-16B7-4F54-9ADB-3DE238D49223}"/>
              </a:ext>
            </a:extLst>
          </p:cNvPr>
          <p:cNvSpPr/>
          <p:nvPr/>
        </p:nvSpPr>
        <p:spPr>
          <a:xfrm>
            <a:off x="528917" y="4936309"/>
            <a:ext cx="8274424" cy="923330"/>
          </a:xfrm>
          <a:prstGeom prst="rect">
            <a:avLst/>
          </a:prstGeom>
        </p:spPr>
        <p:txBody>
          <a:bodyPr wrap="square">
            <a:spAutoFit/>
          </a:bodyPr>
          <a:lstStyle/>
          <a:p>
            <a:r>
              <a:rPr lang="zh-CN" altLang="en-US" dirty="0"/>
              <a:t>Figure 1: Feasible region for our time-planning problem. The constraints are: E ≥ 56; P + E ≥ 70; P ≥ 0; S ≥ 60 which means 168−P −E ≥ 60 or P +E ≤ 108; and ﬁnally 2S−3P +E ≥ 150 which means 2(168−P −E)−3P + E ≥ 150 or 5P + E ≤ 186.</a:t>
            </a:r>
          </a:p>
        </p:txBody>
      </p:sp>
    </p:spTree>
    <p:extLst>
      <p:ext uri="{BB962C8B-B14F-4D97-AF65-F5344CB8AC3E}">
        <p14:creationId xmlns:p14="http://schemas.microsoft.com/office/powerpoint/2010/main" val="4240630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1226" y="297401"/>
            <a:ext cx="9143999" cy="990600"/>
          </a:xfrm>
        </p:spPr>
        <p:txBody>
          <a:bodyPr>
            <a:normAutofit/>
          </a:bodyPr>
          <a:lstStyle/>
          <a:p>
            <a:pPr eaLnBrk="1" hangingPunct="1"/>
            <a:r>
              <a:rPr lang="en-US" sz="3200" dirty="0"/>
              <a:t>约束满足问题</a:t>
            </a:r>
            <a:r>
              <a:rPr lang="zh-CN" altLang="en-US" sz="3200" dirty="0"/>
              <a:t>（</a:t>
            </a:r>
            <a:r>
              <a:rPr lang="en-US" altLang="zh-CN" sz="2400" dirty="0">
                <a:latin typeface="+mn-lt"/>
              </a:rPr>
              <a:t>Constraint</a:t>
            </a:r>
            <a:r>
              <a:rPr lang="zh-CN" altLang="en-US" sz="2400" dirty="0">
                <a:latin typeface="+mn-lt"/>
              </a:rPr>
              <a:t> </a:t>
            </a:r>
            <a:r>
              <a:rPr lang="en-US" altLang="zh-CN" sz="2400" dirty="0">
                <a:latin typeface="+mn-lt"/>
              </a:rPr>
              <a:t>Satisfaction</a:t>
            </a:r>
            <a:r>
              <a:rPr lang="zh-CN" altLang="en-US" sz="2400" dirty="0">
                <a:latin typeface="+mn-lt"/>
              </a:rPr>
              <a:t> </a:t>
            </a:r>
            <a:r>
              <a:rPr lang="en-US" altLang="zh-CN" sz="2400" dirty="0">
                <a:latin typeface="+mn-lt"/>
              </a:rPr>
              <a:t>Problems/CSPs</a:t>
            </a:r>
            <a:r>
              <a:rPr lang="zh-CN" altLang="en-US" sz="3200" dirty="0"/>
              <a:t>）</a:t>
            </a:r>
            <a:endParaRPr lang="en-US" sz="3200" dirty="0"/>
          </a:p>
        </p:txBody>
      </p:sp>
      <p:sp>
        <p:nvSpPr>
          <p:cNvPr id="6147" name="Rectangle 3"/>
          <p:cNvSpPr>
            <a:spLocks noGrp="1" noChangeArrowheads="1"/>
          </p:cNvSpPr>
          <p:nvPr>
            <p:ph idx="1"/>
          </p:nvPr>
        </p:nvSpPr>
        <p:spPr>
          <a:xfrm>
            <a:off x="-1" y="1288001"/>
            <a:ext cx="5675490" cy="5341399"/>
          </a:xfrm>
        </p:spPr>
        <p:txBody>
          <a:bodyPr>
            <a:normAutofit/>
          </a:bodyPr>
          <a:lstStyle/>
          <a:p>
            <a:pPr marL="274320" lvl="1" indent="0" eaLnBrk="1" hangingPunct="1">
              <a:lnSpc>
                <a:spcPct val="110000"/>
              </a:lnSpc>
              <a:buNone/>
            </a:pPr>
            <a:endParaRPr lang="en-US" sz="1900" dirty="0"/>
          </a:p>
          <a:p>
            <a:pPr>
              <a:lnSpc>
                <a:spcPct val="110000"/>
              </a:lnSpc>
              <a:buFont typeface="Wingdings" panose="05000000000000000000" pitchFamily="2" charset="2"/>
              <a:buChar char="n"/>
            </a:pPr>
            <a:r>
              <a:rPr lang="en-US" sz="2300" dirty="0">
                <a:solidFill>
                  <a:srgbClr val="00B0F0"/>
                </a:solidFill>
              </a:rPr>
              <a:t>状态</a:t>
            </a:r>
            <a:r>
              <a:rPr lang="en-US" sz="2300" dirty="0"/>
              <a:t>由若干个</a:t>
            </a:r>
            <a:r>
              <a:rPr lang="en-US" sz="2300" b="1" i="1" dirty="0"/>
              <a:t> </a:t>
            </a:r>
            <a:r>
              <a:rPr lang="zh-CN" altLang="en-US" sz="2300" b="1" i="1" dirty="0">
                <a:solidFill>
                  <a:srgbClr val="CC0000"/>
                </a:solidFill>
              </a:rPr>
              <a:t>变量</a:t>
            </a:r>
            <a:r>
              <a:rPr lang="en-US" sz="2300" dirty="0">
                <a:solidFill>
                  <a:srgbClr val="CC0000"/>
                </a:solidFill>
              </a:rPr>
              <a:t> </a:t>
            </a:r>
            <a:r>
              <a:rPr lang="en-US" sz="2400" b="1" i="1" dirty="0">
                <a:solidFill>
                  <a:srgbClr val="CC00CC"/>
                </a:solidFill>
                <a:latin typeface="Times New Roman" pitchFamily="18" charset="0"/>
              </a:rPr>
              <a:t>X</a:t>
            </a:r>
            <a:r>
              <a:rPr lang="en-US" sz="2400" b="1" i="1" baseline="-25000" dirty="0">
                <a:solidFill>
                  <a:srgbClr val="CC0000"/>
                </a:solidFill>
                <a:latin typeface="Times New Roman" pitchFamily="18" charset="0"/>
              </a:rPr>
              <a:t>i</a:t>
            </a:r>
            <a:r>
              <a:rPr lang="en-US" sz="2400" dirty="0"/>
              <a:t>  </a:t>
            </a:r>
            <a:r>
              <a:rPr lang="zh-CN" altLang="en-US" sz="2400" dirty="0"/>
              <a:t>组成，每个变量有一个</a:t>
            </a:r>
            <a:r>
              <a:rPr lang="en-US" sz="2400" dirty="0"/>
              <a:t> </a:t>
            </a:r>
            <a:r>
              <a:rPr lang="zh-CN" altLang="en-US" b="1" i="1" dirty="0">
                <a:solidFill>
                  <a:srgbClr val="CC0000"/>
                </a:solidFill>
              </a:rPr>
              <a:t>取值域</a:t>
            </a:r>
            <a:r>
              <a:rPr lang="en-US" sz="2400" dirty="0">
                <a:solidFill>
                  <a:srgbClr val="CC00CC"/>
                </a:solidFill>
              </a:rPr>
              <a:t> </a:t>
            </a:r>
            <a:r>
              <a:rPr lang="en-US" sz="2400" b="1" i="1" dirty="0">
                <a:solidFill>
                  <a:srgbClr val="CC00CC"/>
                </a:solidFill>
                <a:latin typeface="Times New Roman" pitchFamily="18" charset="0"/>
              </a:rPr>
              <a:t>D</a:t>
            </a:r>
            <a:r>
              <a:rPr lang="en-US" sz="2400" b="1" i="1" baseline="-25000" dirty="0">
                <a:solidFill>
                  <a:srgbClr val="CC00CC"/>
                </a:solidFill>
                <a:latin typeface="Times New Roman" pitchFamily="18" charset="0"/>
              </a:rPr>
              <a:t>i</a:t>
            </a:r>
            <a:endParaRPr lang="en-US" sz="2400" i="1" baseline="-25000" dirty="0">
              <a:solidFill>
                <a:srgbClr val="CC0000"/>
              </a:solidFill>
            </a:endParaRPr>
          </a:p>
          <a:p>
            <a:pPr>
              <a:lnSpc>
                <a:spcPct val="110000"/>
              </a:lnSpc>
              <a:buFont typeface="Wingdings" panose="05000000000000000000" pitchFamily="2" charset="2"/>
              <a:buChar char="n"/>
            </a:pPr>
            <a:r>
              <a:rPr lang="zh-CN" altLang="en-US" sz="2300" dirty="0">
                <a:solidFill>
                  <a:srgbClr val="00B0F0"/>
                </a:solidFill>
              </a:rPr>
              <a:t>目标测试</a:t>
            </a:r>
            <a:r>
              <a:rPr lang="zh-CN" altLang="en-US" sz="2300" dirty="0"/>
              <a:t>是一套</a:t>
            </a:r>
            <a:r>
              <a:rPr lang="zh-CN" altLang="en-US" sz="2300" dirty="0">
                <a:solidFill>
                  <a:srgbClr val="FF0000"/>
                </a:solidFill>
              </a:rPr>
              <a:t>约束规则，</a:t>
            </a:r>
            <a:r>
              <a:rPr lang="zh-CN" altLang="en-US" sz="2300" dirty="0"/>
              <a:t>规定了允许的变量集合的取值组合</a:t>
            </a:r>
            <a:endParaRPr lang="en-US" altLang="zh-CN" sz="2300" dirty="0"/>
          </a:p>
          <a:p>
            <a:pPr>
              <a:lnSpc>
                <a:spcPct val="110000"/>
              </a:lnSpc>
              <a:buFont typeface="Wingdings" panose="05000000000000000000" pitchFamily="2" charset="2"/>
              <a:buChar char="n"/>
            </a:pPr>
            <a:r>
              <a:rPr lang="zh-CN" altLang="en-US" sz="2300" dirty="0"/>
              <a:t>到目标的路径（变量赋值的顺序）不重要</a:t>
            </a:r>
            <a:endParaRPr lang="en-US" altLang="zh-CN" sz="2300" dirty="0"/>
          </a:p>
          <a:p>
            <a:pPr>
              <a:lnSpc>
                <a:spcPct val="110000"/>
              </a:lnSpc>
              <a:buFont typeface="Wingdings" panose="05000000000000000000" pitchFamily="2" charset="2"/>
              <a:buChar char="n"/>
            </a:pPr>
            <a:r>
              <a:rPr lang="zh-CN" altLang="en-US" sz="2300" dirty="0"/>
              <a:t>其结果：</a:t>
            </a:r>
            <a:endParaRPr lang="en-US" altLang="zh-CN" sz="2300" dirty="0"/>
          </a:p>
          <a:p>
            <a:pPr lvl="1">
              <a:lnSpc>
                <a:spcPct val="110000"/>
              </a:lnSpc>
              <a:buFont typeface="Wingdings" panose="05000000000000000000" pitchFamily="2" charset="2"/>
              <a:buChar char="n"/>
            </a:pPr>
            <a:r>
              <a:rPr lang="en-US" sz="2100" dirty="0"/>
              <a:t> </a:t>
            </a:r>
            <a:r>
              <a:rPr lang="en-US" altLang="zh-CN" sz="2100" dirty="0"/>
              <a:t>CSP</a:t>
            </a:r>
            <a:r>
              <a:rPr lang="zh-CN" altLang="en-US" sz="2100" dirty="0"/>
              <a:t>算法比标准的搜索问题要快</a:t>
            </a:r>
            <a:endParaRPr lang="en-US" altLang="zh-CN" sz="2100" dirty="0"/>
          </a:p>
          <a:p>
            <a:pPr lvl="1">
              <a:lnSpc>
                <a:spcPct val="110000"/>
              </a:lnSpc>
              <a:buFont typeface="Wingdings" panose="05000000000000000000" pitchFamily="2" charset="2"/>
              <a:buChar char="n"/>
            </a:pPr>
            <a:r>
              <a:rPr lang="zh-CN" altLang="en-US" sz="2100" dirty="0"/>
              <a:t> 启发信息可用于所有</a:t>
            </a:r>
            <a:r>
              <a:rPr lang="en-US" altLang="zh-CN" sz="2100" dirty="0"/>
              <a:t>CSP</a:t>
            </a:r>
            <a:r>
              <a:rPr lang="zh-CN" altLang="en-US" sz="2100" dirty="0"/>
              <a:t>问题</a:t>
            </a:r>
            <a:endParaRPr lang="en-US" altLang="zh-CN" sz="2100" dirty="0"/>
          </a:p>
          <a:p>
            <a:pPr lvl="1">
              <a:lnSpc>
                <a:spcPct val="110000"/>
              </a:lnSpc>
              <a:buFont typeface="Wingdings" panose="05000000000000000000" pitchFamily="2" charset="2"/>
              <a:buChar char="n"/>
            </a:pPr>
            <a:r>
              <a:rPr lang="en-US" sz="2100" dirty="0"/>
              <a:t> </a:t>
            </a:r>
            <a:r>
              <a:rPr lang="zh-CN" altLang="en-US" sz="2100" dirty="0"/>
              <a:t>解决新的问题不需要写新的代码</a:t>
            </a:r>
            <a:endParaRPr lang="en-US" sz="2000" i="1" dirty="0"/>
          </a:p>
          <a:p>
            <a:pPr eaLnBrk="1" hangingPunct="1">
              <a:lnSpc>
                <a:spcPct val="80000"/>
              </a:lnSpc>
            </a:pPr>
            <a:endParaRPr lang="en-US" sz="2000" dirty="0"/>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75489" y="2236365"/>
            <a:ext cx="3468511" cy="1761006"/>
          </a:xfrm>
          <a:prstGeom prst="rect">
            <a:avLst/>
          </a:prstGeom>
          <a:noFill/>
        </p:spPr>
      </p:pic>
    </p:spTree>
    <p:extLst>
      <p:ext uri="{BB962C8B-B14F-4D97-AF65-F5344CB8AC3E}">
        <p14:creationId xmlns:p14="http://schemas.microsoft.com/office/powerpoint/2010/main" val="13453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6F16A-0D95-464F-A0DB-16629117B65C}"/>
              </a:ext>
            </a:extLst>
          </p:cNvPr>
          <p:cNvSpPr>
            <a:spLocks noGrp="1"/>
          </p:cNvSpPr>
          <p:nvPr>
            <p:ph type="title"/>
          </p:nvPr>
        </p:nvSpPr>
        <p:spPr/>
        <p:txBody>
          <a:bodyPr/>
          <a:lstStyle/>
          <a:p>
            <a:r>
              <a:rPr lang="en-US" altLang="zh-CN" dirty="0"/>
              <a:t>Linear Programming Duality</a:t>
            </a:r>
            <a:endParaRPr lang="zh-CN" altLang="en-US" dirty="0"/>
          </a:p>
        </p:txBody>
      </p:sp>
      <p:sp>
        <p:nvSpPr>
          <p:cNvPr id="3" name="内容占位符 2">
            <a:extLst>
              <a:ext uri="{FF2B5EF4-FFF2-40B4-BE49-F238E27FC236}">
                <a16:creationId xmlns:a16="http://schemas.microsoft.com/office/drawing/2014/main" id="{58CC8E04-E49D-4841-B7C5-3FED9BB930AB}"/>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4E5E0496-79FF-45F5-87FB-AD3360E08E1E}"/>
              </a:ext>
            </a:extLst>
          </p:cNvPr>
          <p:cNvPicPr>
            <a:picLocks noChangeAspect="1"/>
          </p:cNvPicPr>
          <p:nvPr/>
        </p:nvPicPr>
        <p:blipFill>
          <a:blip r:embed="rId3"/>
          <a:stretch>
            <a:fillRect/>
          </a:stretch>
        </p:blipFill>
        <p:spPr>
          <a:xfrm>
            <a:off x="822960" y="2126711"/>
            <a:ext cx="6923610" cy="3400110"/>
          </a:xfrm>
          <a:prstGeom prst="rect">
            <a:avLst/>
          </a:prstGeom>
        </p:spPr>
      </p:pic>
    </p:spTree>
    <p:extLst>
      <p:ext uri="{BB962C8B-B14F-4D97-AF65-F5344CB8AC3E}">
        <p14:creationId xmlns:p14="http://schemas.microsoft.com/office/powerpoint/2010/main" val="351251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36ED77-C20B-4CC5-BF2E-8799CFBD3BF4}"/>
              </a:ext>
            </a:extLst>
          </p:cNvPr>
          <p:cNvSpPr>
            <a:spLocks noGrp="1"/>
          </p:cNvSpPr>
          <p:nvPr>
            <p:ph type="title"/>
          </p:nvPr>
        </p:nvSpPr>
        <p:spPr/>
        <p:txBody>
          <a:bodyPr/>
          <a:lstStyle/>
          <a:p>
            <a:r>
              <a:rPr lang="zh-CN" altLang="en-US" dirty="0"/>
              <a:t>如何用</a:t>
            </a:r>
            <a:r>
              <a:rPr lang="en-US" altLang="zh-CN" dirty="0"/>
              <a:t>LP</a:t>
            </a:r>
            <a:r>
              <a:rPr lang="zh-CN" altLang="en-US" dirty="0"/>
              <a:t>表达最短路径问题？</a:t>
            </a:r>
          </a:p>
        </p:txBody>
      </p:sp>
      <p:sp>
        <p:nvSpPr>
          <p:cNvPr id="3" name="内容占位符 2">
            <a:extLst>
              <a:ext uri="{FF2B5EF4-FFF2-40B4-BE49-F238E27FC236}">
                <a16:creationId xmlns:a16="http://schemas.microsoft.com/office/drawing/2014/main" id="{DDA64F34-8410-46C8-AEB6-9EF2879506E2}"/>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190351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5750" y="381000"/>
            <a:ext cx="8229600" cy="489768"/>
          </a:xfrm>
        </p:spPr>
        <p:txBody>
          <a:bodyPr>
            <a:normAutofit fontScale="90000"/>
          </a:bodyPr>
          <a:lstStyle/>
          <a:p>
            <a:pPr eaLnBrk="1" hangingPunct="1"/>
            <a:r>
              <a:rPr lang="zh-CN" altLang="en-US" dirty="0"/>
              <a:t>举例</a:t>
            </a:r>
            <a:r>
              <a:rPr lang="en-US" dirty="0"/>
              <a:t>: </a:t>
            </a:r>
            <a:r>
              <a:rPr lang="zh-CN" altLang="en-US" dirty="0"/>
              <a:t>地图着色</a:t>
            </a:r>
            <a:endParaRPr lang="en-US" dirty="0"/>
          </a:p>
        </p:txBody>
      </p:sp>
      <p:sp>
        <p:nvSpPr>
          <p:cNvPr id="7171" name="Rectangle 3"/>
          <p:cNvSpPr>
            <a:spLocks noGrp="1" noChangeArrowheads="1"/>
          </p:cNvSpPr>
          <p:nvPr>
            <p:ph idx="1"/>
          </p:nvPr>
        </p:nvSpPr>
        <p:spPr>
          <a:xfrm>
            <a:off x="285750" y="1313530"/>
            <a:ext cx="5029200" cy="5137092"/>
          </a:xfrm>
        </p:spPr>
        <p:txBody>
          <a:bodyPr>
            <a:normAutofit lnSpcReduction="10000"/>
          </a:bodyPr>
          <a:lstStyle/>
          <a:p>
            <a:pPr eaLnBrk="1" hangingPunct="1">
              <a:lnSpc>
                <a:spcPct val="80000"/>
              </a:lnSpc>
            </a:pPr>
            <a:r>
              <a:rPr lang="zh-CN" altLang="en-US" dirty="0"/>
              <a:t>变量</a:t>
            </a:r>
            <a:r>
              <a:rPr lang="en-US" sz="2400" dirty="0"/>
              <a:t>:</a:t>
            </a:r>
          </a:p>
          <a:p>
            <a:pPr eaLnBrk="1" hangingPunct="1">
              <a:lnSpc>
                <a:spcPct val="80000"/>
              </a:lnSpc>
            </a:pPr>
            <a:endParaRPr lang="en-US" sz="2400" dirty="0"/>
          </a:p>
          <a:p>
            <a:pPr eaLnBrk="1" hangingPunct="1">
              <a:lnSpc>
                <a:spcPct val="80000"/>
              </a:lnSpc>
            </a:pPr>
            <a:r>
              <a:rPr lang="zh-CN" altLang="en-US" dirty="0"/>
              <a:t>值域</a:t>
            </a:r>
            <a:r>
              <a:rPr lang="en-US" sz="2400" dirty="0"/>
              <a:t>:</a:t>
            </a:r>
          </a:p>
          <a:p>
            <a:pPr eaLnBrk="1" hangingPunct="1">
              <a:lnSpc>
                <a:spcPct val="80000"/>
              </a:lnSpc>
            </a:pPr>
            <a:endParaRPr lang="en-US" sz="2400" dirty="0"/>
          </a:p>
          <a:p>
            <a:pPr eaLnBrk="1" hangingPunct="1">
              <a:lnSpc>
                <a:spcPct val="80000"/>
              </a:lnSpc>
            </a:pPr>
            <a:r>
              <a:rPr lang="en-US" dirty="0"/>
              <a:t>约束</a:t>
            </a:r>
            <a:r>
              <a:rPr lang="en-US" sz="2400" dirty="0"/>
              <a:t>: </a:t>
            </a:r>
            <a:r>
              <a:rPr lang="zh-CN" altLang="en-US" sz="2400" dirty="0"/>
              <a:t>临近区域必须有不同的颜色</a:t>
            </a:r>
            <a:endParaRPr lang="en-US" sz="2000" dirty="0"/>
          </a:p>
          <a:p>
            <a:pPr lvl="1">
              <a:lnSpc>
                <a:spcPct val="80000"/>
              </a:lnSpc>
            </a:pPr>
            <a:endParaRPr lang="en-US" sz="2000" dirty="0"/>
          </a:p>
          <a:p>
            <a:pPr lvl="1">
              <a:lnSpc>
                <a:spcPct val="80000"/>
              </a:lnSpc>
            </a:pPr>
            <a:endParaRPr lang="en-US" sz="2400" dirty="0"/>
          </a:p>
          <a:p>
            <a:pPr marL="0" indent="0" eaLnBrk="1" hangingPunct="1">
              <a:lnSpc>
                <a:spcPct val="80000"/>
              </a:lnSpc>
              <a:buNone/>
            </a:pPr>
            <a:endParaRPr lang="en-US" sz="2400" dirty="0"/>
          </a:p>
          <a:p>
            <a:pPr eaLnBrk="1" hangingPunct="1">
              <a:lnSpc>
                <a:spcPct val="110000"/>
              </a:lnSpc>
            </a:pPr>
            <a:r>
              <a:rPr lang="zh-CN" altLang="en-US" sz="2000" dirty="0"/>
              <a:t>解 是</a:t>
            </a:r>
            <a:r>
              <a:rPr lang="en-US" sz="2000" dirty="0"/>
              <a:t> </a:t>
            </a:r>
            <a:r>
              <a:rPr lang="zh-CN" altLang="en-US" sz="2000" dirty="0"/>
              <a:t>一组对所有变量的配值，其满足了所有的约束，例如：</a:t>
            </a:r>
            <a:endParaRPr lang="en-US" sz="2000" dirty="0"/>
          </a:p>
          <a:p>
            <a:pPr eaLnBrk="1" hangingPunct="1">
              <a:lnSpc>
                <a:spcPct val="80000"/>
              </a:lnSpc>
            </a:pPr>
            <a:endParaRPr lang="en-US" sz="2400" dirty="0"/>
          </a:p>
          <a:p>
            <a:pPr eaLnBrk="1" hangingPunct="1">
              <a:lnSpc>
                <a:spcPct val="80000"/>
              </a:lnSpc>
              <a:buFont typeface="Wingdings" pitchFamily="2" charset="2"/>
              <a:buNone/>
            </a:pPr>
            <a:r>
              <a:rPr lang="en-US" sz="2400" dirty="0"/>
              <a:t> </a:t>
            </a:r>
          </a:p>
          <a:p>
            <a:pPr eaLnBrk="1" hangingPunct="1">
              <a:lnSpc>
                <a:spcPct val="80000"/>
              </a:lnSpc>
            </a:pPr>
            <a:endParaRPr lang="en-US" sz="2400" dirty="0"/>
          </a:p>
        </p:txBody>
      </p:sp>
      <p:pic>
        <p:nvPicPr>
          <p:cNvPr id="7172" name="Picture 4"/>
          <p:cNvPicPr>
            <a:picLocks noChangeAspect="1" noChangeArrowheads="1"/>
          </p:cNvPicPr>
          <p:nvPr/>
        </p:nvPicPr>
        <p:blipFill>
          <a:blip r:embed="rId7" cstate="print"/>
          <a:srcRect l="1140" t="1105"/>
          <a:stretch>
            <a:fillRect/>
          </a:stretch>
        </p:blipFill>
        <p:spPr bwMode="auto">
          <a:xfrm>
            <a:off x="5102322" y="823762"/>
            <a:ext cx="4041678" cy="3682683"/>
          </a:xfrm>
          <a:prstGeom prst="rect">
            <a:avLst/>
          </a:prstGeom>
          <a:noFill/>
          <a:ln w="9525">
            <a:noFill/>
            <a:miter lim="800000"/>
            <a:headEnd/>
            <a:tailEnd/>
          </a:ln>
        </p:spPr>
      </p:pic>
      <p:pic>
        <p:nvPicPr>
          <p:cNvPr id="12" name="Picture 11" descr="txp_fig"/>
          <p:cNvPicPr>
            <a:picLocks noChangeAspect="1"/>
          </p:cNvPicPr>
          <p:nvPr>
            <p:custDataLst>
              <p:tags r:id="rId1"/>
            </p:custDataLst>
          </p:nvPr>
        </p:nvPicPr>
        <p:blipFill>
          <a:blip r:embed="rId8" cstate="print"/>
          <a:stretch>
            <a:fillRect/>
          </a:stretch>
        </p:blipFill>
        <p:spPr bwMode="auto">
          <a:xfrm>
            <a:off x="1651957" y="1547102"/>
            <a:ext cx="3450365" cy="277862"/>
          </a:xfrm>
          <a:prstGeom prst="rect">
            <a:avLst/>
          </a:prstGeom>
          <a:noFill/>
          <a:ln/>
          <a:effectLst/>
        </p:spPr>
      </p:pic>
      <p:pic>
        <p:nvPicPr>
          <p:cNvPr id="14" name="Picture 13" descr="txp_fig"/>
          <p:cNvPicPr>
            <a:picLocks noChangeAspect="1"/>
          </p:cNvPicPr>
          <p:nvPr>
            <p:custDataLst>
              <p:tags r:id="rId2"/>
            </p:custDataLst>
          </p:nvPr>
        </p:nvPicPr>
        <p:blipFill>
          <a:blip r:embed="rId9" cstate="print"/>
          <a:stretch>
            <a:fillRect/>
          </a:stretch>
        </p:blipFill>
        <p:spPr bwMode="auto">
          <a:xfrm>
            <a:off x="1674462" y="2141730"/>
            <a:ext cx="2673626" cy="314499"/>
          </a:xfrm>
          <a:prstGeom prst="rect">
            <a:avLst/>
          </a:prstGeom>
          <a:noFill/>
          <a:ln/>
          <a:effectLst/>
        </p:spPr>
      </p:pic>
      <p:pic>
        <p:nvPicPr>
          <p:cNvPr id="22" name="Picture 21" descr="txp_fig"/>
          <p:cNvPicPr>
            <a:picLocks noChangeAspect="1"/>
          </p:cNvPicPr>
          <p:nvPr>
            <p:custDataLst>
              <p:tags r:id="rId3"/>
            </p:custDataLst>
          </p:nvPr>
        </p:nvPicPr>
        <p:blipFill>
          <a:blip r:embed="rId10" cstate="print"/>
          <a:stretch>
            <a:fillRect/>
          </a:stretch>
        </p:blipFill>
        <p:spPr bwMode="auto">
          <a:xfrm>
            <a:off x="614716" y="5290576"/>
            <a:ext cx="4892194" cy="659214"/>
          </a:xfrm>
          <a:prstGeom prst="rect">
            <a:avLst/>
          </a:prstGeom>
          <a:noFill/>
          <a:ln/>
          <a:effectLst/>
        </p:spPr>
      </p:pic>
      <p:pic>
        <p:nvPicPr>
          <p:cNvPr id="15" name="Picture 14" descr="txp_fig"/>
          <p:cNvPicPr>
            <a:picLocks noChangeAspect="1"/>
          </p:cNvPicPr>
          <p:nvPr>
            <p:custDataLst>
              <p:tags r:id="rId4"/>
            </p:custDataLst>
          </p:nvPr>
        </p:nvPicPr>
        <p:blipFill>
          <a:blip r:embed="rId11" cstate="print"/>
          <a:stretch>
            <a:fillRect/>
          </a:stretch>
        </p:blipFill>
        <p:spPr bwMode="auto">
          <a:xfrm>
            <a:off x="1807793" y="3451566"/>
            <a:ext cx="1249990" cy="310781"/>
          </a:xfrm>
          <a:prstGeom prst="rect">
            <a:avLst/>
          </a:prstGeom>
          <a:noFill/>
          <a:ln/>
          <a:effectLst/>
        </p:spPr>
      </p:pic>
      <p:pic>
        <p:nvPicPr>
          <p:cNvPr id="13" name="Picture 12" descr="txp_fig"/>
          <p:cNvPicPr>
            <a:picLocks noChangeAspect="1"/>
          </p:cNvPicPr>
          <p:nvPr>
            <p:custDataLst>
              <p:tags r:id="rId5"/>
            </p:custDataLst>
          </p:nvPr>
        </p:nvPicPr>
        <p:blipFill>
          <a:blip r:embed="rId12" cstate="print"/>
          <a:stretch>
            <a:fillRect/>
          </a:stretch>
        </p:blipFill>
        <p:spPr bwMode="auto">
          <a:xfrm>
            <a:off x="1807793" y="3817790"/>
            <a:ext cx="5505285" cy="400108"/>
          </a:xfrm>
          <a:prstGeom prst="rect">
            <a:avLst/>
          </a:prstGeom>
          <a:noFill/>
          <a:ln/>
          <a:effectLst/>
        </p:spPr>
      </p:pic>
      <p:pic>
        <p:nvPicPr>
          <p:cNvPr id="1945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99114" y="4761606"/>
            <a:ext cx="3344886" cy="2069651"/>
          </a:xfrm>
          <a:prstGeom prst="rect">
            <a:avLst/>
          </a:prstGeom>
          <a:noFill/>
        </p:spPr>
      </p:pic>
      <p:sp>
        <p:nvSpPr>
          <p:cNvPr id="17" name="TextBox 19"/>
          <p:cNvSpPr txBox="1">
            <a:spLocks noChangeArrowheads="1"/>
          </p:cNvSpPr>
          <p:nvPr/>
        </p:nvSpPr>
        <p:spPr bwMode="auto">
          <a:xfrm>
            <a:off x="779181" y="3362239"/>
            <a:ext cx="1142618" cy="400108"/>
          </a:xfrm>
          <a:prstGeom prst="rect">
            <a:avLst/>
          </a:prstGeom>
          <a:noFill/>
          <a:ln w="9525">
            <a:noFill/>
            <a:miter lim="800000"/>
            <a:headEnd/>
            <a:tailEnd/>
          </a:ln>
        </p:spPr>
        <p:txBody>
          <a:bodyPr wrap="square" lIns="91436" tIns="45718" rIns="91436" bIns="45718">
            <a:spAutoFit/>
          </a:bodyPr>
          <a:lstStyle/>
          <a:p>
            <a:r>
              <a:rPr lang="zh-CN" altLang="en-US" sz="2000" dirty="0">
                <a:latin typeface="Calibri" pitchFamily="34" charset="0"/>
              </a:rPr>
              <a:t>隐式</a:t>
            </a:r>
            <a:r>
              <a:rPr lang="en-US" sz="2000" dirty="0">
                <a:latin typeface="Calibri" pitchFamily="34" charset="0"/>
              </a:rPr>
              <a:t>:</a:t>
            </a:r>
          </a:p>
        </p:txBody>
      </p:sp>
      <p:sp>
        <p:nvSpPr>
          <p:cNvPr id="18" name="TextBox 20"/>
          <p:cNvSpPr txBox="1">
            <a:spLocks noChangeArrowheads="1"/>
          </p:cNvSpPr>
          <p:nvPr/>
        </p:nvSpPr>
        <p:spPr bwMode="auto">
          <a:xfrm>
            <a:off x="779093" y="3814654"/>
            <a:ext cx="1028700" cy="400108"/>
          </a:xfrm>
          <a:prstGeom prst="rect">
            <a:avLst/>
          </a:prstGeom>
          <a:noFill/>
          <a:ln w="9525">
            <a:noFill/>
            <a:miter lim="800000"/>
            <a:headEnd/>
            <a:tailEnd/>
          </a:ln>
        </p:spPr>
        <p:txBody>
          <a:bodyPr wrap="square" lIns="91436" tIns="45718" rIns="91436" bIns="45718">
            <a:spAutoFit/>
          </a:bodyPr>
          <a:lstStyle/>
          <a:p>
            <a:r>
              <a:rPr lang="zh-CN" altLang="en-US" sz="2000" dirty="0">
                <a:latin typeface="Calibri" pitchFamily="34" charset="0"/>
              </a:rPr>
              <a:t>显示：</a:t>
            </a:r>
            <a:endParaRPr lang="en-US" sz="2000" dirty="0">
              <a:latin typeface="Calibri" pitchFamily="34" charset="0"/>
            </a:endParaRPr>
          </a:p>
        </p:txBody>
      </p:sp>
    </p:spTree>
    <p:extLst>
      <p:ext uri="{BB962C8B-B14F-4D97-AF65-F5344CB8AC3E}">
        <p14:creationId xmlns:p14="http://schemas.microsoft.com/office/powerpoint/2010/main" val="3085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353592"/>
            <a:ext cx="8229600" cy="990600"/>
          </a:xfrm>
        </p:spPr>
        <p:txBody>
          <a:bodyPr/>
          <a:lstStyle/>
          <a:p>
            <a:pPr eaLnBrk="1" hangingPunct="1"/>
            <a:r>
              <a:rPr lang="zh-CN" altLang="en-US" dirty="0"/>
              <a:t>举例</a:t>
            </a:r>
            <a:r>
              <a:rPr lang="en-US" dirty="0"/>
              <a:t>: </a:t>
            </a:r>
            <a:r>
              <a:rPr lang="en-US" altLang="zh-CN" dirty="0"/>
              <a:t>N</a:t>
            </a:r>
            <a:r>
              <a:rPr lang="en-US" dirty="0"/>
              <a:t>-</a:t>
            </a:r>
            <a:r>
              <a:rPr lang="zh-CN" altLang="en-US" dirty="0"/>
              <a:t>皇后</a:t>
            </a:r>
            <a:endParaRPr lang="en-US" dirty="0"/>
          </a:p>
        </p:txBody>
      </p:sp>
      <p:sp>
        <p:nvSpPr>
          <p:cNvPr id="902147" name="Rectangle 3"/>
          <p:cNvSpPr>
            <a:spLocks noGrp="1" noChangeArrowheads="1"/>
          </p:cNvSpPr>
          <p:nvPr>
            <p:ph idx="1"/>
          </p:nvPr>
        </p:nvSpPr>
        <p:spPr/>
        <p:txBody>
          <a:bodyPr/>
          <a:lstStyle/>
          <a:p>
            <a:pPr eaLnBrk="1" hangingPunct="1"/>
            <a:r>
              <a:rPr lang="zh-CN" altLang="en-US" dirty="0"/>
              <a:t>问题描述方法</a:t>
            </a:r>
            <a:r>
              <a:rPr lang="en-US" dirty="0"/>
              <a:t> 1:</a:t>
            </a:r>
          </a:p>
          <a:p>
            <a:pPr lvl="1" eaLnBrk="1" hangingPunct="1"/>
            <a:r>
              <a:rPr lang="en-US" dirty="0"/>
              <a:t>变量:</a:t>
            </a:r>
          </a:p>
          <a:p>
            <a:pPr lvl="1" eaLnBrk="1" hangingPunct="1"/>
            <a:endParaRPr lang="en-US" dirty="0"/>
          </a:p>
          <a:p>
            <a:pPr lvl="1" eaLnBrk="1" hangingPunct="1"/>
            <a:r>
              <a:rPr lang="zh-CN" altLang="en-US" dirty="0"/>
              <a:t>值域</a:t>
            </a:r>
            <a:r>
              <a:rPr lang="en-US" dirty="0"/>
              <a:t>:</a:t>
            </a:r>
          </a:p>
          <a:p>
            <a:pPr lvl="1" eaLnBrk="1" hangingPunct="1"/>
            <a:endParaRPr lang="en-US" dirty="0"/>
          </a:p>
          <a:p>
            <a:pPr lvl="1" eaLnBrk="1" hangingPunct="1"/>
            <a:r>
              <a:rPr lang="zh-CN" altLang="en-US" dirty="0"/>
              <a:t>约束条件：</a:t>
            </a:r>
            <a:endParaRPr lang="en-US" dirty="0"/>
          </a:p>
        </p:txBody>
      </p:sp>
      <p:pic>
        <p:nvPicPr>
          <p:cNvPr id="8196" name="Picture 4"/>
          <p:cNvPicPr>
            <a:picLocks noChangeAspect="1" noChangeArrowheads="1"/>
          </p:cNvPicPr>
          <p:nvPr/>
        </p:nvPicPr>
        <p:blipFill>
          <a:blip r:embed="rId8" cstate="print"/>
          <a:srcRect l="75101" b="14342"/>
          <a:stretch>
            <a:fillRect/>
          </a:stretch>
        </p:blipFill>
        <p:spPr bwMode="auto">
          <a:xfrm>
            <a:off x="3731213" y="1524000"/>
            <a:ext cx="1746853" cy="2057400"/>
          </a:xfrm>
          <a:prstGeom prst="rect">
            <a:avLst/>
          </a:prstGeom>
          <a:noFill/>
          <a:ln w="9525">
            <a:noFill/>
            <a:miter lim="800000"/>
            <a:headEnd/>
            <a:tailEnd/>
          </a:ln>
        </p:spPr>
      </p:pic>
      <p:pic>
        <p:nvPicPr>
          <p:cNvPr id="902153" name="Picture 9" descr="txp_fig"/>
          <p:cNvPicPr>
            <a:picLocks noChangeAspect="1" noChangeArrowheads="1"/>
          </p:cNvPicPr>
          <p:nvPr>
            <p:custDataLst>
              <p:tags r:id="rId1"/>
            </p:custDataLst>
          </p:nvPr>
        </p:nvPicPr>
        <p:blipFill>
          <a:blip r:embed="rId9" cstate="print"/>
          <a:srcRect/>
          <a:stretch>
            <a:fillRect/>
          </a:stretch>
        </p:blipFill>
        <p:spPr bwMode="auto">
          <a:xfrm>
            <a:off x="2279278" y="2801520"/>
            <a:ext cx="822574" cy="426068"/>
          </a:xfrm>
          <a:prstGeom prst="rect">
            <a:avLst/>
          </a:prstGeom>
          <a:noFill/>
          <a:ln w="9525">
            <a:noFill/>
            <a:miter lim="800000"/>
            <a:headEnd/>
            <a:tailEnd/>
          </a:ln>
        </p:spPr>
      </p:pic>
      <p:pic>
        <p:nvPicPr>
          <p:cNvPr id="902154" name="Picture 10" descr="txp_fig"/>
          <p:cNvPicPr>
            <a:picLocks noChangeAspect="1" noChangeArrowheads="1"/>
          </p:cNvPicPr>
          <p:nvPr>
            <p:custDataLst>
              <p:tags r:id="rId2"/>
            </p:custDataLst>
          </p:nvPr>
        </p:nvPicPr>
        <p:blipFill>
          <a:blip r:embed="rId10" cstate="print"/>
          <a:srcRect/>
          <a:stretch>
            <a:fillRect/>
          </a:stretch>
        </p:blipFill>
        <p:spPr bwMode="auto">
          <a:xfrm>
            <a:off x="2279278" y="2135564"/>
            <a:ext cx="496654" cy="469331"/>
          </a:xfrm>
          <a:prstGeom prst="rect">
            <a:avLst/>
          </a:prstGeom>
          <a:noFill/>
          <a:ln w="9525">
            <a:noFill/>
            <a:miter lim="800000"/>
            <a:headEnd/>
            <a:tailEnd/>
          </a:ln>
        </p:spPr>
      </p:pic>
      <p:pic>
        <p:nvPicPr>
          <p:cNvPr id="902157" name="Picture 13" descr="txp_fig"/>
          <p:cNvPicPr>
            <a:picLocks noChangeAspect="1" noChangeArrowheads="1"/>
          </p:cNvPicPr>
          <p:nvPr>
            <p:custDataLst>
              <p:tags r:id="rId3"/>
            </p:custDataLst>
          </p:nvPr>
        </p:nvPicPr>
        <p:blipFill>
          <a:blip r:embed="rId11" cstate="print"/>
          <a:srcRect/>
          <a:stretch>
            <a:fillRect/>
          </a:stretch>
        </p:blipFill>
        <p:spPr bwMode="auto">
          <a:xfrm>
            <a:off x="6963965" y="4572002"/>
            <a:ext cx="1543649" cy="704851"/>
          </a:xfrm>
          <a:prstGeom prst="rect">
            <a:avLst/>
          </a:prstGeom>
          <a:noFill/>
          <a:ln w="9525">
            <a:noFill/>
            <a:miter lim="800000"/>
            <a:headEnd/>
            <a:tailEnd/>
          </a:ln>
        </p:spPr>
      </p:pic>
      <p:pic>
        <p:nvPicPr>
          <p:cNvPr id="12" name="Picture 11" descr="txp_fig"/>
          <p:cNvPicPr>
            <a:picLocks noChangeAspect="1"/>
          </p:cNvPicPr>
          <p:nvPr>
            <p:custDataLst>
              <p:tags r:id="rId4"/>
            </p:custDataLst>
          </p:nvPr>
        </p:nvPicPr>
        <p:blipFill>
          <a:blip r:embed="rId12" cstate="print"/>
          <a:stretch>
            <a:fillRect/>
          </a:stretch>
        </p:blipFill>
        <p:spPr bwMode="auto">
          <a:xfrm>
            <a:off x="786701" y="4132557"/>
            <a:ext cx="4845105" cy="363244"/>
          </a:xfrm>
          <a:prstGeom prst="rect">
            <a:avLst/>
          </a:prstGeom>
          <a:noFill/>
          <a:ln/>
          <a:effec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860034" y="1479839"/>
            <a:ext cx="3112515" cy="1948241"/>
          </a:xfrm>
          <a:prstGeom prst="rect">
            <a:avLst/>
          </a:prstGeom>
          <a:noFill/>
        </p:spPr>
      </p:pic>
      <p:pic>
        <p:nvPicPr>
          <p:cNvPr id="13" name="Picture 12" descr="txp_fig"/>
          <p:cNvPicPr>
            <a:picLocks noChangeAspect="1"/>
          </p:cNvPicPr>
          <p:nvPr>
            <p:custDataLst>
              <p:tags r:id="rId5"/>
            </p:custDataLst>
          </p:nvPr>
        </p:nvPicPr>
        <p:blipFill>
          <a:blip r:embed="rId14" cstate="print"/>
          <a:stretch>
            <a:fillRect/>
          </a:stretch>
        </p:blipFill>
        <p:spPr bwMode="auto">
          <a:xfrm>
            <a:off x="786701" y="4572003"/>
            <a:ext cx="5485285" cy="1264239"/>
          </a:xfrm>
          <a:prstGeom prst="rect">
            <a:avLst/>
          </a:prstGeom>
          <a:noFill/>
          <a:ln/>
          <a:effectLst/>
        </p:spPr>
      </p:pic>
      <p:sp>
        <p:nvSpPr>
          <p:cNvPr id="11" name="TextBox 1"/>
          <p:cNvSpPr txBox="1"/>
          <p:nvPr/>
        </p:nvSpPr>
        <p:spPr>
          <a:xfrm>
            <a:off x="6440253" y="5316126"/>
            <a:ext cx="1991251" cy="400110"/>
          </a:xfrm>
          <a:prstGeom prst="rect">
            <a:avLst/>
          </a:prstGeom>
          <a:noFill/>
        </p:spPr>
        <p:txBody>
          <a:bodyPr wrap="none" rtlCol="0">
            <a:spAutoFit/>
          </a:bodyPr>
          <a:lstStyle/>
          <a:p>
            <a:r>
              <a:rPr lang="zh-CN" altLang="en-US" sz="2000" b="1" dirty="0">
                <a:solidFill>
                  <a:srgbClr val="FF0000"/>
                </a:solidFill>
              </a:rPr>
              <a:t>赋值选择空间：</a:t>
            </a:r>
            <a:endParaRPr lang="en-US" sz="2000" b="1" dirty="0">
              <a:solidFill>
                <a:srgbClr val="FF0000"/>
              </a:solidFill>
            </a:endParaRPr>
          </a:p>
        </p:txBody>
      </p:sp>
      <p:sp>
        <p:nvSpPr>
          <p:cNvPr id="14" name="TextBox 13"/>
          <p:cNvSpPr txBox="1"/>
          <p:nvPr/>
        </p:nvSpPr>
        <p:spPr>
          <a:xfrm>
            <a:off x="6440253" y="5921261"/>
            <a:ext cx="513282" cy="400110"/>
          </a:xfrm>
          <a:prstGeom prst="rect">
            <a:avLst/>
          </a:prstGeom>
          <a:noFill/>
        </p:spPr>
        <p:txBody>
          <a:bodyPr wrap="none" rtlCol="0">
            <a:spAutoFit/>
          </a:bodyPr>
          <a:lstStyle/>
          <a:p>
            <a:r>
              <a:rPr lang="en-US" sz="2000" b="1" dirty="0">
                <a:solidFill>
                  <a:srgbClr val="FF0000"/>
                </a:solidFill>
              </a:rPr>
              <a:t>2</a:t>
            </a:r>
            <a:r>
              <a:rPr lang="en-US" sz="2000" b="1" baseline="30000" dirty="0">
                <a:solidFill>
                  <a:srgbClr val="FF0000"/>
                </a:solidFill>
              </a:rPr>
              <a:t>N</a:t>
            </a:r>
            <a:r>
              <a:rPr lang="en-US" sz="2000" b="1" baseline="52000" dirty="0">
                <a:solidFill>
                  <a:srgbClr val="FF0000"/>
                </a:solidFill>
              </a:rPr>
              <a:t>2</a:t>
            </a:r>
          </a:p>
        </p:txBody>
      </p:sp>
    </p:spTree>
    <p:extLst>
      <p:ext uri="{BB962C8B-B14F-4D97-AF65-F5344CB8AC3E}">
        <p14:creationId xmlns:p14="http://schemas.microsoft.com/office/powerpoint/2010/main" val="30050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21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214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21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21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0214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21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21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78530" y="331115"/>
            <a:ext cx="8229600" cy="990600"/>
          </a:xfrm>
        </p:spPr>
        <p:txBody>
          <a:bodyPr/>
          <a:lstStyle/>
          <a:p>
            <a:r>
              <a:rPr lang="zh-CN" altLang="en-US" dirty="0"/>
              <a:t>举例</a:t>
            </a:r>
            <a:r>
              <a:rPr lang="en-US" altLang="zh-CN" dirty="0"/>
              <a:t>: N-</a:t>
            </a:r>
            <a:r>
              <a:rPr lang="zh-CN" altLang="en-US" dirty="0"/>
              <a:t>皇后</a:t>
            </a:r>
            <a:endParaRPr lang="en-US" dirty="0"/>
          </a:p>
        </p:txBody>
      </p:sp>
      <p:sp>
        <p:nvSpPr>
          <p:cNvPr id="9219" name="Rectangle 3"/>
          <p:cNvSpPr>
            <a:spLocks noGrp="1" noChangeArrowheads="1"/>
          </p:cNvSpPr>
          <p:nvPr>
            <p:ph idx="1"/>
          </p:nvPr>
        </p:nvSpPr>
        <p:spPr>
          <a:xfrm>
            <a:off x="228600" y="1417638"/>
            <a:ext cx="6172200" cy="4525963"/>
          </a:xfrm>
        </p:spPr>
        <p:txBody>
          <a:bodyPr/>
          <a:lstStyle/>
          <a:p>
            <a:pPr eaLnBrk="1" hangingPunct="1"/>
            <a:r>
              <a:rPr lang="zh-CN" altLang="en-US" dirty="0"/>
              <a:t>描述方法</a:t>
            </a:r>
            <a:r>
              <a:rPr lang="en-US" dirty="0"/>
              <a:t> 2:</a:t>
            </a:r>
          </a:p>
          <a:p>
            <a:pPr lvl="1" eaLnBrk="1" hangingPunct="1"/>
            <a:r>
              <a:rPr lang="zh-CN" altLang="en-US" dirty="0"/>
              <a:t>变量</a:t>
            </a:r>
            <a:r>
              <a:rPr lang="en-US" dirty="0"/>
              <a:t>:</a:t>
            </a:r>
          </a:p>
          <a:p>
            <a:pPr lvl="4"/>
            <a:endParaRPr lang="en-US" dirty="0"/>
          </a:p>
          <a:p>
            <a:pPr lvl="1" eaLnBrk="1" hangingPunct="1"/>
            <a:r>
              <a:rPr lang="zh-CN" altLang="en-US" dirty="0"/>
              <a:t>值域</a:t>
            </a:r>
            <a:r>
              <a:rPr lang="en-US" dirty="0"/>
              <a:t>:</a:t>
            </a:r>
          </a:p>
          <a:p>
            <a:pPr lvl="4"/>
            <a:endParaRPr lang="en-US" dirty="0"/>
          </a:p>
          <a:p>
            <a:pPr lvl="1" eaLnBrk="1" hangingPunct="1"/>
            <a:r>
              <a:rPr lang="zh-CN" altLang="en-US" dirty="0"/>
              <a:t>约束条件</a:t>
            </a:r>
            <a:r>
              <a:rPr lang="en-US" dirty="0"/>
              <a:t>:</a:t>
            </a:r>
          </a:p>
        </p:txBody>
      </p:sp>
      <p:pic>
        <p:nvPicPr>
          <p:cNvPr id="9220" name="Picture 10" descr="txp_fig"/>
          <p:cNvPicPr>
            <a:picLocks noChangeAspect="1" noChangeArrowheads="1"/>
          </p:cNvPicPr>
          <p:nvPr>
            <p:custDataLst>
              <p:tags r:id="rId1"/>
            </p:custDataLst>
          </p:nvPr>
        </p:nvPicPr>
        <p:blipFill>
          <a:blip r:embed="rId11" cstate="print"/>
          <a:srcRect/>
          <a:stretch>
            <a:fillRect/>
          </a:stretch>
        </p:blipFill>
        <p:spPr bwMode="auto">
          <a:xfrm>
            <a:off x="2155268" y="1975645"/>
            <a:ext cx="296466" cy="315913"/>
          </a:xfrm>
          <a:prstGeom prst="rect">
            <a:avLst/>
          </a:prstGeom>
          <a:noFill/>
          <a:ln w="9525">
            <a:noFill/>
            <a:miter lim="800000"/>
            <a:headEnd/>
            <a:tailEnd/>
          </a:ln>
        </p:spPr>
      </p:pic>
      <p:pic>
        <p:nvPicPr>
          <p:cNvPr id="19" name="Picture 18" descr="txp_fig"/>
          <p:cNvPicPr>
            <a:picLocks noChangeAspect="1"/>
          </p:cNvPicPr>
          <p:nvPr>
            <p:custDataLst>
              <p:tags r:id="rId2"/>
            </p:custDataLst>
          </p:nvPr>
        </p:nvPicPr>
        <p:blipFill>
          <a:blip r:embed="rId12" cstate="print"/>
          <a:srcRect/>
          <a:stretch>
            <a:fillRect/>
          </a:stretch>
        </p:blipFill>
        <p:spPr bwMode="auto">
          <a:xfrm>
            <a:off x="2495550" y="5062540"/>
            <a:ext cx="3295650" cy="347663"/>
          </a:xfrm>
          <a:prstGeom prst="rect">
            <a:avLst/>
          </a:prstGeom>
          <a:noFill/>
          <a:ln w="9525">
            <a:noFill/>
            <a:miter lim="800000"/>
            <a:headEnd/>
            <a:tailEnd/>
          </a:ln>
        </p:spPr>
      </p:pic>
      <p:pic>
        <p:nvPicPr>
          <p:cNvPr id="908304" name="Picture 16" descr="txp_fig"/>
          <p:cNvPicPr>
            <a:picLocks noChangeAspect="1" noChangeArrowheads="1"/>
          </p:cNvPicPr>
          <p:nvPr>
            <p:custDataLst>
              <p:tags r:id="rId3"/>
            </p:custDataLst>
          </p:nvPr>
        </p:nvPicPr>
        <p:blipFill>
          <a:blip r:embed="rId13" cstate="print"/>
          <a:srcRect/>
          <a:stretch>
            <a:fillRect/>
          </a:stretch>
        </p:blipFill>
        <p:spPr bwMode="auto">
          <a:xfrm>
            <a:off x="2495550" y="4208465"/>
            <a:ext cx="3905250" cy="363537"/>
          </a:xfrm>
          <a:prstGeom prst="rect">
            <a:avLst/>
          </a:prstGeom>
          <a:noFill/>
          <a:ln w="9525">
            <a:noFill/>
            <a:miter lim="800000"/>
            <a:headEnd/>
            <a:tailEnd/>
          </a:ln>
        </p:spPr>
      </p:pic>
      <p:pic>
        <p:nvPicPr>
          <p:cNvPr id="9223" name="Picture 9" descr="txp_fig"/>
          <p:cNvPicPr>
            <a:picLocks noChangeAspect="1"/>
          </p:cNvPicPr>
          <p:nvPr>
            <p:custDataLst>
              <p:tags r:id="rId4"/>
            </p:custDataLst>
          </p:nvPr>
        </p:nvPicPr>
        <p:blipFill>
          <a:blip r:embed="rId14" cstate="print"/>
          <a:srcRect/>
          <a:stretch>
            <a:fillRect/>
          </a:stretch>
        </p:blipFill>
        <p:spPr bwMode="auto">
          <a:xfrm>
            <a:off x="1888823" y="2511428"/>
            <a:ext cx="1477565" cy="312737"/>
          </a:xfrm>
          <a:prstGeom prst="rect">
            <a:avLst/>
          </a:prstGeom>
          <a:noFill/>
          <a:ln w="9525">
            <a:noFill/>
            <a:miter lim="800000"/>
            <a:headEnd/>
            <a:tailEnd/>
          </a:ln>
        </p:spPr>
      </p:pic>
      <p:pic>
        <p:nvPicPr>
          <p:cNvPr id="9224" name="Picture 22"/>
          <p:cNvPicPr>
            <a:picLocks noChangeAspect="1" noChangeArrowheads="1"/>
          </p:cNvPicPr>
          <p:nvPr/>
        </p:nvPicPr>
        <p:blipFill>
          <a:blip r:embed="rId15" cstate="print"/>
          <a:srcRect l="75101" b="14342"/>
          <a:stretch>
            <a:fillRect/>
          </a:stretch>
        </p:blipFill>
        <p:spPr bwMode="auto">
          <a:xfrm>
            <a:off x="6292452" y="1600200"/>
            <a:ext cx="2080299" cy="2057400"/>
          </a:xfrm>
          <a:prstGeom prst="rect">
            <a:avLst/>
          </a:prstGeom>
          <a:noFill/>
          <a:ln w="9525">
            <a:noFill/>
            <a:miter lim="800000"/>
            <a:headEnd/>
            <a:tailEnd/>
          </a:ln>
        </p:spPr>
      </p:pic>
      <p:pic>
        <p:nvPicPr>
          <p:cNvPr id="9225" name="Picture 11" descr="txp_fig"/>
          <p:cNvPicPr>
            <a:picLocks noChangeAspect="1"/>
          </p:cNvPicPr>
          <p:nvPr>
            <p:custDataLst>
              <p:tags r:id="rId5"/>
            </p:custDataLst>
          </p:nvPr>
        </p:nvPicPr>
        <p:blipFill>
          <a:blip r:embed="rId16" cstate="print"/>
          <a:srcRect/>
          <a:stretch>
            <a:fillRect/>
          </a:stretch>
        </p:blipFill>
        <p:spPr bwMode="auto">
          <a:xfrm>
            <a:off x="5949553" y="1752602"/>
            <a:ext cx="296466" cy="300039"/>
          </a:xfrm>
          <a:prstGeom prst="rect">
            <a:avLst/>
          </a:prstGeom>
          <a:noFill/>
          <a:ln w="9525">
            <a:noFill/>
            <a:miter lim="800000"/>
            <a:headEnd/>
            <a:tailEnd/>
          </a:ln>
        </p:spPr>
      </p:pic>
      <p:pic>
        <p:nvPicPr>
          <p:cNvPr id="9226" name="Picture 13" descr="txp_fig"/>
          <p:cNvPicPr>
            <a:picLocks noChangeAspect="1"/>
          </p:cNvPicPr>
          <p:nvPr>
            <p:custDataLst>
              <p:tags r:id="rId6"/>
            </p:custDataLst>
          </p:nvPr>
        </p:nvPicPr>
        <p:blipFill>
          <a:blip r:embed="rId17" cstate="print"/>
          <a:srcRect/>
          <a:stretch>
            <a:fillRect/>
          </a:stretch>
        </p:blipFill>
        <p:spPr bwMode="auto">
          <a:xfrm>
            <a:off x="5943601" y="2209803"/>
            <a:ext cx="308372" cy="301625"/>
          </a:xfrm>
          <a:prstGeom prst="rect">
            <a:avLst/>
          </a:prstGeom>
          <a:noFill/>
          <a:ln w="9525">
            <a:noFill/>
            <a:miter lim="800000"/>
            <a:headEnd/>
            <a:tailEnd/>
          </a:ln>
        </p:spPr>
      </p:pic>
      <p:pic>
        <p:nvPicPr>
          <p:cNvPr id="9227" name="Picture 15" descr="txp_fig"/>
          <p:cNvPicPr>
            <a:picLocks noChangeAspect="1"/>
          </p:cNvPicPr>
          <p:nvPr>
            <p:custDataLst>
              <p:tags r:id="rId7"/>
            </p:custDataLst>
          </p:nvPr>
        </p:nvPicPr>
        <p:blipFill>
          <a:blip r:embed="rId18" cstate="print"/>
          <a:srcRect/>
          <a:stretch>
            <a:fillRect/>
          </a:stretch>
        </p:blipFill>
        <p:spPr bwMode="auto">
          <a:xfrm>
            <a:off x="5949555" y="2667003"/>
            <a:ext cx="308372" cy="300039"/>
          </a:xfrm>
          <a:prstGeom prst="rect">
            <a:avLst/>
          </a:prstGeom>
          <a:noFill/>
          <a:ln w="9525">
            <a:noFill/>
            <a:miter lim="800000"/>
            <a:headEnd/>
            <a:tailEnd/>
          </a:ln>
        </p:spPr>
      </p:pic>
      <p:pic>
        <p:nvPicPr>
          <p:cNvPr id="9228" name="Picture 17" descr="txp_fig"/>
          <p:cNvPicPr>
            <a:picLocks noChangeAspect="1"/>
          </p:cNvPicPr>
          <p:nvPr>
            <p:custDataLst>
              <p:tags r:id="rId8"/>
            </p:custDataLst>
          </p:nvPr>
        </p:nvPicPr>
        <p:blipFill>
          <a:blip r:embed="rId19" cstate="print"/>
          <a:srcRect/>
          <a:stretch>
            <a:fillRect/>
          </a:stretch>
        </p:blipFill>
        <p:spPr bwMode="auto">
          <a:xfrm>
            <a:off x="5949555" y="3128965"/>
            <a:ext cx="308372" cy="300037"/>
          </a:xfrm>
          <a:prstGeom prst="rect">
            <a:avLst/>
          </a:prstGeom>
          <a:noFill/>
          <a:ln w="9525">
            <a:noFill/>
            <a:miter lim="800000"/>
            <a:headEnd/>
            <a:tailEnd/>
          </a:ln>
        </p:spPr>
      </p:pic>
      <p:sp>
        <p:nvSpPr>
          <p:cNvPr id="9229" name="TextBox 19"/>
          <p:cNvSpPr txBox="1">
            <a:spLocks noChangeArrowheads="1"/>
          </p:cNvSpPr>
          <p:nvPr/>
        </p:nvSpPr>
        <p:spPr bwMode="auto">
          <a:xfrm>
            <a:off x="921565" y="4122010"/>
            <a:ext cx="1428750" cy="369328"/>
          </a:xfrm>
          <a:prstGeom prst="rect">
            <a:avLst/>
          </a:prstGeom>
          <a:noFill/>
          <a:ln w="9525">
            <a:noFill/>
            <a:miter lim="800000"/>
            <a:headEnd/>
            <a:tailEnd/>
          </a:ln>
        </p:spPr>
        <p:txBody>
          <a:bodyPr lIns="91436" tIns="45718" rIns="91436" bIns="45718">
            <a:spAutoFit/>
          </a:bodyPr>
          <a:lstStyle/>
          <a:p>
            <a:r>
              <a:rPr lang="zh-CN" altLang="en-US" dirty="0">
                <a:latin typeface="Calibri" pitchFamily="34" charset="0"/>
              </a:rPr>
              <a:t>隐式表述</a:t>
            </a:r>
            <a:r>
              <a:rPr lang="en-US" dirty="0">
                <a:latin typeface="Calibri" pitchFamily="34" charset="0"/>
              </a:rPr>
              <a:t>:</a:t>
            </a:r>
          </a:p>
        </p:txBody>
      </p:sp>
      <p:sp>
        <p:nvSpPr>
          <p:cNvPr id="9230" name="TextBox 20"/>
          <p:cNvSpPr txBox="1">
            <a:spLocks noChangeArrowheads="1"/>
          </p:cNvSpPr>
          <p:nvPr/>
        </p:nvSpPr>
        <p:spPr bwMode="auto">
          <a:xfrm>
            <a:off x="921565" y="4975786"/>
            <a:ext cx="1281583" cy="369328"/>
          </a:xfrm>
          <a:prstGeom prst="rect">
            <a:avLst/>
          </a:prstGeom>
          <a:noFill/>
          <a:ln w="9525">
            <a:noFill/>
            <a:miter lim="800000"/>
            <a:headEnd/>
            <a:tailEnd/>
          </a:ln>
        </p:spPr>
        <p:txBody>
          <a:bodyPr wrap="square" lIns="91436" tIns="45718" rIns="91436" bIns="45718">
            <a:spAutoFit/>
          </a:bodyPr>
          <a:lstStyle/>
          <a:p>
            <a:r>
              <a:rPr lang="zh-CN" altLang="en-US" dirty="0">
                <a:latin typeface="Calibri" pitchFamily="34" charset="0"/>
              </a:rPr>
              <a:t>显式表述</a:t>
            </a:r>
            <a:r>
              <a:rPr lang="en-US" dirty="0">
                <a:latin typeface="Calibri" pitchFamily="34" charset="0"/>
              </a:rPr>
              <a:t>:</a:t>
            </a:r>
          </a:p>
        </p:txBody>
      </p:sp>
      <p:pic>
        <p:nvPicPr>
          <p:cNvPr id="23" name="Picture 22" descr="txp_fig"/>
          <p:cNvPicPr>
            <a:picLocks noChangeAspect="1"/>
          </p:cNvPicPr>
          <p:nvPr>
            <p:custDataLst>
              <p:tags r:id="rId9"/>
            </p:custDataLst>
          </p:nvPr>
        </p:nvPicPr>
        <p:blipFill>
          <a:blip r:embed="rId20" cstate="print"/>
          <a:srcRect/>
          <a:stretch>
            <a:fillRect/>
          </a:stretch>
        </p:blipFill>
        <p:spPr bwMode="auto">
          <a:xfrm>
            <a:off x="2495550" y="6019800"/>
            <a:ext cx="419100" cy="76200"/>
          </a:xfrm>
          <a:prstGeom prst="rect">
            <a:avLst/>
          </a:prstGeom>
          <a:noFill/>
          <a:ln w="9525">
            <a:noFill/>
            <a:miter lim="800000"/>
            <a:headEnd/>
            <a:tailEnd/>
          </a:ln>
        </p:spPr>
      </p:pic>
      <p:sp>
        <p:nvSpPr>
          <p:cNvPr id="2" name="TextBox 1"/>
          <p:cNvSpPr txBox="1"/>
          <p:nvPr/>
        </p:nvSpPr>
        <p:spPr>
          <a:xfrm>
            <a:off x="3225476" y="4208465"/>
            <a:ext cx="21465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zh-CN" altLang="en-US" dirty="0"/>
              <a:t>彼此不威胁到对方</a:t>
            </a:r>
          </a:p>
        </p:txBody>
      </p:sp>
      <p:sp>
        <p:nvSpPr>
          <p:cNvPr id="17" name="TextBox 15"/>
          <p:cNvSpPr txBox="1"/>
          <p:nvPr/>
        </p:nvSpPr>
        <p:spPr>
          <a:xfrm>
            <a:off x="6083602" y="4967235"/>
            <a:ext cx="1733167" cy="400110"/>
          </a:xfrm>
          <a:prstGeom prst="rect">
            <a:avLst/>
          </a:prstGeom>
          <a:noFill/>
        </p:spPr>
        <p:txBody>
          <a:bodyPr wrap="none" rtlCol="0">
            <a:spAutoFit/>
          </a:bodyPr>
          <a:lstStyle/>
          <a:p>
            <a:r>
              <a:rPr lang="zh-CN" altLang="en-US" sz="2000" b="1" dirty="0">
                <a:solidFill>
                  <a:srgbClr val="FF0000"/>
                </a:solidFill>
              </a:rPr>
              <a:t>赋值探索空间</a:t>
            </a:r>
            <a:endParaRPr lang="en-US" sz="2000" b="1" dirty="0">
              <a:solidFill>
                <a:srgbClr val="FF0000"/>
              </a:solidFill>
            </a:endParaRPr>
          </a:p>
        </p:txBody>
      </p:sp>
      <p:sp>
        <p:nvSpPr>
          <p:cNvPr id="18" name="TextBox 16"/>
          <p:cNvSpPr txBox="1"/>
          <p:nvPr/>
        </p:nvSpPr>
        <p:spPr>
          <a:xfrm>
            <a:off x="6083602" y="5572370"/>
            <a:ext cx="465192" cy="400110"/>
          </a:xfrm>
          <a:prstGeom prst="rect">
            <a:avLst/>
          </a:prstGeom>
          <a:noFill/>
        </p:spPr>
        <p:txBody>
          <a:bodyPr wrap="none" rtlCol="0">
            <a:spAutoFit/>
          </a:bodyPr>
          <a:lstStyle/>
          <a:p>
            <a:r>
              <a:rPr lang="en-US" sz="2000" b="1" dirty="0">
                <a:solidFill>
                  <a:srgbClr val="FF0000"/>
                </a:solidFill>
              </a:rPr>
              <a:t>N</a:t>
            </a:r>
            <a:r>
              <a:rPr lang="en-US" sz="2000" b="1" baseline="30000" dirty="0">
                <a:solidFill>
                  <a:srgbClr val="FF0000"/>
                </a:solidFill>
              </a:rPr>
              <a:t>N</a:t>
            </a:r>
            <a:endParaRPr lang="en-US" sz="2000" b="1" baseline="52000" dirty="0">
              <a:solidFill>
                <a:srgbClr val="FF0000"/>
              </a:solidFill>
            </a:endParaRPr>
          </a:p>
        </p:txBody>
      </p:sp>
    </p:spTree>
    <p:extLst>
      <p:ext uri="{BB962C8B-B14F-4D97-AF65-F5344CB8AC3E}">
        <p14:creationId xmlns:p14="http://schemas.microsoft.com/office/powerpoint/2010/main" val="229913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83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9" grpId="0"/>
      <p:bldP spid="9230"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athrm{WA}$, $\mathrm{NT}$, $\mathrm{Q}$, $\mathrm{NSW}$, $\mathrm{V}$, $\mathrm{SA}$, $\mathrm{T}$&#10;\end{document}&#10;"/>
  <p:tag name="FILENAME" val="txp_fig"/>
  <p:tag name="FORMAT" val="pngmono"/>
  <p:tag name="RES" val="1200"/>
  <p:tag name="BLEND" val="0"/>
  <p:tag name="TRANSPARENT" val="0"/>
  <p:tag name="TBUG" val="0"/>
  <p:tag name="ALLOWFS" val="0"/>
  <p:tag name="ORIGWIDTH" val="298"/>
  <p:tag name="PICTUREFILESIZE" val="1363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orall i,j,k \;\; (X_{ij}, X_{kj}) \in \{(0,0), (0,1), (1,0)\}$\\&#10;$\forall i,j,k \;\; (X_{ij}, X_{i+k,j+k}) \in \{(0,0), (0,1), (1,0)\}$\\&#10;$\forall i,j,k \;\; (X_{ij}, X_{i+k,j-k}) \in \{(0,0), (0,1), (1,0)\}$\\&#10;\end{document}&#10;"/>
  <p:tag name="FILENAME" val="txp_fig"/>
  <p:tag name="FORMAT" val="pngmono"/>
  <p:tag name="RES" val="1200"/>
  <p:tag name="BLEND" val="0"/>
  <p:tag name="TRANSPARENT" val="0"/>
  <p:tag name="TBUG" val="0"/>
  <p:tag name="ALLOWFS" val="0"/>
  <p:tag name="ORIGWIDTH" val="443"/>
  <p:tag name="PICTUREFILESIZE" val="69697"/>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Q_{k}$&#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5"/>
  <p:tag name="PICTUREFILESIZE" val="2196"/>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_1, Q_2) \in \{(1, 3), (1, 4), \ldots\}$&#10;\end{document}&#10;"/>
  <p:tag name="FILENAME" val="txp_fig"/>
  <p:tag name="FORMAT" val="pngmono"/>
  <p:tag name="RES" val="1200"/>
  <p:tag name="BLEND" val="0"/>
  <p:tag name="TRANSPARENT" val="0"/>
  <p:tag name="TBUG" val="0"/>
  <p:tag name="ALLOWFS" val="0"/>
  <p:tag name="ORIGWIDTH" val="278"/>
  <p:tag name="PICTUREFILESIZE" val="14047"/>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orall i,j \;\; \mbox{non-threatening}(Q_i, Q_j)$&#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86"/>
  <p:tag name="PICTUREFILESIZE" val="15310"/>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 2, 3, \ldots N\}$&#10;\end{document}&#10;"/>
  <p:tag name="FILENAME" val="txp_fig"/>
  <p:tag name="FORMAT" val="pngmono"/>
  <p:tag name="RES" val="1200"/>
  <p:tag name="BLEND" val="0"/>
  <p:tag name="TRANSPARENT" val="0"/>
  <p:tag name="TBUG" val="0"/>
  <p:tag name="ALLOWFS" val="0"/>
  <p:tag name="ORIGWIDTH" val="132"/>
  <p:tag name="PICTUREFILESIZE" val="5636"/>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_{1}$&#10;\end{document}&#10;"/>
  <p:tag name="FILENAME" val="txp_fig"/>
  <p:tag name="FORMAT" val="pngmono"/>
  <p:tag name="RES" val="1200"/>
  <p:tag name="BLEND" val="0"/>
  <p:tag name="TRANSPARENT" val="0"/>
  <p:tag name="TBUG" val="0"/>
  <p:tag name="ALLOWFS" val="0"/>
  <p:tag name="ORIGWIDTH" val="25"/>
  <p:tag name="PICTUREFILESIZE" val="1747"/>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_{2}$&#10;\end{document}&#10;"/>
  <p:tag name="FILENAME" val="txp_fig"/>
  <p:tag name="FORMAT" val="pngmono"/>
  <p:tag name="RES" val="1200"/>
  <p:tag name="BLEND" val="0"/>
  <p:tag name="TRANSPARENT" val="0"/>
  <p:tag name="TBUG" val="0"/>
  <p:tag name="ALLOWFS" val="0"/>
  <p:tag name="ORIGWIDTH" val="26"/>
  <p:tag name="PICTUREFILESIZE" val="2152"/>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_{3}$&#10;\end{document}&#10;"/>
  <p:tag name="FILENAME" val="txp_fig"/>
  <p:tag name="FORMAT" val="pngmono"/>
  <p:tag name="RES" val="1200"/>
  <p:tag name="BLEND" val="0"/>
  <p:tag name="TRANSPARENT" val="0"/>
  <p:tag name="TBUG" val="0"/>
  <p:tag name="ALLOWFS" val="0"/>
  <p:tag name="ORIGWIDTH" val="26"/>
  <p:tag name="PICTUREFILESIZE" val="2189"/>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_{4}$&#10;\end{document}&#10;"/>
  <p:tag name="FILENAME" val="txp_fig"/>
  <p:tag name="FORMAT" val="pngmono"/>
  <p:tag name="RES" val="1200"/>
  <p:tag name="BLEND" val="0"/>
  <p:tag name="TRANSPARENT" val="0"/>
  <p:tag name="TBUG" val="0"/>
  <p:tag name="ALLOWFS" val="0"/>
  <p:tag name="ORIGWIDTH" val="26"/>
  <p:tag name="PICTUREFILESIZE" val="190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ldots$&#10;\end{document}&#10;"/>
  <p:tag name="FILENAME" val="txp_fig"/>
  <p:tag name="FORMAT" val="pngmono"/>
  <p:tag name="RES" val="1200"/>
  <p:tag name="BLEND" val="0"/>
  <p:tag name="TRANSPARENT" val="0"/>
  <p:tag name="TBUG" val="0"/>
  <p:tag name="ALLOWFS" val="0"/>
  <p:tag name="ORIGWIDTH" val="22"/>
  <p:tag name="PICTUREFILESIZE" val="30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athrm{D} = \{\mathrm{red},\mathrm{green},\mathrm{blue}\}$&#10;\end{document}&#10;"/>
  <p:tag name="FILENAME" val="txp_fig"/>
  <p:tag name="FORMAT" val="pngmono"/>
  <p:tag name="RES" val="1200"/>
  <p:tag name="BLEND" val="0"/>
  <p:tag name="TRANSPARENT" val="0"/>
  <p:tag name="TBUG" val="0"/>
  <p:tag name="ALLOWFS" val="0"/>
  <p:tag name="ORIGWIDTH" val="214"/>
  <p:tag name="PICTUREFILESIZE" val="9326"/>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 T\ U\ W\ R\ O\ X_1\ X_2\ X_3$&#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52"/>
  <p:tag name="PICTUREFILESIZE" val="11774"/>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1,2,3,4,5,6,7,8,9\}$&#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28"/>
  <p:tag name="PICTUREFILESIZE" val="10519"/>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athrm{SA}\neq \mathrm{green}$&#10;\end{document}&#10;"/>
  <p:tag name="FILENAME" val="txp_fig"/>
  <p:tag name="FORMAT" val="pngmono"/>
  <p:tag name="RES" val="1200"/>
  <p:tag name="BLEND" val="0"/>
  <p:tag name="TRANSPARENT" val="0"/>
  <p:tag name="TBUG" val="0"/>
  <p:tag name="ALLOWFS" val="0"/>
  <p:tag name="ORIGWIDTH" val="114"/>
  <p:tag name="PICTUREFILESIZE" val="572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athrm{SA}\neq \mathrm{WA}$&#10;\end{document}&#10;"/>
  <p:tag name="FILENAME" val="txp_fig"/>
  <p:tag name="FORMAT" val="pngmono"/>
  <p:tag name="RES" val="1200"/>
  <p:tag name="BLEND" val="0"/>
  <p:tag name="TRANSPARENT" val="0"/>
  <p:tag name="TBUG" val="0"/>
  <p:tag name="ALLOWFS" val="0"/>
  <p:tag name="ORIGWIDTH" val="97"/>
  <p:tag name="PICTUREFILESIZE" val="5737"/>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 = \frac{\mbox{number of constraints}}{\mbox{number of variables}}&#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72"/>
  <p:tag name="PICTUREFILESIZE" val="2028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ef\eq{=}&#10;$\{\mathrm{WA}$=$\mathrm{red}$, $\mathrm{NT}$=$\mathrm{green}$, $\mathrm{Q}$=$\mathrm{red}$, $\mathrm{NSW}$=$\mathrm{green}$, $\mathrm{V}$=$\mathrm{red}$, $\mathrm{SA}$=$\mathrm{blue}$, $\mathrm{T}$=$\mathrm{green}\}$&#10;\end{document}&#10;"/>
  <p:tag name="FILENAME" val="txp_fig"/>
  <p:tag name="FORMAT" val="pngmono"/>
  <p:tag name="RES" val="1200"/>
  <p:tag name="BLEND" val="0"/>
  <p:tag name="TRANSPARENT" val="0"/>
  <p:tag name="TBUG" val="0"/>
  <p:tag name="ALLOWFS" val="0"/>
  <p:tag name="ORIGWIDTH" val="466"/>
  <p:tag name="PICTUREFILESIZE" val="33469"/>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athrm{WA}\neq \mathrm{NT}$&#10;\end{document}&#10;"/>
  <p:tag name="FILENAME" val="txp_fig"/>
  <p:tag name="FORMAT" val="pngmono"/>
  <p:tag name="RES" val="1200"/>
  <p:tag name="BLEND" val="0"/>
  <p:tag name="TRANSPARENT" val="0"/>
  <p:tag name="TBUG" val="0"/>
  <p:tag name="ALLOWFS" val="0"/>
  <p:tag name="ORIGWIDTH" val="102"/>
  <p:tag name="PICTUREFILESIZE" val="485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athrm{WA},\mathrm{NT}) \in \{(\mathrm{red},\mathrm{green}),(\mathrm{red},\mathrm{blue}),\ldots\}$&#10;&#10;\end{document}&#10;"/>
  <p:tag name="FILENAME" val="txp_fig"/>
  <p:tag name="FORMAT" val="pngmono"/>
  <p:tag name="RES" val="1200"/>
  <p:tag name="BLEND" val="0"/>
  <p:tag name="TRANSPARENT" val="0"/>
  <p:tag name="TBUG" val="0"/>
  <p:tag name="ALLOWFS" val="0"/>
  <p:tag name="ORIGWIDTH" val="404"/>
  <p:tag name="PICTUREFILESIZE" val="19810"/>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1\}$&#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54"/>
  <p:tag name="PICTUREFILESIZE" val="238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ij}$&#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31"/>
  <p:tag name="PICTUREFILESIZE" val="2370"/>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um_{i,j} X_{ij} = N\]&#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10"/>
  <p:tag name="PICTUREFILESIZE" val="7658"/>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orall i,j,k \;\; (X_{ij}, X_{ik}) \in \{(0,0), (0,1), (1,0)\}$\\&#10;\end{document}&#10;"/>
  <p:tag name="FILENAME" val="txp_fig"/>
  <p:tag name="FORMAT" val="pngmono"/>
  <p:tag name="RES" val="1200"/>
  <p:tag name="BLEND" val="0"/>
  <p:tag name="TRANSPARENT" val="0"/>
  <p:tag name="TBUG" val="0"/>
  <p:tag name="ALLOWFS" val="0"/>
  <p:tag name="ORIGWIDTH" val="389"/>
  <p:tag name="PICTUREFILESIZE" val="21449"/>
</p:tagLst>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2960</TotalTime>
  <Words>4534</Words>
  <Application>Microsoft Office PowerPoint</Application>
  <PresentationFormat>全屏显示(4:3)</PresentationFormat>
  <Paragraphs>585</Paragraphs>
  <Slides>61</Slides>
  <Notes>38</Notes>
  <HiddenSlides>1</HiddenSlides>
  <MMClips>6</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61</vt:i4>
      </vt:variant>
    </vt:vector>
  </HeadingPairs>
  <TitlesOfParts>
    <vt:vector size="69" baseType="lpstr">
      <vt:lpstr>宋体</vt:lpstr>
      <vt:lpstr>Arial</vt:lpstr>
      <vt:lpstr>Calibri</vt:lpstr>
      <vt:lpstr>Calibri Light</vt:lpstr>
      <vt:lpstr>Times New Roman</vt:lpstr>
      <vt:lpstr>Wingdings</vt:lpstr>
      <vt:lpstr>回顾</vt:lpstr>
      <vt:lpstr>Acrobat Document</vt:lpstr>
      <vt:lpstr>小练习</vt:lpstr>
      <vt:lpstr>人工智能导论： 约束满足问题</vt:lpstr>
      <vt:lpstr>标准的（一般的）搜索问题</vt:lpstr>
      <vt:lpstr>表达法</vt:lpstr>
      <vt:lpstr>两种主要的问题求解</vt:lpstr>
      <vt:lpstr>约束满足问题（Constraint Satisfaction Problems/CSPs）</vt:lpstr>
      <vt:lpstr>举例: 地图着色</vt:lpstr>
      <vt:lpstr>举例: N-皇后</vt:lpstr>
      <vt:lpstr>举例: N-皇后</vt:lpstr>
      <vt:lpstr>哪一个更大?</vt:lpstr>
      <vt:lpstr>约束图</vt:lpstr>
      <vt:lpstr>约束图</vt:lpstr>
      <vt:lpstr>举例：密码算术</vt:lpstr>
      <vt:lpstr>举例: 数独(Sudoku)</vt:lpstr>
      <vt:lpstr>约束满足问题和约束条件的多样性</vt:lpstr>
      <vt:lpstr>约束满足问题的多样性</vt:lpstr>
      <vt:lpstr>补充内容：时间复杂度，线性规划问题</vt:lpstr>
      <vt:lpstr>约束条件的多样性</vt:lpstr>
      <vt:lpstr>真实世界中的约束满足问题</vt:lpstr>
      <vt:lpstr>求解约束满足问题</vt:lpstr>
      <vt:lpstr>按标准的搜索问题来建立</vt:lpstr>
      <vt:lpstr>一般搜索方法</vt:lpstr>
      <vt:lpstr>视频演示：应用简单的DFS，图着色问题</vt:lpstr>
      <vt:lpstr>回溯搜索（Backtracking Search）</vt:lpstr>
      <vt:lpstr>回溯搜索</vt:lpstr>
      <vt:lpstr>回溯搜索举例</vt:lpstr>
      <vt:lpstr>回溯搜索</vt:lpstr>
      <vt:lpstr>回溯搜索演示—着色问题</vt:lpstr>
      <vt:lpstr>回溯搜索的改进</vt:lpstr>
      <vt:lpstr>排序</vt:lpstr>
      <vt:lpstr>变量排序</vt:lpstr>
      <vt:lpstr>图着色演示: backtracking+MRV </vt:lpstr>
      <vt:lpstr>对值的排序选择</vt:lpstr>
      <vt:lpstr>过滤（Filtering）</vt:lpstr>
      <vt:lpstr>过滤: 前向检查法(Forward Checking)</vt:lpstr>
      <vt:lpstr>图着色问题演示– 回溯搜索+前向检查法</vt:lpstr>
      <vt:lpstr>复杂的图</vt:lpstr>
      <vt:lpstr>更复杂的推理</vt:lpstr>
      <vt:lpstr>图着色问题演示：回溯算法 + 前向检查 + 变量排序</vt:lpstr>
      <vt:lpstr>利用问题的结构</vt:lpstr>
      <vt:lpstr>问题结构</vt:lpstr>
      <vt:lpstr>树结构的 CSPs</vt:lpstr>
      <vt:lpstr>弧的一致性（Arc consistency）</vt:lpstr>
      <vt:lpstr>树结构的 CSPs</vt:lpstr>
      <vt:lpstr>树结构的 CSPs</vt:lpstr>
      <vt:lpstr>改进结构</vt:lpstr>
      <vt:lpstr>几乎是树结构的 CSPs</vt:lpstr>
      <vt:lpstr>切集条件化制约</vt:lpstr>
      <vt:lpstr>局部方法求解 CSPs</vt:lpstr>
      <vt:lpstr>最小冲突算法</vt:lpstr>
      <vt:lpstr>N皇后问题的启发式信息</vt:lpstr>
      <vt:lpstr>PowerPoint 演示文稿</vt:lpstr>
      <vt:lpstr>图着色演示: 最小冲突法</vt:lpstr>
      <vt:lpstr>最小冲突算法的表现性能</vt:lpstr>
      <vt:lpstr>总结：约束满足问题</vt:lpstr>
      <vt:lpstr>线性规划问题</vt:lpstr>
      <vt:lpstr>举例</vt:lpstr>
      <vt:lpstr>时间分配问题</vt:lpstr>
      <vt:lpstr>PowerPoint 演示文稿</vt:lpstr>
      <vt:lpstr>Linear Programming Duality</vt:lpstr>
      <vt:lpstr>如何用LP表达最短路径问题？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 Qi</dc:creator>
  <cp:lastModifiedBy>Qi Qi</cp:lastModifiedBy>
  <cp:revision>373</cp:revision>
  <dcterms:created xsi:type="dcterms:W3CDTF">2014-09-25T11:52:57Z</dcterms:created>
  <dcterms:modified xsi:type="dcterms:W3CDTF">2019-09-27T00:25:05Z</dcterms:modified>
</cp:coreProperties>
</file>